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48"/>
  </p:notesMasterIdLst>
  <p:handoutMasterIdLst>
    <p:handoutMasterId r:id="rId49"/>
  </p:handoutMasterIdLst>
  <p:sldIdLst>
    <p:sldId id="641" r:id="rId2"/>
    <p:sldId id="647" r:id="rId3"/>
    <p:sldId id="648" r:id="rId4"/>
    <p:sldId id="693" r:id="rId5"/>
    <p:sldId id="694" r:id="rId6"/>
    <p:sldId id="695" r:id="rId7"/>
    <p:sldId id="696" r:id="rId8"/>
    <p:sldId id="697" r:id="rId9"/>
    <p:sldId id="698" r:id="rId10"/>
    <p:sldId id="700" r:id="rId11"/>
    <p:sldId id="701" r:id="rId12"/>
    <p:sldId id="702" r:id="rId13"/>
    <p:sldId id="703" r:id="rId14"/>
    <p:sldId id="704" r:id="rId15"/>
    <p:sldId id="705" r:id="rId16"/>
    <p:sldId id="706" r:id="rId17"/>
    <p:sldId id="707" r:id="rId18"/>
    <p:sldId id="708" r:id="rId19"/>
    <p:sldId id="674" r:id="rId20"/>
    <p:sldId id="664" r:id="rId21"/>
    <p:sldId id="673" r:id="rId22"/>
    <p:sldId id="665" r:id="rId23"/>
    <p:sldId id="675" r:id="rId24"/>
    <p:sldId id="666" r:id="rId25"/>
    <p:sldId id="676" r:id="rId26"/>
    <p:sldId id="667" r:id="rId27"/>
    <p:sldId id="677" r:id="rId28"/>
    <p:sldId id="668" r:id="rId29"/>
    <p:sldId id="678" r:id="rId30"/>
    <p:sldId id="669" r:id="rId31"/>
    <p:sldId id="679" r:id="rId32"/>
    <p:sldId id="670" r:id="rId33"/>
    <p:sldId id="680" r:id="rId34"/>
    <p:sldId id="671" r:id="rId35"/>
    <p:sldId id="681" r:id="rId36"/>
    <p:sldId id="672" r:id="rId37"/>
    <p:sldId id="682" r:id="rId38"/>
    <p:sldId id="689" r:id="rId39"/>
    <p:sldId id="690" r:id="rId40"/>
    <p:sldId id="691" r:id="rId41"/>
    <p:sldId id="692" r:id="rId42"/>
    <p:sldId id="687" r:id="rId43"/>
    <p:sldId id="688" r:id="rId44"/>
    <p:sldId id="538" r:id="rId45"/>
    <p:sldId id="517" r:id="rId46"/>
    <p:sldId id="646" r:id="rId47"/>
  </p:sldIdLst>
  <p:sldSz cx="9144000" cy="6858000" type="screen4x3"/>
  <p:notesSz cx="6759575" cy="98679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4C2600"/>
    <a:srgbClr val="663300"/>
    <a:srgbClr val="FFFF99"/>
    <a:srgbClr val="101032"/>
    <a:srgbClr val="000066"/>
    <a:srgbClr val="0033CC"/>
    <a:srgbClr val="FFCCFF"/>
    <a:srgbClr val="FF99FF"/>
    <a:srgbClr val="CCFFFF"/>
    <a:srgbClr val="FF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745" autoAdjust="0"/>
    <p:restoredTop sz="90072" autoAdjust="0"/>
  </p:normalViewPr>
  <p:slideViewPr>
    <p:cSldViewPr snapToGrid="0">
      <p:cViewPr varScale="1">
        <p:scale>
          <a:sx n="79" d="100"/>
          <a:sy n="79" d="100"/>
        </p:scale>
        <p:origin x="-5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9050" y="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9050" y="937260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E28A210-6B2F-4A64-A49F-CFA8C8F41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050" y="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687888"/>
            <a:ext cx="5407025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8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050" y="937260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C405A38-4967-40B3-9E56-3E06CDA57A4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  <p:sp>
        <p:nvSpPr>
          <p:cNvPr id="337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96AB6C-D27E-4DD3-97E0-069BDC7044FE}" type="slidenum">
              <a:rPr lang="de-DE" smtClean="0"/>
              <a:pPr/>
              <a:t>1</a:t>
            </a:fld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11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12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13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14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15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16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17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18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18C85-FAC8-4C4F-B58A-E4D5FDB07A9B}" type="slidenum">
              <a:rPr lang="de-DE" smtClean="0"/>
              <a:pPr/>
              <a:t>19</a:t>
            </a:fld>
            <a:endParaRPr lang="de-DE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20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3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21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22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23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24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25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26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27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28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29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30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4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31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32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33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34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35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36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63273-804E-4D8A-9C45-AECED800EFBB}" type="slidenum">
              <a:rPr lang="de-DE" smtClean="0"/>
              <a:pPr/>
              <a:t>37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38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39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40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5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41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52166F-A28B-477B-8AF1-2C1477264023}" type="slidenum">
              <a:rPr lang="de-DE" smtClean="0"/>
              <a:pPr/>
              <a:t>42</a:t>
            </a:fld>
            <a:endParaRPr lang="de-DE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r>
              <a:rPr lang="de-DE" dirty="0" smtClean="0"/>
              <a:t>(Text im Bild)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52166F-A28B-477B-8AF1-2C1477264023}" type="slidenum">
              <a:rPr lang="de-DE" smtClean="0"/>
              <a:pPr/>
              <a:t>43</a:t>
            </a:fld>
            <a:endParaRPr lang="de-DE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r>
              <a:rPr lang="de-DE" dirty="0" smtClean="0"/>
              <a:t>(Text im Bild)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E071FD-E4F9-4DFA-8B48-16F9A0972BE9}" type="slidenum">
              <a:rPr lang="de-DE" smtClean="0"/>
              <a:pPr/>
              <a:t>44</a:t>
            </a:fld>
            <a:endParaRPr lang="de-DE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C96F20-D64C-4BA9-A43B-053198815002}" type="slidenum">
              <a:rPr lang="de-DE" smtClean="0"/>
              <a:pPr/>
              <a:t>45</a:t>
            </a:fld>
            <a:endParaRPr lang="de-DE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(Text im Bild)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6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7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8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9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4F504-DAAC-4DBA-80AD-5A8120CEA825}" type="slidenum">
              <a:rPr lang="de-DE" smtClean="0"/>
              <a:pPr/>
              <a:t>10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687888"/>
            <a:ext cx="4956175" cy="4440237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B5267-7F29-40CB-961F-230054EF064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172B4-9BB1-4238-9310-C5B4F51010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9F149-A859-4A1E-BEE2-004C2C31457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4C435-7639-4303-A452-28AAAAC875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F68A3-2135-494B-B40E-131561DB099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4FC8D-465E-45E7-BA0F-448A6A73B6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74FC9-6EB8-4D1C-858A-A328482DF4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04EDC-A9CD-461E-8209-B5C46396C29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95604-A911-4B5A-A6F0-39623A30629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F42E9-8050-4691-B84B-37B0144CDE5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9B68F-D342-4CDD-8913-D45CF6A92F5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809FB-A2B8-49E4-8451-A14ADA6FAD3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E303B-6211-4F0B-9C66-6BE9D3C89B8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0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9D09F05-AAA5-4044-92A6-F720A124945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0" descr="06021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0" y="2801938"/>
            <a:ext cx="2981325" cy="11906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Ctr="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>
                <a:solidFill>
                  <a:schemeClr val="bg1"/>
                </a:solidFill>
                <a:effectLst>
                  <a:outerShdw blurRad="254000" dist="254000" dir="2700000" algn="ctr" rotWithShape="0">
                    <a:srgbClr val="000000">
                      <a:alpha val="75000"/>
                    </a:srgbClr>
                  </a:outerShdw>
                </a:effectLst>
                <a:latin typeface="Arial Rounded MT Bold" pitchFamily="34" charset="0"/>
              </a:rPr>
              <a:t>Herzlich willkommen!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465638" y="169863"/>
            <a:ext cx="4678362" cy="1555750"/>
            <a:chOff x="2813" y="179"/>
            <a:chExt cx="2947" cy="980"/>
          </a:xfrm>
        </p:grpSpPr>
        <p:pic>
          <p:nvPicPr>
            <p:cNvPr id="4101" name="Picture 27" descr="Schrift 71"/>
            <p:cNvPicPr>
              <a:picLocks noChangeAspect="1" noChangeArrowheads="1"/>
            </p:cNvPicPr>
            <p:nvPr/>
          </p:nvPicPr>
          <p:blipFill>
            <a:blip r:embed="rId4"/>
            <a:srcRect r="38605"/>
            <a:stretch>
              <a:fillRect/>
            </a:stretch>
          </p:blipFill>
          <p:spPr bwMode="auto">
            <a:xfrm>
              <a:off x="2813" y="179"/>
              <a:ext cx="2749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54000" dist="254000" dir="2700000" algn="ctr" rotWithShape="0">
                <a:srgbClr val="000000">
                  <a:alpha val="62000"/>
                </a:srgbClr>
              </a:outerShdw>
            </a:effectLst>
          </p:spPr>
        </p:pic>
        <p:pic>
          <p:nvPicPr>
            <p:cNvPr id="4102" name="Picture 28" descr="Schrift 7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39" y="519"/>
              <a:ext cx="1721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54000" dist="254000" dir="2700000" algn="ctr" rotWithShape="0">
                <a:srgbClr val="000000">
                  <a:alpha val="62000"/>
                </a:srgbClr>
              </a:outerShdw>
            </a:effectLst>
          </p:spPr>
        </p:pic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008400" y="0"/>
            <a:ext cx="3135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50152" y="716739"/>
            <a:ext cx="5554662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Der </a:t>
            </a: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zweite </a:t>
            </a: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Reiter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955635" y="793682"/>
            <a:ext cx="32485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Offenbarung </a:t>
            </a: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6,3.4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(NT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293)</a:t>
            </a:r>
            <a:endParaRPr lang="de-DE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727994" y="5402179"/>
            <a:ext cx="5688012" cy="120474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807492" y="5453159"/>
            <a:ext cx="5529017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verfolgte Gemeinde </a:t>
            </a:r>
            <a:r>
              <a:rPr lang="de-DE" sz="2800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(100-313 </a:t>
            </a:r>
            <a:r>
              <a:rPr lang="de-DE" sz="2800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n.Chr.)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36884" y="2401682"/>
            <a:ext cx="335681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rgbClr val="CCFFFF"/>
                </a:solidFill>
              </a:rPr>
              <a:t>Merkmale: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chemeClr val="bg1"/>
                </a:solidFill>
              </a:rPr>
              <a:t>Rot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chemeClr val="bg1"/>
                </a:solidFill>
              </a:rPr>
              <a:t>Schwert</a:t>
            </a:r>
            <a:endParaRPr lang="de-DE" sz="3000" dirty="0">
              <a:solidFill>
                <a:schemeClr val="bg1"/>
              </a:solidFill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2209937" y="3083471"/>
            <a:ext cx="2386138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rgbClr val="FFCCFF"/>
                </a:solidFill>
              </a:rPr>
              <a:t>Feuer / Blut</a:t>
            </a:r>
            <a:endParaRPr lang="de-DE" sz="3000" dirty="0" smtClean="0">
              <a:solidFill>
                <a:srgbClr val="FFCCFF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rgbClr val="FFCCFF"/>
                </a:solidFill>
              </a:rPr>
              <a:t>Tod</a:t>
            </a:r>
            <a:endParaRPr lang="de-DE" sz="3000" dirty="0">
              <a:solidFill>
                <a:schemeClr val="bg1"/>
              </a:solidFill>
            </a:endParaRPr>
          </a:p>
        </p:txBody>
      </p:sp>
      <p:pic>
        <p:nvPicPr>
          <p:cNvPr id="12" name="Picture 3" descr="D:\Eigene Dateien\Eigene Bilder\Prophetie\Offenbarung\7 Siegel\Siegel 2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8000" y="2099840"/>
            <a:ext cx="4176000" cy="3132000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/>
      <p:bldP spid="15" grpId="0" uiExpand="1" build="p"/>
      <p:bldP spid="1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008400" y="0"/>
            <a:ext cx="3135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50152" y="716739"/>
            <a:ext cx="5554662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Der </a:t>
            </a: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zweite </a:t>
            </a: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Reiter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955635" y="793682"/>
            <a:ext cx="32485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Offenbarung </a:t>
            </a: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6,3.4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(NT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293)</a:t>
            </a:r>
            <a:endParaRPr lang="de-DE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727994" y="5402179"/>
            <a:ext cx="5688012" cy="120474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807492" y="5453159"/>
            <a:ext cx="5529017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verfolgte Gemeinde </a:t>
            </a:r>
            <a:r>
              <a:rPr lang="de-DE" sz="2800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(100-313 </a:t>
            </a:r>
            <a:r>
              <a:rPr lang="de-DE" sz="2800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n.Chr.)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36884" y="2401682"/>
            <a:ext cx="374182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000" dirty="0" err="1" smtClean="0">
                <a:solidFill>
                  <a:schemeClr val="bg1"/>
                </a:solidFill>
              </a:rPr>
              <a:t>Kolosseum</a:t>
            </a:r>
            <a:r>
              <a:rPr lang="de-DE" sz="3000" dirty="0" smtClean="0">
                <a:solidFill>
                  <a:schemeClr val="bg1"/>
                </a:solidFill>
              </a:rPr>
              <a:t> in Rom:</a:t>
            </a:r>
            <a:endParaRPr lang="de-DE" sz="3000" dirty="0">
              <a:solidFill>
                <a:schemeClr val="bg1"/>
              </a:solidFill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97042" y="3083471"/>
            <a:ext cx="45238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5113" indent="-265113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de-DE" sz="3000" dirty="0" smtClean="0">
                <a:solidFill>
                  <a:srgbClr val="FFCCFF"/>
                </a:solidFill>
              </a:rPr>
              <a:t>Verfolgung der Christen durch Rom</a:t>
            </a:r>
            <a:endParaRPr lang="de-DE" sz="3000" dirty="0">
              <a:solidFill>
                <a:schemeClr val="bg1"/>
              </a:solidFill>
            </a:endParaRPr>
          </a:p>
        </p:txBody>
      </p:sp>
      <p:pic>
        <p:nvPicPr>
          <p:cNvPr id="17" name="Picture 2" descr="D:\Eigene Dateien\Eigene Bilder\Orte - Städte - Länder\Colosseum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8000" y="2160000"/>
            <a:ext cx="4175999" cy="3132000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3" name="Picture 3" descr="D:\Eigene Dateien\Eigene Bilder\Biblische Geschichten\Neues Testament\Urgemeinde\0612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8000" y="2147968"/>
            <a:ext cx="4176000" cy="3132000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405058" y="4066079"/>
            <a:ext cx="45238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5113" indent="-265113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de-DE" sz="3000" dirty="0" smtClean="0">
                <a:solidFill>
                  <a:srgbClr val="FFCCFF"/>
                </a:solidFill>
              </a:rPr>
              <a:t>Viele starben singend als Märtyrer</a:t>
            </a:r>
            <a:endParaRPr lang="de-DE"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 build="p"/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008400" y="0"/>
            <a:ext cx="3135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50152" y="716739"/>
            <a:ext cx="5554662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Der </a:t>
            </a: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dritte </a:t>
            </a: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Reiter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955635" y="793682"/>
            <a:ext cx="32485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Offenbarung </a:t>
            </a: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6,5.6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(NT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293)</a:t>
            </a:r>
            <a:endParaRPr lang="de-DE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3" name="Picture 2" descr="D:\Eigene Dateien\Eigene Bilder\Prophetie\Offenbarung\7 Siegel\Siegel 3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8000" y="2099840"/>
            <a:ext cx="4176000" cy="3132000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727994" y="5281863"/>
            <a:ext cx="5688012" cy="13250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807492" y="5332839"/>
            <a:ext cx="5529017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Kirche der faulen Kompromisse </a:t>
            </a:r>
            <a:r>
              <a:rPr lang="de-DE" sz="2800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(313-538)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36884" y="2401682"/>
            <a:ext cx="335681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rgbClr val="CCFFFF"/>
                </a:solidFill>
              </a:rPr>
              <a:t>Merkmale: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chemeClr val="bg1"/>
                </a:solidFill>
              </a:rPr>
              <a:t>Schwarz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chemeClr val="bg1"/>
                </a:solidFill>
              </a:rPr>
              <a:t>Waage</a:t>
            </a:r>
            <a:endParaRPr lang="de-DE" sz="3000" dirty="0">
              <a:solidFill>
                <a:schemeClr val="bg1"/>
              </a:solidFill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2185872" y="3083471"/>
            <a:ext cx="2735043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rgbClr val="FFCCFF"/>
                </a:solidFill>
              </a:rPr>
              <a:t>Finsternis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rgbClr val="FFCCFF"/>
                </a:solidFill>
              </a:rPr>
              <a:t>Gericht / Abfall</a:t>
            </a:r>
            <a:endParaRPr lang="de-DE"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/>
      <p:bldP spid="15" grpId="0" uiExpand="1" build="p"/>
      <p:bldP spid="1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50152" y="716739"/>
            <a:ext cx="5554662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Der </a:t>
            </a: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dritte </a:t>
            </a: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Reiter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36884" y="2269333"/>
            <a:ext cx="4271213" cy="441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400" dirty="0" smtClean="0">
                <a:solidFill>
                  <a:srgbClr val="CCFFFF"/>
                </a:solidFill>
              </a:rPr>
              <a:t>Lehren, von denen Christus nichts wusste:</a:t>
            </a:r>
          </a:p>
          <a:p>
            <a:pPr>
              <a:spcBef>
                <a:spcPts val="12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Unsterbliche Seele</a:t>
            </a:r>
          </a:p>
          <a:p>
            <a:pPr>
              <a:spcBef>
                <a:spcPts val="1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Heiligenverehrung</a:t>
            </a:r>
          </a:p>
          <a:p>
            <a:pPr>
              <a:spcBef>
                <a:spcPts val="1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Reliquienkult</a:t>
            </a:r>
          </a:p>
          <a:p>
            <a:pPr>
              <a:spcBef>
                <a:spcPts val="1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Säuglingstaufe</a:t>
            </a:r>
          </a:p>
          <a:p>
            <a:pPr>
              <a:spcBef>
                <a:spcPts val="1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Sonntagsheiligung</a:t>
            </a:r>
          </a:p>
          <a:p>
            <a:pPr>
              <a:spcBef>
                <a:spcPts val="1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Beichte</a:t>
            </a:r>
          </a:p>
          <a:p>
            <a:pPr>
              <a:spcBef>
                <a:spcPts val="1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Ablass</a:t>
            </a:r>
          </a:p>
          <a:p>
            <a:pPr>
              <a:spcBef>
                <a:spcPts val="1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Ewig brennende Hölle</a:t>
            </a:r>
          </a:p>
          <a:p>
            <a:pPr>
              <a:spcBef>
                <a:spcPts val="1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Fegefeuer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4062855" y="3143632"/>
            <a:ext cx="4960886" cy="351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Marienverehrung</a:t>
            </a:r>
          </a:p>
          <a:p>
            <a:pPr>
              <a:spcBef>
                <a:spcPts val="1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Erlösung aus Glaube und Werke</a:t>
            </a:r>
          </a:p>
          <a:p>
            <a:pPr>
              <a:spcBef>
                <a:spcPts val="1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Tradition über der Bibel</a:t>
            </a:r>
          </a:p>
          <a:p>
            <a:pPr>
              <a:spcBef>
                <a:spcPts val="1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Unfehlbarkeit des Papstes</a:t>
            </a:r>
          </a:p>
          <a:p>
            <a:pPr>
              <a:spcBef>
                <a:spcPts val="1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Messopfer</a:t>
            </a:r>
          </a:p>
          <a:p>
            <a:pPr>
              <a:spcBef>
                <a:spcPts val="1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Unterschied Laien – Klerus</a:t>
            </a:r>
          </a:p>
          <a:p>
            <a:pPr>
              <a:spcBef>
                <a:spcPts val="1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Bilderanbetung</a:t>
            </a:r>
          </a:p>
          <a:p>
            <a:pPr>
              <a:spcBef>
                <a:spcPts val="1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Sakramente</a:t>
            </a:r>
          </a:p>
          <a:p>
            <a:pPr>
              <a:spcBef>
                <a:spcPts val="1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u.a.</a:t>
            </a:r>
            <a:endParaRPr lang="de-DE" sz="2400" dirty="0" smtClean="0">
              <a:solidFill>
                <a:schemeClr val="bg1"/>
              </a:solidFill>
            </a:endParaRPr>
          </a:p>
        </p:txBody>
      </p:sp>
      <p:pic>
        <p:nvPicPr>
          <p:cNvPr id="12" name="Picture 2" descr="D:\Eigene Dateien\Eigene Bilder\Prophetie\Offenbarung\7 Siegel\Siegel 3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8400" y="306803"/>
            <a:ext cx="3135600" cy="2351701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008400" y="0"/>
            <a:ext cx="3135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50152" y="716739"/>
            <a:ext cx="5554662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Der </a:t>
            </a: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dritte </a:t>
            </a: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Reiter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955635" y="793682"/>
            <a:ext cx="32485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Offenbarung </a:t>
            </a: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6,5.6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(NT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293)</a:t>
            </a:r>
            <a:endParaRPr lang="de-DE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727994" y="5281863"/>
            <a:ext cx="5688012" cy="13250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807492" y="5332839"/>
            <a:ext cx="5529017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Kirche der faulen Kompromisse </a:t>
            </a:r>
            <a:r>
              <a:rPr lang="de-DE" sz="2800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(313-538)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36884" y="2401682"/>
            <a:ext cx="3356811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rgbClr val="CCFFFF"/>
                </a:solidFill>
              </a:rPr>
              <a:t>Merkmale: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chemeClr val="bg1"/>
                </a:solidFill>
              </a:rPr>
              <a:t>Getreide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chemeClr val="bg1"/>
                </a:solidFill>
              </a:rPr>
              <a:t>Öl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chemeClr val="bg1"/>
                </a:solidFill>
              </a:rPr>
              <a:t>Wein</a:t>
            </a:r>
            <a:endParaRPr lang="de-DE" sz="3000" dirty="0">
              <a:solidFill>
                <a:schemeClr val="bg1"/>
              </a:solidFill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2185872" y="3083471"/>
            <a:ext cx="273504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rgbClr val="FFCCFF"/>
                </a:solidFill>
              </a:rPr>
              <a:t>Gottes Wort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rgbClr val="FFCCFF"/>
                </a:solidFill>
              </a:rPr>
              <a:t>Heiliger Geist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rgbClr val="FFCCFF"/>
                </a:solidFill>
              </a:rPr>
              <a:t>Jesu Blut</a:t>
            </a:r>
            <a:endParaRPr lang="de-DE" sz="3000" dirty="0">
              <a:solidFill>
                <a:schemeClr val="bg1"/>
              </a:solidFill>
            </a:endParaRPr>
          </a:p>
        </p:txBody>
      </p:sp>
      <p:pic>
        <p:nvPicPr>
          <p:cNvPr id="12" name="Picture 2" descr="D:\Eigene Dateien\Eigene Bilder\Prophetie\Offenbarung\7 Siegel\Siegel 3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8000" y="2099506"/>
            <a:ext cx="4175998" cy="3132000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008400" y="0"/>
            <a:ext cx="3135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50152" y="716739"/>
            <a:ext cx="5554662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Der </a:t>
            </a: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vierte </a:t>
            </a: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Reiter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955635" y="793682"/>
            <a:ext cx="32485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Offenbarung </a:t>
            </a: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6,7.8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(NT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293)</a:t>
            </a:r>
            <a:endParaRPr lang="de-DE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2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68000" y="2099840"/>
            <a:ext cx="4174915" cy="3132000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727994" y="5281863"/>
            <a:ext cx="5688012" cy="13250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807492" y="5332839"/>
            <a:ext cx="5529017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„tote“ Kirche im Mittelalter </a:t>
            </a:r>
            <a:r>
              <a:rPr lang="de-DE" sz="2800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(538-1500)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36884" y="2401682"/>
            <a:ext cx="3356811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rgbClr val="CCFFFF"/>
                </a:solidFill>
              </a:rPr>
              <a:t>Merkmale: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chemeClr val="bg1"/>
                </a:solidFill>
              </a:rPr>
              <a:t>Fahl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chemeClr val="bg1"/>
                </a:solidFill>
              </a:rPr>
              <a:t>Tod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chemeClr val="bg1"/>
                </a:solidFill>
              </a:rPr>
              <a:t>Hölle</a:t>
            </a:r>
            <a:endParaRPr lang="de-DE" sz="3000" dirty="0">
              <a:solidFill>
                <a:schemeClr val="bg1"/>
              </a:solidFill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2077584" y="3083471"/>
            <a:ext cx="273504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rgbClr val="FFCCFF"/>
                </a:solidFill>
              </a:rPr>
              <a:t>Totenfarbe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rgbClr val="FFCCFF"/>
                </a:solidFill>
              </a:rPr>
              <a:t>Tod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rgbClr val="FFCCFF"/>
                </a:solidFill>
              </a:rPr>
              <a:t>Totenreich</a:t>
            </a:r>
            <a:endParaRPr lang="de-DE"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/>
      <p:bldP spid="15" grpId="0" build="p"/>
      <p:bldP spid="1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008400" y="0"/>
            <a:ext cx="3135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4" name="Picture 2" descr="D:\Eigene Dateien\Eigene Bilder\Prophetie\Offenbarung\7 Siegel\Siegel 4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8000" y="2099840"/>
            <a:ext cx="4176001" cy="3132000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50152" y="716739"/>
            <a:ext cx="5554662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Der </a:t>
            </a: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vierte </a:t>
            </a: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Reiter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955635" y="793682"/>
            <a:ext cx="32485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Offenbarung </a:t>
            </a: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6,7.8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(NT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293)</a:t>
            </a:r>
            <a:endParaRPr lang="de-DE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727994" y="5281863"/>
            <a:ext cx="5688012" cy="13250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807492" y="5332839"/>
            <a:ext cx="5529017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„tote“ Kirche im Mittelalter </a:t>
            </a:r>
            <a:r>
              <a:rPr lang="de-DE" sz="2800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(538-1500)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625647" y="2100894"/>
            <a:ext cx="268304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de-DE" sz="2600" dirty="0" smtClean="0">
                <a:solidFill>
                  <a:schemeClr val="bg1"/>
                </a:solidFill>
              </a:rPr>
              <a:t>Daniel 7</a:t>
            </a:r>
          </a:p>
          <a:p>
            <a:pPr>
              <a:spcBef>
                <a:spcPts val="200"/>
              </a:spcBef>
              <a:defRPr/>
            </a:pPr>
            <a:r>
              <a:rPr lang="de-DE" sz="2600" dirty="0" smtClean="0">
                <a:solidFill>
                  <a:schemeClr val="bg1"/>
                </a:solidFill>
              </a:rPr>
              <a:t>Daniel 8</a:t>
            </a:r>
          </a:p>
          <a:p>
            <a:pPr>
              <a:spcBef>
                <a:spcPts val="200"/>
              </a:spcBef>
              <a:defRPr/>
            </a:pPr>
            <a:r>
              <a:rPr lang="de-DE" sz="2600" dirty="0" smtClean="0">
                <a:solidFill>
                  <a:schemeClr val="bg1"/>
                </a:solidFill>
              </a:rPr>
              <a:t>Daniel 12</a:t>
            </a:r>
          </a:p>
          <a:p>
            <a:pPr>
              <a:spcBef>
                <a:spcPts val="200"/>
              </a:spcBef>
              <a:defRPr/>
            </a:pPr>
            <a:r>
              <a:rPr lang="de-DE" sz="2600" dirty="0" smtClean="0">
                <a:solidFill>
                  <a:schemeClr val="bg1"/>
                </a:solidFill>
              </a:rPr>
              <a:t>Offenbarung 12</a:t>
            </a:r>
          </a:p>
          <a:p>
            <a:pPr>
              <a:spcBef>
                <a:spcPts val="200"/>
              </a:spcBef>
              <a:defRPr/>
            </a:pPr>
            <a:r>
              <a:rPr lang="de-DE" sz="2600" dirty="0" smtClean="0">
                <a:solidFill>
                  <a:schemeClr val="bg1"/>
                </a:solidFill>
              </a:rPr>
              <a:t>Offenbarung 13</a:t>
            </a:r>
          </a:p>
          <a:p>
            <a:pPr>
              <a:spcBef>
                <a:spcPts val="200"/>
              </a:spcBef>
              <a:defRPr/>
            </a:pPr>
            <a:r>
              <a:rPr lang="de-DE" sz="2600" dirty="0" smtClean="0">
                <a:solidFill>
                  <a:schemeClr val="bg1"/>
                </a:solidFill>
              </a:rPr>
              <a:t>Offenbarung 17</a:t>
            </a:r>
          </a:p>
          <a:p>
            <a:pPr>
              <a:spcBef>
                <a:spcPts val="200"/>
              </a:spcBef>
              <a:defRPr/>
            </a:pPr>
            <a:r>
              <a:rPr lang="de-DE" sz="2600" dirty="0" smtClean="0">
                <a:solidFill>
                  <a:schemeClr val="bg1"/>
                </a:solidFill>
              </a:rPr>
              <a:t>Offenbarung 18</a:t>
            </a:r>
            <a:endParaRPr lang="de-DE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008400" y="0"/>
            <a:ext cx="3135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50152" y="716739"/>
            <a:ext cx="5554662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Der </a:t>
            </a: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vierte </a:t>
            </a: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Reiter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955635" y="793682"/>
            <a:ext cx="32485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Offenbarung </a:t>
            </a: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6,7.8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(NT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293)</a:t>
            </a:r>
            <a:endParaRPr lang="de-DE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8000" y="2099840"/>
            <a:ext cx="4176000" cy="3132000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727994" y="5281863"/>
            <a:ext cx="5688012" cy="13250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807492" y="5332839"/>
            <a:ext cx="5529017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„tote“ Kirche im Mittelalter </a:t>
            </a:r>
            <a:r>
              <a:rPr lang="de-DE" sz="2800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(538-1500)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625646" y="2738590"/>
            <a:ext cx="3489153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de-DE" sz="2600" dirty="0" smtClean="0">
                <a:solidFill>
                  <a:schemeClr val="bg1"/>
                </a:solidFill>
              </a:rPr>
              <a:t>Vereinigung von Kirche und Staat.</a:t>
            </a:r>
          </a:p>
          <a:p>
            <a:pPr>
              <a:spcBef>
                <a:spcPts val="1800"/>
              </a:spcBef>
              <a:defRPr/>
            </a:pPr>
            <a:r>
              <a:rPr lang="de-DE" sz="2600" dirty="0" smtClean="0">
                <a:solidFill>
                  <a:schemeClr val="bg1"/>
                </a:solidFill>
              </a:rPr>
              <a:t>Die Gegner wurden grausam bekämpft.</a:t>
            </a:r>
            <a:endParaRPr lang="de-DE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5775160" y="445166"/>
            <a:ext cx="3104142" cy="14317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5883438" y="608451"/>
            <a:ext cx="2875545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2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Der </a:t>
            </a:r>
            <a:r>
              <a:rPr lang="de-DE" sz="32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Verfall der Kirche</a:t>
            </a:r>
            <a:endParaRPr lang="de-DE" sz="32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36887" y="741354"/>
            <a:ext cx="14317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Reinheit</a:t>
            </a:r>
          </a:p>
        </p:txBody>
      </p:sp>
      <p:pic>
        <p:nvPicPr>
          <p:cNvPr id="21" name="Picture 2" descr="D:\Eigene Dateien\Eigene Bilder\Prophetie\Offenbarung\7 Siegel\Siegel 4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7814" y="4939969"/>
            <a:ext cx="1440000" cy="1080000"/>
          </a:xfrm>
          <a:prstGeom prst="rect">
            <a:avLst/>
          </a:prstGeom>
          <a:effectLst>
            <a:outerShdw blurRad="254000" dist="152400" dir="27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22" name="Picture 2" descr="D:\Eigene Dateien\Eigene Bilder\Prophetie\Offenbarung\7 Siegel\Siegel 3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000" y="3703489"/>
            <a:ext cx="1440000" cy="1080000"/>
          </a:xfrm>
          <a:prstGeom prst="rect">
            <a:avLst/>
          </a:prstGeom>
          <a:effectLst>
            <a:outerShdw blurRad="254000" dist="152400" dir="27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23" name="Picture 3" descr="D:\Eigene Dateien\Eigene Bilder\Prophetie\Offenbarung\7 Siegel\Siegel 2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2000" y="2472093"/>
            <a:ext cx="1440000" cy="1080000"/>
          </a:xfrm>
          <a:prstGeom prst="rect">
            <a:avLst/>
          </a:prstGeom>
          <a:effectLst>
            <a:outerShdw blurRad="254000" dist="152400" dir="27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24" name="Picture 2" descr="D:\Eigene Dateien\Eigene Bilder\Prophetie\Offenbarung\7 Siegel\Siegel 1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000" y="1234852"/>
            <a:ext cx="1439999" cy="1080000"/>
          </a:xfrm>
          <a:prstGeom prst="rect">
            <a:avLst/>
          </a:prstGeom>
          <a:effectLst>
            <a:outerShdw blurRad="254000" dist="1524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2257925" y="1964567"/>
            <a:ext cx="17485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Verfolgung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4178960" y="3199812"/>
            <a:ext cx="2089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Kompromisse</a:t>
            </a:r>
            <a:endParaRPr lang="de-DE" sz="2400" dirty="0" smtClean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6557203" y="4447085"/>
            <a:ext cx="14919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Verfall</a:t>
            </a:r>
            <a:endParaRPr lang="de-DE" sz="2400" dirty="0" smtClean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32877" y="2518016"/>
            <a:ext cx="1431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30-100 n.Chr.</a:t>
            </a:r>
            <a:endParaRPr lang="de-DE" dirty="0" smtClean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2410331" y="3777324"/>
            <a:ext cx="1431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100-313 n.Chr.</a:t>
            </a:r>
            <a:endParaRPr lang="de-DE" dirty="0" smtClean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0" y="2408501"/>
            <a:ext cx="9144000" cy="3773974"/>
            <a:chOff x="0" y="2408501"/>
            <a:chExt cx="9144000" cy="3773974"/>
          </a:xfrm>
        </p:grpSpPr>
        <p:cxnSp>
          <p:nvCxnSpPr>
            <p:cNvPr id="13" name="Gerade Verbindung 12"/>
            <p:cNvCxnSpPr/>
            <p:nvPr/>
          </p:nvCxnSpPr>
          <p:spPr bwMode="auto">
            <a:xfrm>
              <a:off x="0" y="2438475"/>
              <a:ext cx="2116800" cy="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0" dist="127000" dir="2700000" algn="ctr" rotWithShape="0">
                <a:srgbClr val="000000">
                  <a:alpha val="80000"/>
                </a:srgbClr>
              </a:outerShdw>
            </a:effectLst>
          </p:spPr>
        </p:cxnSp>
        <p:cxnSp>
          <p:nvCxnSpPr>
            <p:cNvPr id="14" name="Gerade Verbindung 13"/>
            <p:cNvCxnSpPr/>
            <p:nvPr/>
          </p:nvCxnSpPr>
          <p:spPr bwMode="auto">
            <a:xfrm>
              <a:off x="2088000" y="2408501"/>
              <a:ext cx="0" cy="129600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0" dist="127000" dir="2700000" algn="ctr" rotWithShape="0">
                <a:srgbClr val="000000">
                  <a:alpha val="80000"/>
                </a:srgbClr>
              </a:outerShdw>
            </a:effectLst>
          </p:spPr>
        </p:cxnSp>
        <p:cxnSp>
          <p:nvCxnSpPr>
            <p:cNvPr id="16" name="Gerade Verbindung 15"/>
            <p:cNvCxnSpPr/>
            <p:nvPr/>
          </p:nvCxnSpPr>
          <p:spPr bwMode="auto">
            <a:xfrm>
              <a:off x="2088000" y="3674662"/>
              <a:ext cx="2116800" cy="1588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0" dist="127000" dir="2700000" algn="ctr" rotWithShape="0">
                <a:srgbClr val="000000">
                  <a:alpha val="80000"/>
                </a:srgbClr>
              </a:outerShdw>
            </a:effectLst>
          </p:spPr>
        </p:cxnSp>
        <p:cxnSp>
          <p:nvCxnSpPr>
            <p:cNvPr id="17" name="Gerade Verbindung 16"/>
            <p:cNvCxnSpPr/>
            <p:nvPr/>
          </p:nvCxnSpPr>
          <p:spPr bwMode="auto">
            <a:xfrm>
              <a:off x="4176000" y="3648188"/>
              <a:ext cx="0" cy="129600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0" dist="127000" dir="2700000" algn="ctr" rotWithShape="0">
                <a:srgbClr val="000000">
                  <a:alpha val="80000"/>
                </a:srgbClr>
              </a:outerShdw>
            </a:effectLst>
          </p:spPr>
        </p:cxnSp>
        <p:cxnSp>
          <p:nvCxnSpPr>
            <p:cNvPr id="18" name="Gerade Verbindung 17"/>
            <p:cNvCxnSpPr/>
            <p:nvPr/>
          </p:nvCxnSpPr>
          <p:spPr bwMode="auto">
            <a:xfrm>
              <a:off x="4176000" y="4912950"/>
              <a:ext cx="2116800" cy="1588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0" dist="127000" dir="2700000" algn="ctr" rotWithShape="0">
                <a:srgbClr val="000000">
                  <a:alpha val="80000"/>
                </a:srgbClr>
              </a:outerShdw>
            </a:effectLst>
          </p:spPr>
        </p:cxnSp>
        <p:cxnSp>
          <p:nvCxnSpPr>
            <p:cNvPr id="19" name="Gerade Verbindung 18"/>
            <p:cNvCxnSpPr/>
            <p:nvPr/>
          </p:nvCxnSpPr>
          <p:spPr bwMode="auto">
            <a:xfrm>
              <a:off x="6264000" y="4886475"/>
              <a:ext cx="0" cy="129600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0" dist="127000" dir="2700000" algn="ctr" rotWithShape="0">
                <a:srgbClr val="000000">
                  <a:alpha val="80000"/>
                </a:srgbClr>
              </a:outerShdw>
            </a:effectLst>
          </p:spPr>
        </p:cxnSp>
        <p:cxnSp>
          <p:nvCxnSpPr>
            <p:cNvPr id="20" name="Gerade Verbindung 19"/>
            <p:cNvCxnSpPr/>
            <p:nvPr/>
          </p:nvCxnSpPr>
          <p:spPr bwMode="auto">
            <a:xfrm>
              <a:off x="6264000" y="6151237"/>
              <a:ext cx="2880000" cy="1588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0" dist="127000" dir="2700000" algn="ctr" rotWithShape="0">
                <a:srgbClr val="000000">
                  <a:alpha val="80000"/>
                </a:srgbClr>
              </a:outerShdw>
            </a:effectLst>
          </p:spPr>
        </p:cxnSp>
      </p:grp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4499816" y="5012566"/>
            <a:ext cx="1431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313-538 n.Chr.</a:t>
            </a:r>
            <a:endParaRPr lang="de-DE" dirty="0" smtClean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6601332" y="6186210"/>
            <a:ext cx="1431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538-1500 n.Chr.</a:t>
            </a:r>
            <a:endParaRPr lang="de-DE" dirty="0" smtClean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5" grpId="0" build="p"/>
      <p:bldP spid="26" grpId="0" build="p"/>
      <p:bldP spid="27" grpId="0" build="p"/>
      <p:bldP spid="28" grpId="0" build="p"/>
      <p:bldP spid="29" grpId="0" build="p"/>
      <p:bldP spid="30" grpId="0" build="p"/>
      <p:bldP spid="3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Eigene Dateien\Eigene Bilder\Hintergründe\daspl00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81926" name="Textfeld 11"/>
          <p:cNvSpPr txBox="1">
            <a:spLocks noChangeArrowheads="1"/>
          </p:cNvSpPr>
          <p:nvPr/>
        </p:nvSpPr>
        <p:spPr bwMode="auto">
          <a:xfrm>
            <a:off x="1018643" y="711289"/>
            <a:ext cx="741549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</a:rPr>
              <a:t>„Haltet entschlossen am Glauben fest, und bewahrt ihn genau so, wie er euch überliefert wurde; denn was Gott gesagt hat, ist für alle Zeit gültig.“   </a:t>
            </a:r>
            <a:br>
              <a:rPr lang="de-DE" sz="3200" dirty="0" smtClean="0">
                <a:solidFill>
                  <a:schemeClr val="bg1"/>
                </a:solidFill>
              </a:rPr>
            </a:br>
            <a:r>
              <a:rPr lang="de-DE" sz="3200" dirty="0" smtClean="0">
                <a:solidFill>
                  <a:schemeClr val="bg1"/>
                </a:solidFill>
              </a:rPr>
              <a:t>                                           </a:t>
            </a:r>
            <a:r>
              <a:rPr lang="de-DE" sz="2800" i="1" dirty="0" smtClean="0">
                <a:solidFill>
                  <a:srgbClr val="FFFF99"/>
                </a:solidFill>
              </a:rPr>
              <a:t>Judas 3 (Hfa)</a:t>
            </a:r>
            <a:endParaRPr lang="de-DE" sz="3200" i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4 Reiter.JPG"/>
          <p:cNvPicPr>
            <a:picLocks noChangeAspect="1"/>
          </p:cNvPicPr>
          <p:nvPr/>
        </p:nvPicPr>
        <p:blipFill>
          <a:blip r:embed="rId2"/>
          <a:srcRect l="6458" r="1627"/>
          <a:stretch>
            <a:fillRect/>
          </a:stretch>
        </p:blipFill>
        <p:spPr bwMode="auto">
          <a:xfrm>
            <a:off x="0" y="438150"/>
            <a:ext cx="685165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5487988" y="3089275"/>
            <a:ext cx="326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de-DE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4356000" y="2808000"/>
            <a:ext cx="4644000" cy="2736000"/>
          </a:xfrm>
          <a:prstGeom prst="roundRect">
            <a:avLst/>
          </a:prstGeom>
          <a:gradFill>
            <a:gsLst>
              <a:gs pos="0">
                <a:srgbClr val="000066"/>
              </a:gs>
              <a:gs pos="100000">
                <a:schemeClr val="tx1"/>
              </a:gs>
            </a:gsLst>
            <a:lin ang="189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0" dist="215900" dir="2700000" algn="ctr" rotWithShape="0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de-DE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313613" y="6299200"/>
            <a:ext cx="1668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FFFFFF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© Olaf Schröer</a:t>
            </a:r>
            <a:endParaRPr lang="de-DE" sz="2000" kern="1200" dirty="0">
              <a:solidFill>
                <a:srgbClr val="FFFFFF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  <a:latin typeface="Arial Narrow" pitchFamily="34" charset="0"/>
              <a:ea typeface="+mn-ea"/>
              <a:cs typeface="+mn-cs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287838" y="361950"/>
            <a:ext cx="4678362" cy="1555750"/>
            <a:chOff x="2813" y="179"/>
            <a:chExt cx="2947" cy="980"/>
          </a:xfrm>
        </p:grpSpPr>
        <p:pic>
          <p:nvPicPr>
            <p:cNvPr id="5128" name="Picture 8" descr="Schrift 71"/>
            <p:cNvPicPr>
              <a:picLocks noChangeAspect="1" noChangeArrowheads="1"/>
            </p:cNvPicPr>
            <p:nvPr/>
          </p:nvPicPr>
          <p:blipFill>
            <a:blip r:embed="rId3"/>
            <a:srcRect r="38605"/>
            <a:stretch>
              <a:fillRect/>
            </a:stretch>
          </p:blipFill>
          <p:spPr bwMode="auto">
            <a:xfrm>
              <a:off x="2813" y="179"/>
              <a:ext cx="2749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54000" dist="215900" dir="2700000" algn="ctr" rotWithShape="0">
                <a:srgbClr val="000000">
                  <a:alpha val="60000"/>
                </a:srgbClr>
              </a:outerShdw>
            </a:effectLst>
          </p:spPr>
        </p:pic>
        <p:pic>
          <p:nvPicPr>
            <p:cNvPr id="5129" name="Picture 9" descr="Schrift 7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39" y="519"/>
              <a:ext cx="1721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54000" dist="215900" dir="2700000" algn="ctr" rotWithShape="0">
                <a:srgbClr val="000000">
                  <a:alpha val="60000"/>
                </a:srgbClr>
              </a:outerShdw>
            </a:effectLst>
          </p:spPr>
        </p:pic>
      </p:grp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270838" y="2952577"/>
            <a:ext cx="482758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sz="3600" b="1" kern="1200" dirty="0">
                <a:solidFill>
                  <a:srgbClr val="FFFFFF"/>
                </a:solidFill>
                <a:effectLst>
                  <a:outerShdw blurRad="127000" dist="127000" dir="2700000" algn="ctr" rotWithShape="0">
                    <a:srgbClr val="000000">
                      <a:alpha val="60000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Thema </a:t>
            </a:r>
            <a:r>
              <a:rPr lang="de-DE" sz="3600" b="1" kern="1200" dirty="0" smtClean="0">
                <a:solidFill>
                  <a:srgbClr val="FFFFFF"/>
                </a:solidFill>
                <a:effectLst>
                  <a:outerShdw blurRad="127000" dist="127000" dir="2700000" algn="ctr" rotWithShape="0">
                    <a:srgbClr val="000000">
                      <a:alpha val="60000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21:</a:t>
            </a:r>
            <a:endParaRPr lang="de-DE" sz="3600" b="1" kern="1200" dirty="0">
              <a:solidFill>
                <a:srgbClr val="FFFFFF"/>
              </a:solidFill>
              <a:effectLst>
                <a:outerShdw blurRad="127000" dist="127000" dir="2700000" algn="ctr" rotWithShape="0">
                  <a:srgbClr val="000000">
                    <a:alpha val="60000"/>
                  </a:srgbClr>
                </a:outerShdw>
              </a:effectLst>
              <a:latin typeface="Arial Narrow" pitchFamily="34" charset="0"/>
              <a:ea typeface="+mn-ea"/>
              <a:cs typeface="+mn-cs"/>
            </a:endParaRPr>
          </a:p>
          <a:p>
            <a:pPr algn="ctr" rtl="0" fontAlgn="base">
              <a:spcBef>
                <a:spcPts val="800"/>
              </a:spcBef>
              <a:spcAft>
                <a:spcPct val="0"/>
              </a:spcAft>
              <a:defRPr/>
            </a:pPr>
            <a:r>
              <a:rPr lang="de-DE" sz="3600" b="1" kern="1200" dirty="0" smtClean="0">
                <a:solidFill>
                  <a:srgbClr val="FFFFFF"/>
                </a:solidFill>
                <a:effectLst>
                  <a:outerShdw blurRad="127000" dist="127000" dir="2700000" algn="ctr" rotWithShape="0">
                    <a:srgbClr val="000000">
                      <a:alpha val="60000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Die apokalyptischen Reiter – die Geschichte der Gemeinde</a:t>
            </a:r>
            <a:endParaRPr lang="de-DE" sz="3600" b="1" kern="1200" dirty="0">
              <a:solidFill>
                <a:srgbClr val="FFFFFF"/>
              </a:solidFill>
              <a:effectLst>
                <a:outerShdw blurRad="127000" dist="127000" dir="2700000" algn="ctr" rotWithShape="0">
                  <a:srgbClr val="000000">
                    <a:alpha val="60000"/>
                  </a:srgbClr>
                </a:outerShdw>
              </a:effectLst>
              <a:latin typeface="Arial Narrow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132281" y="91895"/>
            <a:ext cx="3537350" cy="11954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04538" y="203358"/>
            <a:ext cx="3392905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8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Wahrheit wiederhergestellt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grpSp>
        <p:nvGrpSpPr>
          <p:cNvPr id="68" name="Gruppieren 67"/>
          <p:cNvGrpSpPr/>
          <p:nvPr/>
        </p:nvGrpSpPr>
        <p:grpSpPr>
          <a:xfrm>
            <a:off x="0" y="237916"/>
            <a:ext cx="9144000" cy="6470435"/>
            <a:chOff x="0" y="237916"/>
            <a:chExt cx="9144000" cy="6470435"/>
          </a:xfrm>
        </p:grpSpPr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6407830" y="237916"/>
              <a:ext cx="27361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defRPr/>
              </a:pPr>
              <a:r>
                <a:rPr lang="de-DE" sz="2400" dirty="0" smtClean="0">
                  <a:solidFill>
                    <a:schemeClr val="bg1"/>
                  </a:solidFill>
                  <a:effectLst>
                    <a:outerShdw blurRad="254000" dist="152400" dir="2700000" algn="ctr" rotWithShape="0">
                      <a:srgbClr val="000000">
                        <a:alpha val="80000"/>
                      </a:srgbClr>
                    </a:outerShdw>
                  </a:effectLst>
                </a:rPr>
                <a:t>Wiederherstellung</a:t>
              </a:r>
              <a:endParaRPr lang="de-DE" sz="2400" dirty="0">
                <a:solidFill>
                  <a:schemeClr val="bg1"/>
                </a:solidFill>
                <a:effectLst>
                  <a:outerShdw blurRad="254000" dist="152400" dir="2700000" algn="ctr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170711" y="6246686"/>
              <a:ext cx="15891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defRPr/>
              </a:pPr>
              <a:r>
                <a:rPr lang="de-DE" sz="2400" dirty="0" smtClean="0">
                  <a:solidFill>
                    <a:schemeClr val="bg1"/>
                  </a:solidFill>
                  <a:effectLst>
                    <a:outerShdw blurRad="254000" dist="152400" dir="2700000" algn="ctr" rotWithShape="0">
                      <a:srgbClr val="000000">
                        <a:alpha val="80000"/>
                      </a:srgbClr>
                    </a:outerShdw>
                  </a:effectLst>
                </a:rPr>
                <a:t>Verfall</a:t>
              </a:r>
              <a:endParaRPr lang="de-DE" sz="2400" dirty="0">
                <a:solidFill>
                  <a:schemeClr val="bg1"/>
                </a:solidFill>
                <a:effectLst>
                  <a:outerShdw blurRad="254000" dist="152400" dir="2700000" algn="ctr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grpSp>
          <p:nvGrpSpPr>
            <p:cNvPr id="67" name="Gruppieren 66"/>
            <p:cNvGrpSpPr/>
            <p:nvPr/>
          </p:nvGrpSpPr>
          <p:grpSpPr>
            <a:xfrm>
              <a:off x="0" y="866279"/>
              <a:ext cx="9144000" cy="5301159"/>
              <a:chOff x="0" y="866279"/>
              <a:chExt cx="9144000" cy="5301159"/>
            </a:xfrm>
          </p:grpSpPr>
          <p:cxnSp>
            <p:nvCxnSpPr>
              <p:cNvPr id="19" name="Gerade Verbindung 18"/>
              <p:cNvCxnSpPr/>
              <p:nvPr/>
            </p:nvCxnSpPr>
            <p:spPr bwMode="auto">
              <a:xfrm>
                <a:off x="6840000" y="882000"/>
                <a:ext cx="2304000" cy="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  <p:cxnSp>
            <p:nvCxnSpPr>
              <p:cNvPr id="22" name="Gerade Verbindung 21"/>
              <p:cNvCxnSpPr/>
              <p:nvPr/>
            </p:nvCxnSpPr>
            <p:spPr bwMode="auto">
              <a:xfrm>
                <a:off x="0" y="6151237"/>
                <a:ext cx="2628000" cy="1588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  <p:cxnSp>
            <p:nvCxnSpPr>
              <p:cNvPr id="23" name="Gerade Verbindung 22"/>
              <p:cNvCxnSpPr/>
              <p:nvPr/>
            </p:nvCxnSpPr>
            <p:spPr bwMode="auto">
              <a:xfrm rot="5400000" flipH="1" flipV="1">
                <a:off x="2078583" y="1388022"/>
                <a:ext cx="5301159" cy="4257674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</p:grpSp>
      </p:grpSp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396000" y="5400000"/>
            <a:ext cx="5292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Petrus Waldus – Bibel</a:t>
            </a:r>
            <a:endParaRPr lang="de-DE" b="1" dirty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pic>
        <p:nvPicPr>
          <p:cNvPr id="57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6000" y="5386763"/>
            <a:ext cx="1179094" cy="5053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0" y="310454"/>
            <a:ext cx="3858016" cy="1418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0" y="708701"/>
            <a:ext cx="384549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Waldenser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pic>
        <p:nvPicPr>
          <p:cNvPr id="2050" name="Picture 2" descr="D:\Eigene Dateien\Eigene Bilder\Digitalkamera\2006\2006 Waldensertäler\100_6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868460"/>
            <a:ext cx="5983791" cy="3989540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2051" name="Picture 3" descr="D:\Eigene Dateien\Eigene Bilder\Kichen- und Weltgeschichte\Waldenser\06141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2295" y="-1"/>
            <a:ext cx="5221705" cy="3916279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132281" y="91895"/>
            <a:ext cx="3537350" cy="11954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04538" y="203358"/>
            <a:ext cx="3392905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8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Wahrheit wiederhergestellt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grpSp>
        <p:nvGrpSpPr>
          <p:cNvPr id="2" name="Gruppieren 67"/>
          <p:cNvGrpSpPr/>
          <p:nvPr/>
        </p:nvGrpSpPr>
        <p:grpSpPr>
          <a:xfrm>
            <a:off x="0" y="237916"/>
            <a:ext cx="9144000" cy="6470435"/>
            <a:chOff x="0" y="237916"/>
            <a:chExt cx="9144000" cy="6470435"/>
          </a:xfrm>
        </p:grpSpPr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6407830" y="237916"/>
              <a:ext cx="27361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defRPr/>
              </a:pPr>
              <a:r>
                <a:rPr lang="de-DE" sz="2400" dirty="0" smtClean="0">
                  <a:solidFill>
                    <a:schemeClr val="bg1"/>
                  </a:solidFill>
                  <a:effectLst>
                    <a:outerShdw blurRad="254000" dist="152400" dir="2700000" algn="ctr" rotWithShape="0">
                      <a:srgbClr val="000000">
                        <a:alpha val="80000"/>
                      </a:srgbClr>
                    </a:outerShdw>
                  </a:effectLst>
                </a:rPr>
                <a:t>Wiederherstellung</a:t>
              </a:r>
              <a:endParaRPr lang="de-DE" sz="2400" dirty="0">
                <a:solidFill>
                  <a:schemeClr val="bg1"/>
                </a:solidFill>
                <a:effectLst>
                  <a:outerShdw blurRad="254000" dist="152400" dir="2700000" algn="ctr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170711" y="6246686"/>
              <a:ext cx="15891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defRPr/>
              </a:pPr>
              <a:r>
                <a:rPr lang="de-DE" sz="2400" dirty="0" smtClean="0">
                  <a:solidFill>
                    <a:schemeClr val="bg1"/>
                  </a:solidFill>
                  <a:effectLst>
                    <a:outerShdw blurRad="254000" dist="152400" dir="2700000" algn="ctr" rotWithShape="0">
                      <a:srgbClr val="000000">
                        <a:alpha val="80000"/>
                      </a:srgbClr>
                    </a:outerShdw>
                  </a:effectLst>
                </a:rPr>
                <a:t>Verfall</a:t>
              </a:r>
              <a:endParaRPr lang="de-DE" sz="2400" dirty="0">
                <a:solidFill>
                  <a:schemeClr val="bg1"/>
                </a:solidFill>
                <a:effectLst>
                  <a:outerShdw blurRad="254000" dist="152400" dir="2700000" algn="ctr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grpSp>
          <p:nvGrpSpPr>
            <p:cNvPr id="3" name="Gruppieren 66"/>
            <p:cNvGrpSpPr/>
            <p:nvPr/>
          </p:nvGrpSpPr>
          <p:grpSpPr>
            <a:xfrm>
              <a:off x="0" y="866279"/>
              <a:ext cx="9144000" cy="5301159"/>
              <a:chOff x="0" y="866279"/>
              <a:chExt cx="9144000" cy="5301159"/>
            </a:xfrm>
          </p:grpSpPr>
          <p:cxnSp>
            <p:nvCxnSpPr>
              <p:cNvPr id="19" name="Gerade Verbindung 18"/>
              <p:cNvCxnSpPr/>
              <p:nvPr/>
            </p:nvCxnSpPr>
            <p:spPr bwMode="auto">
              <a:xfrm>
                <a:off x="6840000" y="882000"/>
                <a:ext cx="2304000" cy="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  <p:cxnSp>
            <p:nvCxnSpPr>
              <p:cNvPr id="22" name="Gerade Verbindung 21"/>
              <p:cNvCxnSpPr/>
              <p:nvPr/>
            </p:nvCxnSpPr>
            <p:spPr bwMode="auto">
              <a:xfrm>
                <a:off x="0" y="6151237"/>
                <a:ext cx="2628000" cy="1588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  <p:cxnSp>
            <p:nvCxnSpPr>
              <p:cNvPr id="23" name="Gerade Verbindung 22"/>
              <p:cNvCxnSpPr/>
              <p:nvPr/>
            </p:nvCxnSpPr>
            <p:spPr bwMode="auto">
              <a:xfrm rot="5400000" flipH="1" flipV="1">
                <a:off x="2078583" y="1388022"/>
                <a:ext cx="5301159" cy="4257674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</p:grpSp>
      </p:grp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792000" y="4860000"/>
            <a:ext cx="5328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Jan Hus – Gehorsam</a:t>
            </a:r>
          </a:p>
        </p:txBody>
      </p:sp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396000" y="5400000"/>
            <a:ext cx="5292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Petrus Waldus – Bibel</a:t>
            </a:r>
            <a:endParaRPr lang="de-DE" b="1" dirty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pic>
        <p:nvPicPr>
          <p:cNvPr id="56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00" y="4842000"/>
            <a:ext cx="1179094" cy="505326"/>
          </a:xfrm>
          <a:prstGeom prst="rect">
            <a:avLst/>
          </a:prstGeom>
          <a:noFill/>
        </p:spPr>
      </p:pic>
      <p:pic>
        <p:nvPicPr>
          <p:cNvPr id="57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6000" y="5386763"/>
            <a:ext cx="1179094" cy="5053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0" y="310454"/>
            <a:ext cx="3858016" cy="1418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0" y="708701"/>
            <a:ext cx="384549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Jan Hus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6772" b="8728"/>
          <a:stretch>
            <a:fillRect/>
          </a:stretch>
        </p:blipFill>
        <p:spPr bwMode="auto">
          <a:xfrm>
            <a:off x="0" y="2959768"/>
            <a:ext cx="5309051" cy="3898232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14274" y="0"/>
            <a:ext cx="5229726" cy="3922295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5389156" y="5794042"/>
            <a:ext cx="375484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de-DE" sz="2200" dirty="0" smtClean="0">
                <a:solidFill>
                  <a:schemeClr val="bg1"/>
                </a:solidFill>
              </a:rPr>
              <a:t>Von Jan Hus handschriftlich abgeschriebene Bibel</a:t>
            </a:r>
            <a:endParaRPr lang="de-DE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132281" y="91895"/>
            <a:ext cx="3537350" cy="11954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04538" y="203358"/>
            <a:ext cx="3392905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8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Wahrheit wiederhergestellt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grpSp>
        <p:nvGrpSpPr>
          <p:cNvPr id="2" name="Gruppieren 67"/>
          <p:cNvGrpSpPr/>
          <p:nvPr/>
        </p:nvGrpSpPr>
        <p:grpSpPr>
          <a:xfrm>
            <a:off x="0" y="237916"/>
            <a:ext cx="9144000" cy="6470435"/>
            <a:chOff x="0" y="237916"/>
            <a:chExt cx="9144000" cy="6470435"/>
          </a:xfrm>
        </p:grpSpPr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6407830" y="237916"/>
              <a:ext cx="27361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defRPr/>
              </a:pPr>
              <a:r>
                <a:rPr lang="de-DE" sz="2400" dirty="0" smtClean="0">
                  <a:solidFill>
                    <a:schemeClr val="bg1"/>
                  </a:solidFill>
                  <a:effectLst>
                    <a:outerShdw blurRad="254000" dist="152400" dir="2700000" algn="ctr" rotWithShape="0">
                      <a:srgbClr val="000000">
                        <a:alpha val="80000"/>
                      </a:srgbClr>
                    </a:outerShdw>
                  </a:effectLst>
                </a:rPr>
                <a:t>Wiederherstellung</a:t>
              </a:r>
              <a:endParaRPr lang="de-DE" sz="2400" dirty="0">
                <a:solidFill>
                  <a:schemeClr val="bg1"/>
                </a:solidFill>
                <a:effectLst>
                  <a:outerShdw blurRad="254000" dist="152400" dir="2700000" algn="ctr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170711" y="6246686"/>
              <a:ext cx="15891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defRPr/>
              </a:pPr>
              <a:r>
                <a:rPr lang="de-DE" sz="2400" dirty="0" smtClean="0">
                  <a:solidFill>
                    <a:schemeClr val="bg1"/>
                  </a:solidFill>
                  <a:effectLst>
                    <a:outerShdw blurRad="254000" dist="152400" dir="2700000" algn="ctr" rotWithShape="0">
                      <a:srgbClr val="000000">
                        <a:alpha val="80000"/>
                      </a:srgbClr>
                    </a:outerShdw>
                  </a:effectLst>
                </a:rPr>
                <a:t>Verfall</a:t>
              </a:r>
              <a:endParaRPr lang="de-DE" sz="2400" dirty="0">
                <a:solidFill>
                  <a:schemeClr val="bg1"/>
                </a:solidFill>
                <a:effectLst>
                  <a:outerShdw blurRad="254000" dist="152400" dir="2700000" algn="ctr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grpSp>
          <p:nvGrpSpPr>
            <p:cNvPr id="3" name="Gruppieren 66"/>
            <p:cNvGrpSpPr/>
            <p:nvPr/>
          </p:nvGrpSpPr>
          <p:grpSpPr>
            <a:xfrm>
              <a:off x="0" y="866279"/>
              <a:ext cx="9144000" cy="5301159"/>
              <a:chOff x="0" y="866279"/>
              <a:chExt cx="9144000" cy="5301159"/>
            </a:xfrm>
          </p:grpSpPr>
          <p:cxnSp>
            <p:nvCxnSpPr>
              <p:cNvPr id="19" name="Gerade Verbindung 18"/>
              <p:cNvCxnSpPr/>
              <p:nvPr/>
            </p:nvCxnSpPr>
            <p:spPr bwMode="auto">
              <a:xfrm>
                <a:off x="6840000" y="882000"/>
                <a:ext cx="2304000" cy="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  <p:cxnSp>
            <p:nvCxnSpPr>
              <p:cNvPr id="22" name="Gerade Verbindung 21"/>
              <p:cNvCxnSpPr/>
              <p:nvPr/>
            </p:nvCxnSpPr>
            <p:spPr bwMode="auto">
              <a:xfrm>
                <a:off x="0" y="6151237"/>
                <a:ext cx="2628000" cy="1588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  <p:cxnSp>
            <p:nvCxnSpPr>
              <p:cNvPr id="23" name="Gerade Verbindung 22"/>
              <p:cNvCxnSpPr/>
              <p:nvPr/>
            </p:nvCxnSpPr>
            <p:spPr bwMode="auto">
              <a:xfrm rot="5400000" flipH="1" flipV="1">
                <a:off x="2078583" y="1388022"/>
                <a:ext cx="5301159" cy="4257674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</p:grpSp>
      </p:grp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1188000" y="4320000"/>
            <a:ext cx="5364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Martin Luther – Gnade</a:t>
            </a: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792000" y="4860000"/>
            <a:ext cx="5328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Jan Hus – Gehorsam</a:t>
            </a:r>
          </a:p>
        </p:txBody>
      </p:sp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396000" y="5400000"/>
            <a:ext cx="5292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Petrus Waldus – Bibel</a:t>
            </a:r>
            <a:endParaRPr lang="de-DE" b="1" dirty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pic>
        <p:nvPicPr>
          <p:cNvPr id="55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00" y="4306763"/>
            <a:ext cx="1179094" cy="505326"/>
          </a:xfrm>
          <a:prstGeom prst="rect">
            <a:avLst/>
          </a:prstGeom>
          <a:noFill/>
        </p:spPr>
      </p:pic>
      <p:pic>
        <p:nvPicPr>
          <p:cNvPr id="56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00" y="4842000"/>
            <a:ext cx="1179094" cy="505326"/>
          </a:xfrm>
          <a:prstGeom prst="rect">
            <a:avLst/>
          </a:prstGeom>
          <a:noFill/>
        </p:spPr>
      </p:pic>
      <p:pic>
        <p:nvPicPr>
          <p:cNvPr id="57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6000" y="5386763"/>
            <a:ext cx="1179094" cy="5053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0" y="310454"/>
            <a:ext cx="3858016" cy="1418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0" y="708701"/>
            <a:ext cx="384549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Martin Luther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46158"/>
            <a:ext cx="6015790" cy="4511842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3074" name="Picture 2" descr="D:\Eigene Dateien\Eigene Bilder\Kichen- und Weltgeschichte\Luther\Luther 02.jpg"/>
          <p:cNvPicPr>
            <a:picLocks noChangeAspect="1" noChangeArrowheads="1"/>
          </p:cNvPicPr>
          <p:nvPr/>
        </p:nvPicPr>
        <p:blipFill>
          <a:blip r:embed="rId4"/>
          <a:srcRect l="11260"/>
          <a:stretch>
            <a:fillRect/>
          </a:stretch>
        </p:blipFill>
        <p:spPr bwMode="auto">
          <a:xfrm>
            <a:off x="3911556" y="0"/>
            <a:ext cx="5232444" cy="3248526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132281" y="91895"/>
            <a:ext cx="3537350" cy="11954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04538" y="203358"/>
            <a:ext cx="3392905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8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Wahrheit wiederhergestellt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grpSp>
        <p:nvGrpSpPr>
          <p:cNvPr id="2" name="Gruppieren 67"/>
          <p:cNvGrpSpPr/>
          <p:nvPr/>
        </p:nvGrpSpPr>
        <p:grpSpPr>
          <a:xfrm>
            <a:off x="0" y="237916"/>
            <a:ext cx="9144000" cy="6470435"/>
            <a:chOff x="0" y="237916"/>
            <a:chExt cx="9144000" cy="6470435"/>
          </a:xfrm>
        </p:grpSpPr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6407830" y="237916"/>
              <a:ext cx="27361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defRPr/>
              </a:pPr>
              <a:r>
                <a:rPr lang="de-DE" sz="2400" dirty="0" smtClean="0">
                  <a:solidFill>
                    <a:schemeClr val="bg1"/>
                  </a:solidFill>
                  <a:effectLst>
                    <a:outerShdw blurRad="254000" dist="152400" dir="2700000" algn="ctr" rotWithShape="0">
                      <a:srgbClr val="000000">
                        <a:alpha val="80000"/>
                      </a:srgbClr>
                    </a:outerShdw>
                  </a:effectLst>
                </a:rPr>
                <a:t>Wiederherstellung</a:t>
              </a:r>
              <a:endParaRPr lang="de-DE" sz="2400" dirty="0">
                <a:solidFill>
                  <a:schemeClr val="bg1"/>
                </a:solidFill>
                <a:effectLst>
                  <a:outerShdw blurRad="254000" dist="152400" dir="2700000" algn="ctr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170711" y="6246686"/>
              <a:ext cx="15891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defRPr/>
              </a:pPr>
              <a:r>
                <a:rPr lang="de-DE" sz="2400" dirty="0" smtClean="0">
                  <a:solidFill>
                    <a:schemeClr val="bg1"/>
                  </a:solidFill>
                  <a:effectLst>
                    <a:outerShdw blurRad="254000" dist="152400" dir="2700000" algn="ctr" rotWithShape="0">
                      <a:srgbClr val="000000">
                        <a:alpha val="80000"/>
                      </a:srgbClr>
                    </a:outerShdw>
                  </a:effectLst>
                </a:rPr>
                <a:t>Verfall</a:t>
              </a:r>
              <a:endParaRPr lang="de-DE" sz="2400" dirty="0">
                <a:solidFill>
                  <a:schemeClr val="bg1"/>
                </a:solidFill>
                <a:effectLst>
                  <a:outerShdw blurRad="254000" dist="152400" dir="2700000" algn="ctr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grpSp>
          <p:nvGrpSpPr>
            <p:cNvPr id="3" name="Gruppieren 66"/>
            <p:cNvGrpSpPr/>
            <p:nvPr/>
          </p:nvGrpSpPr>
          <p:grpSpPr>
            <a:xfrm>
              <a:off x="0" y="866279"/>
              <a:ext cx="9144000" cy="5301159"/>
              <a:chOff x="0" y="866279"/>
              <a:chExt cx="9144000" cy="5301159"/>
            </a:xfrm>
          </p:grpSpPr>
          <p:cxnSp>
            <p:nvCxnSpPr>
              <p:cNvPr id="19" name="Gerade Verbindung 18"/>
              <p:cNvCxnSpPr/>
              <p:nvPr/>
            </p:nvCxnSpPr>
            <p:spPr bwMode="auto">
              <a:xfrm>
                <a:off x="6840000" y="882000"/>
                <a:ext cx="2304000" cy="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  <p:cxnSp>
            <p:nvCxnSpPr>
              <p:cNvPr id="22" name="Gerade Verbindung 21"/>
              <p:cNvCxnSpPr/>
              <p:nvPr/>
            </p:nvCxnSpPr>
            <p:spPr bwMode="auto">
              <a:xfrm>
                <a:off x="0" y="6151237"/>
                <a:ext cx="2628000" cy="1588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  <p:cxnSp>
            <p:nvCxnSpPr>
              <p:cNvPr id="23" name="Gerade Verbindung 22"/>
              <p:cNvCxnSpPr/>
              <p:nvPr/>
            </p:nvCxnSpPr>
            <p:spPr bwMode="auto">
              <a:xfrm rot="5400000" flipH="1" flipV="1">
                <a:off x="2078583" y="1388022"/>
                <a:ext cx="5301159" cy="4257674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</p:grpSp>
      </p:grp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1584000" y="3780000"/>
            <a:ext cx="5400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defRPr/>
            </a:pPr>
            <a:r>
              <a:rPr lang="de-DE" b="1" spc="-6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      Johannes Calvin - geistliches Wachstum</a:t>
            </a: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1188000" y="4320000"/>
            <a:ext cx="5364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Martin Luther – Gnade</a:t>
            </a: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792000" y="4860000"/>
            <a:ext cx="5328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Jan Hus – Gehorsam</a:t>
            </a:r>
          </a:p>
        </p:txBody>
      </p:sp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396000" y="5400000"/>
            <a:ext cx="5292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Petrus Waldus – Bibel</a:t>
            </a:r>
            <a:endParaRPr lang="de-DE" b="1" dirty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pic>
        <p:nvPicPr>
          <p:cNvPr id="11267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2000" y="3766763"/>
            <a:ext cx="1179094" cy="505326"/>
          </a:xfrm>
          <a:prstGeom prst="rect">
            <a:avLst/>
          </a:prstGeom>
          <a:noFill/>
        </p:spPr>
      </p:pic>
      <p:pic>
        <p:nvPicPr>
          <p:cNvPr id="55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00" y="4306763"/>
            <a:ext cx="1179094" cy="505326"/>
          </a:xfrm>
          <a:prstGeom prst="rect">
            <a:avLst/>
          </a:prstGeom>
          <a:noFill/>
        </p:spPr>
      </p:pic>
      <p:pic>
        <p:nvPicPr>
          <p:cNvPr id="56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00" y="4842000"/>
            <a:ext cx="1179094" cy="505326"/>
          </a:xfrm>
          <a:prstGeom prst="rect">
            <a:avLst/>
          </a:prstGeom>
          <a:noFill/>
        </p:spPr>
      </p:pic>
      <p:pic>
        <p:nvPicPr>
          <p:cNvPr id="57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6000" y="5386763"/>
            <a:ext cx="1179094" cy="5053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0" y="310454"/>
            <a:ext cx="3858016" cy="1418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0" y="708701"/>
            <a:ext cx="384549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Johannes Calvin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t="874" r="656"/>
          <a:stretch>
            <a:fillRect/>
          </a:stretch>
        </p:blipFill>
        <p:spPr bwMode="auto">
          <a:xfrm>
            <a:off x="-1" y="2160171"/>
            <a:ext cx="6256421" cy="4680368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4098" name="Picture 2" descr="D:\Eigene Dateien\Eigene Bilder\Kichen- und Weltgeschichte\Johannes Calvin 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742" y="0"/>
            <a:ext cx="3886258" cy="4860758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132281" y="91895"/>
            <a:ext cx="3537350" cy="11954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04538" y="203358"/>
            <a:ext cx="3392905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8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Wahrheit wiederhergestellt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grpSp>
        <p:nvGrpSpPr>
          <p:cNvPr id="2" name="Gruppieren 67"/>
          <p:cNvGrpSpPr/>
          <p:nvPr/>
        </p:nvGrpSpPr>
        <p:grpSpPr>
          <a:xfrm>
            <a:off x="0" y="237916"/>
            <a:ext cx="9144000" cy="6470435"/>
            <a:chOff x="0" y="237916"/>
            <a:chExt cx="9144000" cy="6470435"/>
          </a:xfrm>
        </p:grpSpPr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6407830" y="237916"/>
              <a:ext cx="27361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defRPr/>
              </a:pPr>
              <a:r>
                <a:rPr lang="de-DE" sz="2400" dirty="0" smtClean="0">
                  <a:solidFill>
                    <a:schemeClr val="bg1"/>
                  </a:solidFill>
                  <a:effectLst>
                    <a:outerShdw blurRad="254000" dist="152400" dir="2700000" algn="ctr" rotWithShape="0">
                      <a:srgbClr val="000000">
                        <a:alpha val="80000"/>
                      </a:srgbClr>
                    </a:outerShdw>
                  </a:effectLst>
                </a:rPr>
                <a:t>Wiederherstellung</a:t>
              </a:r>
              <a:endParaRPr lang="de-DE" sz="2400" dirty="0">
                <a:solidFill>
                  <a:schemeClr val="bg1"/>
                </a:solidFill>
                <a:effectLst>
                  <a:outerShdw blurRad="254000" dist="152400" dir="2700000" algn="ctr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170711" y="6246686"/>
              <a:ext cx="15891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defRPr/>
              </a:pPr>
              <a:r>
                <a:rPr lang="de-DE" sz="2400" dirty="0" smtClean="0">
                  <a:solidFill>
                    <a:schemeClr val="bg1"/>
                  </a:solidFill>
                  <a:effectLst>
                    <a:outerShdw blurRad="254000" dist="152400" dir="2700000" algn="ctr" rotWithShape="0">
                      <a:srgbClr val="000000">
                        <a:alpha val="80000"/>
                      </a:srgbClr>
                    </a:outerShdw>
                  </a:effectLst>
                </a:rPr>
                <a:t>Verfall</a:t>
              </a:r>
              <a:endParaRPr lang="de-DE" sz="2400" dirty="0">
                <a:solidFill>
                  <a:schemeClr val="bg1"/>
                </a:solidFill>
                <a:effectLst>
                  <a:outerShdw blurRad="254000" dist="152400" dir="2700000" algn="ctr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grpSp>
          <p:nvGrpSpPr>
            <p:cNvPr id="3" name="Gruppieren 66"/>
            <p:cNvGrpSpPr/>
            <p:nvPr/>
          </p:nvGrpSpPr>
          <p:grpSpPr>
            <a:xfrm>
              <a:off x="0" y="866279"/>
              <a:ext cx="9144000" cy="5301159"/>
              <a:chOff x="0" y="866279"/>
              <a:chExt cx="9144000" cy="5301159"/>
            </a:xfrm>
          </p:grpSpPr>
          <p:cxnSp>
            <p:nvCxnSpPr>
              <p:cNvPr id="19" name="Gerade Verbindung 18"/>
              <p:cNvCxnSpPr/>
              <p:nvPr/>
            </p:nvCxnSpPr>
            <p:spPr bwMode="auto">
              <a:xfrm>
                <a:off x="6840000" y="882000"/>
                <a:ext cx="2304000" cy="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  <p:cxnSp>
            <p:nvCxnSpPr>
              <p:cNvPr id="22" name="Gerade Verbindung 21"/>
              <p:cNvCxnSpPr/>
              <p:nvPr/>
            </p:nvCxnSpPr>
            <p:spPr bwMode="auto">
              <a:xfrm>
                <a:off x="0" y="6151237"/>
                <a:ext cx="2628000" cy="1588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  <p:cxnSp>
            <p:nvCxnSpPr>
              <p:cNvPr id="23" name="Gerade Verbindung 22"/>
              <p:cNvCxnSpPr/>
              <p:nvPr/>
            </p:nvCxnSpPr>
            <p:spPr bwMode="auto">
              <a:xfrm rot="5400000" flipH="1" flipV="1">
                <a:off x="2078583" y="1388022"/>
                <a:ext cx="5301159" cy="4257674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</p:grpSp>
      </p:grp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1980000" y="3240000"/>
            <a:ext cx="5436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Wiedertäufer – Taufe</a:t>
            </a:r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1584000" y="3780000"/>
            <a:ext cx="5400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 </a:t>
            </a:r>
            <a:r>
              <a:rPr lang="de-DE" b="1" spc="-6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Johannes Calvin - geistliches Wachstum</a:t>
            </a:r>
            <a:endParaRPr lang="de-DE" b="1" dirty="0" smtClean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1188000" y="4320000"/>
            <a:ext cx="5364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Martin Luther – Gnade</a:t>
            </a: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792000" y="4860000"/>
            <a:ext cx="5328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Jan Hus – Gehorsam</a:t>
            </a:r>
          </a:p>
        </p:txBody>
      </p:sp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396000" y="5400000"/>
            <a:ext cx="5292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Petrus Waldus – Bibel</a:t>
            </a:r>
            <a:endParaRPr lang="de-DE" b="1" dirty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pic>
        <p:nvPicPr>
          <p:cNvPr id="11267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2000" y="3766763"/>
            <a:ext cx="1179094" cy="505326"/>
          </a:xfrm>
          <a:prstGeom prst="rect">
            <a:avLst/>
          </a:prstGeom>
          <a:noFill/>
        </p:spPr>
      </p:pic>
      <p:pic>
        <p:nvPicPr>
          <p:cNvPr id="50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000" y="3226763"/>
            <a:ext cx="1179094" cy="505326"/>
          </a:xfrm>
          <a:prstGeom prst="rect">
            <a:avLst/>
          </a:prstGeom>
          <a:noFill/>
        </p:spPr>
      </p:pic>
      <p:pic>
        <p:nvPicPr>
          <p:cNvPr id="55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00" y="4306763"/>
            <a:ext cx="1179094" cy="505326"/>
          </a:xfrm>
          <a:prstGeom prst="rect">
            <a:avLst/>
          </a:prstGeom>
          <a:noFill/>
        </p:spPr>
      </p:pic>
      <p:pic>
        <p:nvPicPr>
          <p:cNvPr id="56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00" y="4842000"/>
            <a:ext cx="1179094" cy="505326"/>
          </a:xfrm>
          <a:prstGeom prst="rect">
            <a:avLst/>
          </a:prstGeom>
          <a:noFill/>
        </p:spPr>
      </p:pic>
      <p:pic>
        <p:nvPicPr>
          <p:cNvPr id="57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6000" y="5386763"/>
            <a:ext cx="1179094" cy="5053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Ausgelagert\Bilder\2008 Waldensertäler\Olaf\P7260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</p:spPr>
      </p:pic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0" y="708701"/>
            <a:ext cx="384549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Wiedertäufer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49238" y="480093"/>
            <a:ext cx="5554662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Warum gibt es </a:t>
            </a:r>
            <a:b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</a:b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so viele Kirchen?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grpSp>
        <p:nvGrpSpPr>
          <p:cNvPr id="55" name="Gruppieren 54"/>
          <p:cNvGrpSpPr/>
          <p:nvPr/>
        </p:nvGrpSpPr>
        <p:grpSpPr>
          <a:xfrm>
            <a:off x="2019301" y="2583782"/>
            <a:ext cx="5105399" cy="3829049"/>
            <a:chOff x="2019301" y="2583782"/>
            <a:chExt cx="5105399" cy="3829049"/>
          </a:xfrm>
        </p:grpSpPr>
        <p:pic>
          <p:nvPicPr>
            <p:cNvPr id="11" name="Picture 4" descr="D:\Eigene Dateien\Eigene Bilder\Orte - Städte - Länder\Petersdom 0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19301" y="2583782"/>
              <a:ext cx="5105399" cy="3829049"/>
            </a:xfrm>
            <a:prstGeom prst="rect">
              <a:avLst/>
            </a:prstGeom>
            <a:effectLst>
              <a:outerShdw blurRad="254000" dist="215900" dir="2700000" algn="ctr" rotWithShape="0">
                <a:schemeClr val="tx1">
                  <a:alpha val="60000"/>
                </a:schemeClr>
              </a:outerShdw>
            </a:effectLst>
          </p:spPr>
        </p:pic>
        <p:sp>
          <p:nvSpPr>
            <p:cNvPr id="589846" name="Text Box 22"/>
            <p:cNvSpPr txBox="1">
              <a:spLocks noChangeArrowheads="1"/>
            </p:cNvSpPr>
            <p:nvPr/>
          </p:nvSpPr>
          <p:spPr bwMode="auto">
            <a:xfrm>
              <a:off x="2023614" y="5930434"/>
              <a:ext cx="509677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ts val="600"/>
                </a:spcAft>
                <a:defRPr/>
              </a:pPr>
              <a:r>
                <a:rPr lang="de-DE" sz="2400" b="1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254000" dist="254000" dir="2700000" algn="ctr" rotWithShape="0">
                      <a:srgbClr val="000000">
                        <a:alpha val="70000"/>
                      </a:srgbClr>
                    </a:outerShdw>
                  </a:effectLst>
                </a:rPr>
                <a:t>Römisch-Katholische Kirche</a:t>
              </a:r>
              <a:endParaRPr lang="de-DE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254000" dir="2700000" algn="ctr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3" name="Gruppieren 25"/>
          <p:cNvGrpSpPr/>
          <p:nvPr/>
        </p:nvGrpSpPr>
        <p:grpSpPr>
          <a:xfrm rot="20800476">
            <a:off x="4374085" y="2590589"/>
            <a:ext cx="3235285" cy="3172538"/>
            <a:chOff x="2954358" y="2049167"/>
            <a:chExt cx="3235285" cy="3172538"/>
          </a:xfrm>
        </p:grpSpPr>
        <p:pic>
          <p:nvPicPr>
            <p:cNvPr id="1027" name="Picture 3" descr="D:\Eigene Dateien\Eigene Bilder\Kichen- und Weltgeschichte\Luther\Luther 1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30329" y="2049167"/>
              <a:ext cx="3083342" cy="3172538"/>
            </a:xfrm>
            <a:prstGeom prst="rect">
              <a:avLst/>
            </a:prstGeom>
            <a:effectLst>
              <a:outerShdw blurRad="254000" dist="215900" dir="2700000" algn="ctr" rotWithShape="0">
                <a:schemeClr val="tx1">
                  <a:alpha val="60000"/>
                </a:schemeClr>
              </a:outerShdw>
            </a:effectLst>
          </p:spPr>
        </p:pic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2954358" y="4647121"/>
              <a:ext cx="323528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ts val="600"/>
                </a:spcAft>
                <a:defRPr/>
              </a:pPr>
              <a:r>
                <a:rPr lang="de-DE" sz="2400" b="1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254000" dist="254000" dir="2700000" algn="ctr" rotWithShape="0">
                      <a:srgbClr val="000000">
                        <a:alpha val="70000"/>
                      </a:srgbClr>
                    </a:outerShdw>
                  </a:effectLst>
                </a:rPr>
                <a:t>Evangelische Kirche</a:t>
              </a:r>
              <a:endParaRPr lang="de-DE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254000" dir="2700000" algn="ctr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4" name="Gruppieren 27"/>
          <p:cNvGrpSpPr/>
          <p:nvPr/>
        </p:nvGrpSpPr>
        <p:grpSpPr>
          <a:xfrm rot="608710">
            <a:off x="264577" y="1908404"/>
            <a:ext cx="5179163" cy="3463842"/>
            <a:chOff x="1982419" y="1455822"/>
            <a:chExt cx="5179163" cy="3463842"/>
          </a:xfrm>
        </p:grpSpPr>
        <p:pic>
          <p:nvPicPr>
            <p:cNvPr id="1028" name="Picture 4" descr="D:\Eigene Dateien\Eigene Bilder\downloads\Russisch-Orthodox 01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82419" y="1455822"/>
              <a:ext cx="5179163" cy="3463842"/>
            </a:xfrm>
            <a:prstGeom prst="rect">
              <a:avLst/>
            </a:prstGeom>
            <a:effectLst>
              <a:outerShdw blurRad="254000" dist="215900" dir="2700000" algn="ctr" rotWithShape="0">
                <a:schemeClr val="tx1">
                  <a:alpha val="60000"/>
                </a:schemeClr>
              </a:outerShdw>
            </a:effectLst>
          </p:spPr>
        </p:pic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2832870" y="4378040"/>
              <a:ext cx="348673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ts val="600"/>
                </a:spcAft>
                <a:defRPr/>
              </a:pPr>
              <a:r>
                <a:rPr lang="de-DE" sz="2400" b="1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254000" dist="254000" dir="2700000" algn="ctr" rotWithShape="0">
                      <a:srgbClr val="000000">
                        <a:alpha val="70000"/>
                      </a:srgbClr>
                    </a:outerShdw>
                  </a:effectLst>
                </a:rPr>
                <a:t>Orthodoxe Kirche</a:t>
              </a:r>
              <a:endParaRPr lang="de-DE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254000" dir="2700000" algn="ctr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5" name="Gruppieren 29"/>
          <p:cNvGrpSpPr/>
          <p:nvPr/>
        </p:nvGrpSpPr>
        <p:grpSpPr>
          <a:xfrm rot="21201126">
            <a:off x="4440968" y="1442245"/>
            <a:ext cx="4542993" cy="3028662"/>
            <a:chOff x="2300504" y="2247372"/>
            <a:chExt cx="4542993" cy="3028662"/>
          </a:xfrm>
        </p:grpSpPr>
        <p:pic>
          <p:nvPicPr>
            <p:cNvPr id="1029" name="Picture 5" descr="D:\Eigene Dateien\Eigene Bilder\downloads\Reformierte Kirche 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00504" y="2247372"/>
              <a:ext cx="4542993" cy="3028662"/>
            </a:xfrm>
            <a:prstGeom prst="rect">
              <a:avLst/>
            </a:prstGeom>
            <a:effectLst>
              <a:outerShdw blurRad="254000" dist="215900" dir="2700000" algn="ctr" rotWithShape="0">
                <a:schemeClr val="tx1">
                  <a:alpha val="60000"/>
                </a:schemeClr>
              </a:outerShdw>
            </a:effectLst>
          </p:spPr>
        </p:pic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2828631" y="4811554"/>
              <a:ext cx="348673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ts val="600"/>
                </a:spcAft>
                <a:defRPr/>
              </a:pPr>
              <a:r>
                <a:rPr lang="de-DE" sz="2400" b="1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254000" dist="254000" dir="2700000" algn="ctr" rotWithShape="0">
                      <a:srgbClr val="000000">
                        <a:alpha val="70000"/>
                      </a:srgbClr>
                    </a:outerShdw>
                  </a:effectLst>
                </a:rPr>
                <a:t>Reformierte Kirche</a:t>
              </a:r>
              <a:endParaRPr lang="de-DE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254000" dir="2700000" algn="ctr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51" name="Gruppieren 50"/>
          <p:cNvGrpSpPr/>
          <p:nvPr/>
        </p:nvGrpSpPr>
        <p:grpSpPr>
          <a:xfrm rot="171268">
            <a:off x="-146384" y="3099924"/>
            <a:ext cx="5514474" cy="3678111"/>
            <a:chOff x="1814763" y="1367376"/>
            <a:chExt cx="5514474" cy="3678111"/>
          </a:xfrm>
        </p:grpSpPr>
        <p:pic>
          <p:nvPicPr>
            <p:cNvPr id="10" name="Picture 3" descr="D:\Eigene Dateien\Eigene Bilder\downloads\Baptisten 01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14763" y="1367376"/>
              <a:ext cx="5514474" cy="3678111"/>
            </a:xfrm>
            <a:prstGeom prst="rect">
              <a:avLst/>
            </a:prstGeom>
            <a:effectLst>
              <a:outerShdw blurRad="254000" dist="215900" dir="2700000" algn="ctr" rotWithShape="0">
                <a:schemeClr val="tx1">
                  <a:alpha val="60000"/>
                </a:schemeClr>
              </a:outerShdw>
            </a:effectLst>
          </p:spPr>
        </p:pic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3698915" y="4450807"/>
              <a:ext cx="174617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ts val="600"/>
                </a:spcAft>
                <a:defRPr/>
              </a:pPr>
              <a:r>
                <a:rPr lang="de-DE" sz="2400" b="1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254000" dist="254000" dir="2700000" algn="ctr" rotWithShape="0">
                      <a:srgbClr val="000000">
                        <a:alpha val="70000"/>
                      </a:srgbClr>
                    </a:outerShdw>
                  </a:effectLst>
                </a:rPr>
                <a:t>Baptisten</a:t>
              </a:r>
              <a:endParaRPr lang="de-DE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254000" dir="2700000" algn="ctr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47" name="Gruppieren 46"/>
          <p:cNvGrpSpPr/>
          <p:nvPr/>
        </p:nvGrpSpPr>
        <p:grpSpPr>
          <a:xfrm rot="21415733">
            <a:off x="3925339" y="2666046"/>
            <a:ext cx="5287812" cy="3850105"/>
            <a:chOff x="1928094" y="1335504"/>
            <a:chExt cx="5287812" cy="3850105"/>
          </a:xfrm>
        </p:grpSpPr>
        <p:pic>
          <p:nvPicPr>
            <p:cNvPr id="7" name="Picture 2" descr="D:\Eigene Dateien\Eigene Bilder\downloads\Altkatholiken 01.jpg"/>
            <p:cNvPicPr>
              <a:picLocks noChangeAspect="1" noChangeArrowheads="1"/>
            </p:cNvPicPr>
            <p:nvPr/>
          </p:nvPicPr>
          <p:blipFill>
            <a:blip r:embed="rId8"/>
            <a:srcRect l="5000" t="9859" r="20211" b="17535"/>
            <a:stretch>
              <a:fillRect/>
            </a:stretch>
          </p:blipFill>
          <p:spPr bwMode="auto">
            <a:xfrm>
              <a:off x="1928094" y="1335504"/>
              <a:ext cx="5287812" cy="3850105"/>
            </a:xfrm>
            <a:prstGeom prst="rect">
              <a:avLst/>
            </a:prstGeom>
            <a:effectLst>
              <a:outerShdw blurRad="254000" dist="215900" dir="2700000" algn="ctr" rotWithShape="0">
                <a:schemeClr val="tx1">
                  <a:alpha val="60000"/>
                </a:schemeClr>
              </a:outerShdw>
            </a:effectLst>
          </p:spPr>
        </p:pic>
        <p:sp>
          <p:nvSpPr>
            <p:cNvPr id="30" name="Text Box 22"/>
            <p:cNvSpPr txBox="1">
              <a:spLocks noChangeArrowheads="1"/>
            </p:cNvSpPr>
            <p:nvPr/>
          </p:nvSpPr>
          <p:spPr bwMode="auto">
            <a:xfrm>
              <a:off x="3476330" y="4653379"/>
              <a:ext cx="219134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ts val="600"/>
                </a:spcAft>
                <a:defRPr/>
              </a:pPr>
              <a:r>
                <a:rPr lang="de-DE" sz="2400" b="1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254000" dist="254000" dir="2700000" algn="ctr" rotWithShape="0">
                      <a:srgbClr val="000000">
                        <a:alpha val="70000"/>
                      </a:srgbClr>
                    </a:outerShdw>
                  </a:effectLst>
                </a:rPr>
                <a:t>Altkatholiken</a:t>
              </a:r>
              <a:endParaRPr lang="de-DE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254000" dir="2700000" algn="ctr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2191663" y="1130969"/>
            <a:ext cx="4760674" cy="4199022"/>
            <a:chOff x="2191663" y="1624259"/>
            <a:chExt cx="4760674" cy="4199022"/>
          </a:xfrm>
        </p:grpSpPr>
        <p:pic>
          <p:nvPicPr>
            <p:cNvPr id="2052" name="Picture 4" descr="D:\Eigene Dateien\Eigene Bilder\downloads\Neuapostolische Kirche 01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191663" y="1624259"/>
              <a:ext cx="4760674" cy="4199022"/>
            </a:xfrm>
            <a:prstGeom prst="rect">
              <a:avLst/>
            </a:prstGeom>
            <a:effectLst>
              <a:outerShdw blurRad="254000" dist="215900" dir="2700000" algn="ctr" rotWithShape="0">
                <a:schemeClr val="tx1">
                  <a:alpha val="60000"/>
                </a:schemeClr>
              </a:outerShdw>
            </a:effectLst>
          </p:spPr>
        </p:pic>
        <p:sp>
          <p:nvSpPr>
            <p:cNvPr id="33" name="Text Box 22"/>
            <p:cNvSpPr txBox="1">
              <a:spLocks noChangeArrowheads="1"/>
            </p:cNvSpPr>
            <p:nvPr/>
          </p:nvSpPr>
          <p:spPr bwMode="auto">
            <a:xfrm>
              <a:off x="2706310" y="5354905"/>
              <a:ext cx="373138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ts val="600"/>
                </a:spcAft>
                <a:defRPr/>
              </a:pPr>
              <a:r>
                <a:rPr lang="de-DE" sz="2400" b="1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254000" dist="254000" dir="2700000" algn="ctr" rotWithShape="0">
                      <a:srgbClr val="000000">
                        <a:alpha val="70000"/>
                      </a:srgbClr>
                    </a:outerShdw>
                  </a:effectLst>
                </a:rPr>
                <a:t>Neuapostolische Kirche</a:t>
              </a:r>
              <a:endParaRPr lang="de-DE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254000" dir="2700000" algn="ctr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2053" name="Picture 5" descr="D:\Eigene Dateien\Eigene Bilder\downloads\Schwäbisch-Hall 0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1153281">
            <a:off x="36601" y="3403782"/>
            <a:ext cx="4791075" cy="3590925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  <p:grpSp>
        <p:nvGrpSpPr>
          <p:cNvPr id="38" name="Gruppieren 37"/>
          <p:cNvGrpSpPr/>
          <p:nvPr/>
        </p:nvGrpSpPr>
        <p:grpSpPr>
          <a:xfrm rot="310733">
            <a:off x="4479436" y="60252"/>
            <a:ext cx="4848727" cy="4052302"/>
            <a:chOff x="2147637" y="1349877"/>
            <a:chExt cx="4848727" cy="4052302"/>
          </a:xfrm>
        </p:grpSpPr>
        <p:pic>
          <p:nvPicPr>
            <p:cNvPr id="2054" name="Picture 6" descr="D:\Eigene Dateien\Eigene Bilder\downloads\Methodisten 01.jpg"/>
            <p:cNvPicPr>
              <a:picLocks noChangeAspect="1" noChangeArrowheads="1"/>
            </p:cNvPicPr>
            <p:nvPr/>
          </p:nvPicPr>
          <p:blipFill>
            <a:blip r:embed="rId11"/>
            <a:srcRect l="5592" r="9187" b="4752"/>
            <a:stretch>
              <a:fillRect/>
            </a:stretch>
          </p:blipFill>
          <p:spPr bwMode="auto">
            <a:xfrm>
              <a:off x="2147637" y="1349877"/>
              <a:ext cx="4848727" cy="4052302"/>
            </a:xfrm>
            <a:prstGeom prst="rect">
              <a:avLst/>
            </a:prstGeom>
            <a:effectLst>
              <a:outerShdw blurRad="254000" dist="215900" dir="2700000" algn="ctr" rotWithShape="0">
                <a:schemeClr val="tx1">
                  <a:alpha val="60000"/>
                </a:schemeClr>
              </a:outerShdw>
            </a:effectLst>
          </p:spPr>
        </p:pic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446252" y="4931879"/>
              <a:ext cx="225149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ts val="600"/>
                </a:spcAft>
                <a:defRPr/>
              </a:pPr>
              <a:r>
                <a:rPr lang="de-DE" sz="2400" b="1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254000" dist="254000" dir="2700000" algn="ctr" rotWithShape="0">
                      <a:srgbClr val="000000">
                        <a:alpha val="70000"/>
                      </a:srgbClr>
                    </a:outerShdw>
                  </a:effectLst>
                </a:rPr>
                <a:t>Methodisten</a:t>
              </a:r>
              <a:endParaRPr lang="de-DE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254000" dir="2700000" algn="ctr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0" y="0"/>
            <a:ext cx="3803758" cy="4722312"/>
            <a:chOff x="2520950" y="882650"/>
            <a:chExt cx="4102100" cy="5092700"/>
          </a:xfrm>
        </p:grpSpPr>
        <p:pic>
          <p:nvPicPr>
            <p:cNvPr id="2055" name="Picture 7" descr="D:\Eigene Dateien\Eigene Bilder\downloads\Zeugen Jehovas 01.jp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520950" y="882650"/>
              <a:ext cx="4102100" cy="5092700"/>
            </a:xfrm>
            <a:prstGeom prst="rect">
              <a:avLst/>
            </a:prstGeom>
            <a:effectLst>
              <a:outerShdw blurRad="254000" dist="215900" dir="2700000" algn="ctr" rotWithShape="0">
                <a:schemeClr val="tx1">
                  <a:alpha val="60000"/>
                </a:schemeClr>
              </a:outerShdw>
            </a:effectLst>
          </p:spPr>
        </p:pic>
        <p:sp>
          <p:nvSpPr>
            <p:cNvPr id="40" name="Text Box 22"/>
            <p:cNvSpPr txBox="1">
              <a:spLocks noChangeArrowheads="1"/>
            </p:cNvSpPr>
            <p:nvPr/>
          </p:nvSpPr>
          <p:spPr bwMode="auto">
            <a:xfrm>
              <a:off x="2828631" y="5389068"/>
              <a:ext cx="348673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ts val="600"/>
                </a:spcAft>
                <a:defRPr/>
              </a:pPr>
              <a:r>
                <a:rPr lang="de-DE" sz="2400" b="1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254000" dist="254000" dir="2700000" algn="ctr" rotWithShape="0">
                      <a:srgbClr val="000000">
                        <a:alpha val="70000"/>
                      </a:srgbClr>
                    </a:outerShdw>
                  </a:effectLst>
                </a:rPr>
                <a:t>Zeugen Jehovas</a:t>
              </a:r>
              <a:endParaRPr lang="de-DE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254000" dir="2700000" algn="ctr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44" name="Gruppieren 43"/>
          <p:cNvGrpSpPr/>
          <p:nvPr/>
        </p:nvGrpSpPr>
        <p:grpSpPr>
          <a:xfrm rot="21440595">
            <a:off x="5384844" y="3345516"/>
            <a:ext cx="3681663" cy="3429000"/>
            <a:chOff x="2731169" y="1064795"/>
            <a:chExt cx="3681663" cy="3429000"/>
          </a:xfrm>
        </p:grpSpPr>
        <p:pic>
          <p:nvPicPr>
            <p:cNvPr id="2056" name="Picture 8" descr="D:\Eigene Dateien\Eigene Bilder\Orte - Städte - Länder\Mormonen.jpg"/>
            <p:cNvPicPr>
              <a:picLocks noChangeAspect="1" noChangeArrowheads="1"/>
            </p:cNvPicPr>
            <p:nvPr/>
          </p:nvPicPr>
          <p:blipFill>
            <a:blip r:embed="rId13"/>
            <a:srcRect l="19474"/>
            <a:stretch>
              <a:fillRect/>
            </a:stretch>
          </p:blipFill>
          <p:spPr bwMode="auto">
            <a:xfrm>
              <a:off x="2731169" y="1064795"/>
              <a:ext cx="3681663" cy="3429000"/>
            </a:xfrm>
            <a:prstGeom prst="rect">
              <a:avLst/>
            </a:prstGeom>
            <a:effectLst>
              <a:outerShdw blurRad="254000" dist="215900" dir="2700000" algn="ctr" rotWithShape="0">
                <a:schemeClr val="tx1">
                  <a:alpha val="60000"/>
                </a:schemeClr>
              </a:outerShdw>
            </a:effectLst>
          </p:spPr>
        </p:pic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3608678" y="3969349"/>
              <a:ext cx="192664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ts val="600"/>
                </a:spcAft>
                <a:defRPr/>
              </a:pPr>
              <a:r>
                <a:rPr lang="de-DE" sz="2400" b="1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254000" dist="254000" dir="2700000" algn="ctr" rotWithShape="0">
                      <a:srgbClr val="000000">
                        <a:alpha val="70000"/>
                      </a:srgbClr>
                    </a:outerShdw>
                  </a:effectLst>
                </a:rPr>
                <a:t>Mormonen</a:t>
              </a:r>
              <a:endParaRPr lang="de-DE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254000" dir="2700000" algn="ctr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718646" y="312817"/>
            <a:ext cx="7706708" cy="5366782"/>
            <a:chOff x="718646" y="312817"/>
            <a:chExt cx="7706708" cy="5366782"/>
          </a:xfrm>
        </p:grpSpPr>
        <p:pic>
          <p:nvPicPr>
            <p:cNvPr id="6" name="Picture 2" descr="D:\Eigene Dateien\Eigene Bilder\downloads\Brüdergemeinde 01.jpg"/>
            <p:cNvPicPr>
              <a:picLocks noChangeAspect="1" noChangeArrowheads="1"/>
            </p:cNvPicPr>
            <p:nvPr/>
          </p:nvPicPr>
          <p:blipFill>
            <a:blip r:embed="rId14"/>
            <a:srcRect l="3738" t="5137" r="5705"/>
            <a:stretch>
              <a:fillRect/>
            </a:stretch>
          </p:blipFill>
          <p:spPr bwMode="auto">
            <a:xfrm>
              <a:off x="718646" y="312817"/>
              <a:ext cx="7706708" cy="5366782"/>
            </a:xfrm>
            <a:prstGeom prst="rect">
              <a:avLst/>
            </a:prstGeom>
            <a:effectLst>
              <a:outerShdw blurRad="254000" dist="215900" dir="2700000" algn="ctr" rotWithShape="0">
                <a:schemeClr val="tx1">
                  <a:alpha val="60000"/>
                </a:schemeClr>
              </a:outerShdw>
            </a:effectLst>
          </p:spPr>
        </p:pic>
        <p:sp>
          <p:nvSpPr>
            <p:cNvPr id="46" name="Text Box 22"/>
            <p:cNvSpPr txBox="1">
              <a:spLocks noChangeArrowheads="1"/>
            </p:cNvSpPr>
            <p:nvPr/>
          </p:nvSpPr>
          <p:spPr bwMode="auto">
            <a:xfrm>
              <a:off x="2828631" y="5102784"/>
              <a:ext cx="348673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ts val="600"/>
                </a:spcAft>
                <a:defRPr/>
              </a:pPr>
              <a:r>
                <a:rPr lang="de-DE" sz="2400" b="1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254000" dist="254000" dir="2700000" algn="ctr" rotWithShape="0">
                      <a:srgbClr val="000000">
                        <a:alpha val="70000"/>
                      </a:srgbClr>
                    </a:outerShdw>
                  </a:effectLst>
                </a:rPr>
                <a:t>Brüdergemeinde</a:t>
              </a:r>
              <a:endParaRPr lang="de-DE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254000" dir="2700000" algn="ctr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50" name="Gruppieren 49"/>
          <p:cNvGrpSpPr/>
          <p:nvPr/>
        </p:nvGrpSpPr>
        <p:grpSpPr>
          <a:xfrm rot="20927454">
            <a:off x="5227470" y="1124766"/>
            <a:ext cx="3622008" cy="5433012"/>
            <a:chOff x="2760996" y="318084"/>
            <a:chExt cx="3622008" cy="5433012"/>
          </a:xfrm>
        </p:grpSpPr>
        <p:pic>
          <p:nvPicPr>
            <p:cNvPr id="2058" name="Picture 10" descr="D:\Eigene Dateien\Eigene Bilder\Charismatik\The Call\01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760996" y="318084"/>
              <a:ext cx="3622008" cy="5433012"/>
            </a:xfrm>
            <a:prstGeom prst="rect">
              <a:avLst/>
            </a:prstGeom>
            <a:effectLst>
              <a:outerShdw blurRad="254000" dist="215900" dir="2700000" algn="ctr" rotWithShape="0">
                <a:schemeClr val="tx1">
                  <a:alpha val="60000"/>
                </a:schemeClr>
              </a:outerShdw>
            </a:effectLst>
          </p:spPr>
        </p:pic>
        <p:sp>
          <p:nvSpPr>
            <p:cNvPr id="49" name="Text Box 22"/>
            <p:cNvSpPr txBox="1">
              <a:spLocks noChangeArrowheads="1"/>
            </p:cNvSpPr>
            <p:nvPr/>
          </p:nvSpPr>
          <p:spPr bwMode="auto">
            <a:xfrm>
              <a:off x="3440236" y="5064221"/>
              <a:ext cx="226352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ts val="600"/>
                </a:spcAft>
                <a:defRPr/>
              </a:pPr>
              <a:r>
                <a:rPr lang="de-DE" sz="2400" b="1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254000" dist="254000" dir="2700000" algn="ctr" rotWithShape="0">
                      <a:srgbClr val="000000">
                        <a:alpha val="70000"/>
                      </a:srgbClr>
                    </a:outerShdw>
                  </a:effectLst>
                </a:rPr>
                <a:t>Pfingstkirche</a:t>
              </a:r>
              <a:endParaRPr lang="de-DE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254000" dir="2700000" algn="ctr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53" name="Gruppieren 52"/>
          <p:cNvGrpSpPr/>
          <p:nvPr/>
        </p:nvGrpSpPr>
        <p:grpSpPr>
          <a:xfrm rot="595526">
            <a:off x="-183330" y="490398"/>
            <a:ext cx="6096000" cy="4673600"/>
            <a:chOff x="1524000" y="598905"/>
            <a:chExt cx="6096000" cy="4673600"/>
          </a:xfrm>
        </p:grpSpPr>
        <p:pic>
          <p:nvPicPr>
            <p:cNvPr id="2059" name="Picture 11" descr="D:\Eigene Dateien\Eigene Bilder\downloads\Mennoniten 01.jpg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524000" y="598905"/>
              <a:ext cx="6096000" cy="4673600"/>
            </a:xfrm>
            <a:prstGeom prst="rect">
              <a:avLst/>
            </a:prstGeom>
            <a:effectLst>
              <a:outerShdw blurRad="254000" dist="215900" dir="2700000" algn="ctr" rotWithShape="0">
                <a:schemeClr val="tx1">
                  <a:alpha val="60000"/>
                </a:schemeClr>
              </a:outerShdw>
            </a:effectLst>
          </p:spPr>
        </p:pic>
        <p:sp>
          <p:nvSpPr>
            <p:cNvPr id="52" name="Text Box 22"/>
            <p:cNvSpPr txBox="1">
              <a:spLocks noChangeArrowheads="1"/>
            </p:cNvSpPr>
            <p:nvPr/>
          </p:nvSpPr>
          <p:spPr bwMode="auto">
            <a:xfrm>
              <a:off x="3428204" y="4667203"/>
              <a:ext cx="22875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ts val="600"/>
                </a:spcAft>
                <a:defRPr/>
              </a:pPr>
              <a:r>
                <a:rPr lang="de-DE" sz="2400" b="1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254000" dist="254000" dir="2700000" algn="ctr" rotWithShape="0">
                      <a:srgbClr val="000000">
                        <a:alpha val="70000"/>
                      </a:srgbClr>
                    </a:outerShdw>
                  </a:effectLst>
                </a:rPr>
                <a:t>Mennoniten</a:t>
              </a:r>
              <a:endParaRPr lang="de-DE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254000" dir="2700000" algn="ctr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54" name="Textfeld 53"/>
          <p:cNvSpPr txBox="1"/>
          <p:nvPr/>
        </p:nvSpPr>
        <p:spPr>
          <a:xfrm>
            <a:off x="1329490" y="421105"/>
            <a:ext cx="64850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0" dist="254000" dir="2700000" algn="ctr" rotWithShape="0">
                    <a:srgbClr val="000000">
                      <a:alpha val="70000"/>
                    </a:srgbClr>
                  </a:outerShdw>
                </a:effectLst>
              </a:rPr>
              <a:t>Es gibt über 30.000 verschiedene Kirchen und Denominationen!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132281" y="91895"/>
            <a:ext cx="3537350" cy="11954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04538" y="203358"/>
            <a:ext cx="3392905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8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Wahrheit wiederhergestellt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grpSp>
        <p:nvGrpSpPr>
          <p:cNvPr id="2" name="Gruppieren 67"/>
          <p:cNvGrpSpPr/>
          <p:nvPr/>
        </p:nvGrpSpPr>
        <p:grpSpPr>
          <a:xfrm>
            <a:off x="0" y="237916"/>
            <a:ext cx="9144000" cy="6470435"/>
            <a:chOff x="0" y="237916"/>
            <a:chExt cx="9144000" cy="6470435"/>
          </a:xfrm>
        </p:grpSpPr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6407830" y="237916"/>
              <a:ext cx="27361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defRPr/>
              </a:pPr>
              <a:r>
                <a:rPr lang="de-DE" sz="2400" dirty="0" smtClean="0">
                  <a:solidFill>
                    <a:schemeClr val="bg1"/>
                  </a:solidFill>
                  <a:effectLst>
                    <a:outerShdw blurRad="254000" dist="152400" dir="2700000" algn="ctr" rotWithShape="0">
                      <a:srgbClr val="000000">
                        <a:alpha val="80000"/>
                      </a:srgbClr>
                    </a:outerShdw>
                  </a:effectLst>
                </a:rPr>
                <a:t>Wiederherstellung</a:t>
              </a:r>
              <a:endParaRPr lang="de-DE" sz="2400" dirty="0">
                <a:solidFill>
                  <a:schemeClr val="bg1"/>
                </a:solidFill>
                <a:effectLst>
                  <a:outerShdw blurRad="254000" dist="152400" dir="2700000" algn="ctr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170711" y="6246686"/>
              <a:ext cx="15891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defRPr/>
              </a:pPr>
              <a:r>
                <a:rPr lang="de-DE" sz="2400" dirty="0" smtClean="0">
                  <a:solidFill>
                    <a:schemeClr val="bg1"/>
                  </a:solidFill>
                  <a:effectLst>
                    <a:outerShdw blurRad="254000" dist="152400" dir="2700000" algn="ctr" rotWithShape="0">
                      <a:srgbClr val="000000">
                        <a:alpha val="80000"/>
                      </a:srgbClr>
                    </a:outerShdw>
                  </a:effectLst>
                </a:rPr>
                <a:t>Verfall</a:t>
              </a:r>
              <a:endParaRPr lang="de-DE" sz="2400" dirty="0">
                <a:solidFill>
                  <a:schemeClr val="bg1"/>
                </a:solidFill>
                <a:effectLst>
                  <a:outerShdw blurRad="254000" dist="152400" dir="2700000" algn="ctr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grpSp>
          <p:nvGrpSpPr>
            <p:cNvPr id="3" name="Gruppieren 66"/>
            <p:cNvGrpSpPr/>
            <p:nvPr/>
          </p:nvGrpSpPr>
          <p:grpSpPr>
            <a:xfrm>
              <a:off x="0" y="866279"/>
              <a:ext cx="9144000" cy="5301159"/>
              <a:chOff x="0" y="866279"/>
              <a:chExt cx="9144000" cy="5301159"/>
            </a:xfrm>
          </p:grpSpPr>
          <p:cxnSp>
            <p:nvCxnSpPr>
              <p:cNvPr id="19" name="Gerade Verbindung 18"/>
              <p:cNvCxnSpPr/>
              <p:nvPr/>
            </p:nvCxnSpPr>
            <p:spPr bwMode="auto">
              <a:xfrm>
                <a:off x="6840000" y="882000"/>
                <a:ext cx="2304000" cy="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  <p:cxnSp>
            <p:nvCxnSpPr>
              <p:cNvPr id="22" name="Gerade Verbindung 21"/>
              <p:cNvCxnSpPr/>
              <p:nvPr/>
            </p:nvCxnSpPr>
            <p:spPr bwMode="auto">
              <a:xfrm>
                <a:off x="0" y="6151237"/>
                <a:ext cx="2628000" cy="1588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  <p:cxnSp>
            <p:nvCxnSpPr>
              <p:cNvPr id="23" name="Gerade Verbindung 22"/>
              <p:cNvCxnSpPr/>
              <p:nvPr/>
            </p:nvCxnSpPr>
            <p:spPr bwMode="auto">
              <a:xfrm rot="5400000" flipH="1" flipV="1">
                <a:off x="2078583" y="1388022"/>
                <a:ext cx="5301159" cy="4257674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</p:grpSp>
      </p:grpSp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2412000" y="2700000"/>
            <a:ext cx="5436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defRPr/>
            </a:pPr>
            <a:r>
              <a:rPr lang="de-DE" b="1" spc="-8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Roger Williams - Trennung von Kirche/Staat</a:t>
            </a: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1980000" y="3240000"/>
            <a:ext cx="5436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Wiedertäufer – Taufe</a:t>
            </a:r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1584000" y="3780000"/>
            <a:ext cx="5400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 </a:t>
            </a:r>
            <a:r>
              <a:rPr lang="de-DE" b="1" spc="-6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Johannes Calvin - geistliches Wachstum</a:t>
            </a:r>
            <a:endParaRPr lang="de-DE" b="1" dirty="0" smtClean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1188000" y="4320000"/>
            <a:ext cx="5364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Martin Luther – Gnade</a:t>
            </a: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792000" y="4860000"/>
            <a:ext cx="5328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Jan Hus – Gehorsam</a:t>
            </a:r>
          </a:p>
        </p:txBody>
      </p:sp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396000" y="5400000"/>
            <a:ext cx="5292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Petrus Waldus – Bibel</a:t>
            </a:r>
            <a:endParaRPr lang="de-DE" b="1" dirty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pic>
        <p:nvPicPr>
          <p:cNvPr id="11267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2000" y="3766763"/>
            <a:ext cx="1179094" cy="505326"/>
          </a:xfrm>
          <a:prstGeom prst="rect">
            <a:avLst/>
          </a:prstGeom>
          <a:noFill/>
        </p:spPr>
      </p:pic>
      <p:pic>
        <p:nvPicPr>
          <p:cNvPr id="50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000" y="3226763"/>
            <a:ext cx="1179094" cy="505326"/>
          </a:xfrm>
          <a:prstGeom prst="rect">
            <a:avLst/>
          </a:prstGeom>
          <a:noFill/>
        </p:spPr>
      </p:pic>
      <p:pic>
        <p:nvPicPr>
          <p:cNvPr id="51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000" y="2686763"/>
            <a:ext cx="1179094" cy="505326"/>
          </a:xfrm>
          <a:prstGeom prst="rect">
            <a:avLst/>
          </a:prstGeom>
          <a:noFill/>
        </p:spPr>
      </p:pic>
      <p:pic>
        <p:nvPicPr>
          <p:cNvPr id="55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00" y="4306763"/>
            <a:ext cx="1179094" cy="505326"/>
          </a:xfrm>
          <a:prstGeom prst="rect">
            <a:avLst/>
          </a:prstGeom>
          <a:noFill/>
        </p:spPr>
      </p:pic>
      <p:pic>
        <p:nvPicPr>
          <p:cNvPr id="56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00" y="4842000"/>
            <a:ext cx="1179094" cy="505326"/>
          </a:xfrm>
          <a:prstGeom prst="rect">
            <a:avLst/>
          </a:prstGeom>
          <a:noFill/>
        </p:spPr>
      </p:pic>
      <p:pic>
        <p:nvPicPr>
          <p:cNvPr id="57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6000" y="5386763"/>
            <a:ext cx="1179094" cy="5053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XT_Trennung Kirche Sta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0" y="310454"/>
            <a:ext cx="3858016" cy="1418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0" y="660573"/>
            <a:ext cx="384549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Roger Williams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132281" y="91895"/>
            <a:ext cx="3537350" cy="11954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04538" y="203358"/>
            <a:ext cx="3392905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8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Wahrheit wiederhergestellt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grpSp>
        <p:nvGrpSpPr>
          <p:cNvPr id="2" name="Gruppieren 67"/>
          <p:cNvGrpSpPr/>
          <p:nvPr/>
        </p:nvGrpSpPr>
        <p:grpSpPr>
          <a:xfrm>
            <a:off x="0" y="237916"/>
            <a:ext cx="9144000" cy="6470435"/>
            <a:chOff x="0" y="237916"/>
            <a:chExt cx="9144000" cy="6470435"/>
          </a:xfrm>
        </p:grpSpPr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6407830" y="237916"/>
              <a:ext cx="27361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defRPr/>
              </a:pPr>
              <a:r>
                <a:rPr lang="de-DE" sz="2400" dirty="0" smtClean="0">
                  <a:solidFill>
                    <a:schemeClr val="bg1"/>
                  </a:solidFill>
                  <a:effectLst>
                    <a:outerShdw blurRad="254000" dist="152400" dir="2700000" algn="ctr" rotWithShape="0">
                      <a:srgbClr val="000000">
                        <a:alpha val="80000"/>
                      </a:srgbClr>
                    </a:outerShdw>
                  </a:effectLst>
                </a:rPr>
                <a:t>Wiederherstellung</a:t>
              </a:r>
              <a:endParaRPr lang="de-DE" sz="2400" dirty="0">
                <a:solidFill>
                  <a:schemeClr val="bg1"/>
                </a:solidFill>
                <a:effectLst>
                  <a:outerShdw blurRad="254000" dist="152400" dir="2700000" algn="ctr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170711" y="6246686"/>
              <a:ext cx="15891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defRPr/>
              </a:pPr>
              <a:r>
                <a:rPr lang="de-DE" sz="2400" dirty="0" smtClean="0">
                  <a:solidFill>
                    <a:schemeClr val="bg1"/>
                  </a:solidFill>
                  <a:effectLst>
                    <a:outerShdw blurRad="254000" dist="152400" dir="2700000" algn="ctr" rotWithShape="0">
                      <a:srgbClr val="000000">
                        <a:alpha val="80000"/>
                      </a:srgbClr>
                    </a:outerShdw>
                  </a:effectLst>
                </a:rPr>
                <a:t>Verfall</a:t>
              </a:r>
              <a:endParaRPr lang="de-DE" sz="2400" dirty="0">
                <a:solidFill>
                  <a:schemeClr val="bg1"/>
                </a:solidFill>
                <a:effectLst>
                  <a:outerShdw blurRad="254000" dist="152400" dir="2700000" algn="ctr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grpSp>
          <p:nvGrpSpPr>
            <p:cNvPr id="3" name="Gruppieren 66"/>
            <p:cNvGrpSpPr/>
            <p:nvPr/>
          </p:nvGrpSpPr>
          <p:grpSpPr>
            <a:xfrm>
              <a:off x="0" y="866279"/>
              <a:ext cx="9144000" cy="5301159"/>
              <a:chOff x="0" y="866279"/>
              <a:chExt cx="9144000" cy="5301159"/>
            </a:xfrm>
          </p:grpSpPr>
          <p:cxnSp>
            <p:nvCxnSpPr>
              <p:cNvPr id="19" name="Gerade Verbindung 18"/>
              <p:cNvCxnSpPr/>
              <p:nvPr/>
            </p:nvCxnSpPr>
            <p:spPr bwMode="auto">
              <a:xfrm>
                <a:off x="6840000" y="882000"/>
                <a:ext cx="2304000" cy="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  <p:cxnSp>
            <p:nvCxnSpPr>
              <p:cNvPr id="22" name="Gerade Verbindung 21"/>
              <p:cNvCxnSpPr/>
              <p:nvPr/>
            </p:nvCxnSpPr>
            <p:spPr bwMode="auto">
              <a:xfrm>
                <a:off x="0" y="6151237"/>
                <a:ext cx="2628000" cy="1588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  <p:cxnSp>
            <p:nvCxnSpPr>
              <p:cNvPr id="23" name="Gerade Verbindung 22"/>
              <p:cNvCxnSpPr/>
              <p:nvPr/>
            </p:nvCxnSpPr>
            <p:spPr bwMode="auto">
              <a:xfrm rot="5400000" flipH="1" flipV="1">
                <a:off x="2078583" y="1388022"/>
                <a:ext cx="5301159" cy="4257674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</p:grpSp>
      </p:grp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2808000" y="2160000"/>
            <a:ext cx="5472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John Wesley – Frömmigkeit</a:t>
            </a:r>
          </a:p>
        </p:txBody>
      </p:sp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2412000" y="2700000"/>
            <a:ext cx="5436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defRPr/>
            </a:pPr>
            <a:r>
              <a:rPr lang="de-DE" b="1" spc="-8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Roger Williams - Trennung von Kirche/Staat</a:t>
            </a: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1980000" y="3240000"/>
            <a:ext cx="5436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Wiedertäufer – Taufe</a:t>
            </a:r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1584000" y="3780000"/>
            <a:ext cx="5400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 </a:t>
            </a:r>
            <a:r>
              <a:rPr lang="de-DE" b="1" spc="-6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Johannes Calvin - geistliches Wachstum</a:t>
            </a:r>
            <a:endParaRPr lang="de-DE" b="1" dirty="0" smtClean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1188000" y="4320000"/>
            <a:ext cx="5364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Martin Luther – Gnade</a:t>
            </a: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792000" y="4860000"/>
            <a:ext cx="5328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Jan Hus – Gehorsam</a:t>
            </a:r>
          </a:p>
        </p:txBody>
      </p:sp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396000" y="5400000"/>
            <a:ext cx="5292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Petrus Waldus – Bibel</a:t>
            </a:r>
            <a:endParaRPr lang="de-DE" b="1" dirty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pic>
        <p:nvPicPr>
          <p:cNvPr id="11267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2000" y="3766763"/>
            <a:ext cx="1179094" cy="505326"/>
          </a:xfrm>
          <a:prstGeom prst="rect">
            <a:avLst/>
          </a:prstGeom>
          <a:noFill/>
        </p:spPr>
      </p:pic>
      <p:pic>
        <p:nvPicPr>
          <p:cNvPr id="50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000" y="3226763"/>
            <a:ext cx="1179094" cy="505326"/>
          </a:xfrm>
          <a:prstGeom prst="rect">
            <a:avLst/>
          </a:prstGeom>
          <a:noFill/>
        </p:spPr>
      </p:pic>
      <p:pic>
        <p:nvPicPr>
          <p:cNvPr id="51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000" y="2686763"/>
            <a:ext cx="1179094" cy="505326"/>
          </a:xfrm>
          <a:prstGeom prst="rect">
            <a:avLst/>
          </a:prstGeom>
          <a:noFill/>
        </p:spPr>
      </p:pic>
      <p:pic>
        <p:nvPicPr>
          <p:cNvPr id="52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6000" y="2146763"/>
            <a:ext cx="1179094" cy="505326"/>
          </a:xfrm>
          <a:prstGeom prst="rect">
            <a:avLst/>
          </a:prstGeom>
          <a:noFill/>
        </p:spPr>
      </p:pic>
      <p:pic>
        <p:nvPicPr>
          <p:cNvPr id="55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00" y="4306763"/>
            <a:ext cx="1179094" cy="505326"/>
          </a:xfrm>
          <a:prstGeom prst="rect">
            <a:avLst/>
          </a:prstGeom>
          <a:noFill/>
        </p:spPr>
      </p:pic>
      <p:pic>
        <p:nvPicPr>
          <p:cNvPr id="56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00" y="4842000"/>
            <a:ext cx="1179094" cy="505326"/>
          </a:xfrm>
          <a:prstGeom prst="rect">
            <a:avLst/>
          </a:prstGeom>
          <a:noFill/>
        </p:spPr>
      </p:pic>
      <p:pic>
        <p:nvPicPr>
          <p:cNvPr id="57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6000" y="5386763"/>
            <a:ext cx="1179094" cy="5053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Eigene Dateien\Eigene Bilder\Fotolia\Fotolia_6132171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728" y="2562727"/>
            <a:ext cx="8047272" cy="4295274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5029376" y="310454"/>
            <a:ext cx="3858016" cy="1418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5029376" y="708701"/>
            <a:ext cx="384549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John Wesley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pic>
        <p:nvPicPr>
          <p:cNvPr id="6146" name="Picture 2" descr="D:\Eigene Dateien\Eigene Bilder\Kichen- und Weltgeschichte\John Wesley 01.jpg"/>
          <p:cNvPicPr>
            <a:picLocks noChangeAspect="1" noChangeArrowheads="1"/>
          </p:cNvPicPr>
          <p:nvPr/>
        </p:nvPicPr>
        <p:blipFill>
          <a:blip r:embed="rId4"/>
          <a:srcRect t="859"/>
          <a:stretch>
            <a:fillRect/>
          </a:stretch>
        </p:blipFill>
        <p:spPr bwMode="auto">
          <a:xfrm>
            <a:off x="-1" y="0"/>
            <a:ext cx="3509771" cy="4644189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132281" y="91895"/>
            <a:ext cx="3537350" cy="11954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04538" y="203358"/>
            <a:ext cx="3392905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8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Wahrheit wiederhergestellt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grpSp>
        <p:nvGrpSpPr>
          <p:cNvPr id="2" name="Gruppieren 67"/>
          <p:cNvGrpSpPr/>
          <p:nvPr/>
        </p:nvGrpSpPr>
        <p:grpSpPr>
          <a:xfrm>
            <a:off x="0" y="237916"/>
            <a:ext cx="9144000" cy="6470435"/>
            <a:chOff x="0" y="237916"/>
            <a:chExt cx="9144000" cy="6470435"/>
          </a:xfrm>
        </p:grpSpPr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6407830" y="237916"/>
              <a:ext cx="27361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defRPr/>
              </a:pPr>
              <a:r>
                <a:rPr lang="de-DE" sz="2400" dirty="0" smtClean="0">
                  <a:solidFill>
                    <a:schemeClr val="bg1"/>
                  </a:solidFill>
                  <a:effectLst>
                    <a:outerShdw blurRad="254000" dist="152400" dir="2700000" algn="ctr" rotWithShape="0">
                      <a:srgbClr val="000000">
                        <a:alpha val="80000"/>
                      </a:srgbClr>
                    </a:outerShdw>
                  </a:effectLst>
                </a:rPr>
                <a:t>Wiederherstellung</a:t>
              </a:r>
              <a:endParaRPr lang="de-DE" sz="2400" dirty="0">
                <a:solidFill>
                  <a:schemeClr val="bg1"/>
                </a:solidFill>
                <a:effectLst>
                  <a:outerShdw blurRad="254000" dist="152400" dir="2700000" algn="ctr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170711" y="6246686"/>
              <a:ext cx="15891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defRPr/>
              </a:pPr>
              <a:r>
                <a:rPr lang="de-DE" sz="2400" dirty="0" smtClean="0">
                  <a:solidFill>
                    <a:schemeClr val="bg1"/>
                  </a:solidFill>
                  <a:effectLst>
                    <a:outerShdw blurRad="254000" dist="152400" dir="2700000" algn="ctr" rotWithShape="0">
                      <a:srgbClr val="000000">
                        <a:alpha val="80000"/>
                      </a:srgbClr>
                    </a:outerShdw>
                  </a:effectLst>
                </a:rPr>
                <a:t>Verfall</a:t>
              </a:r>
              <a:endParaRPr lang="de-DE" sz="2400" dirty="0">
                <a:solidFill>
                  <a:schemeClr val="bg1"/>
                </a:solidFill>
                <a:effectLst>
                  <a:outerShdw blurRad="254000" dist="152400" dir="2700000" algn="ctr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grpSp>
          <p:nvGrpSpPr>
            <p:cNvPr id="3" name="Gruppieren 66"/>
            <p:cNvGrpSpPr/>
            <p:nvPr/>
          </p:nvGrpSpPr>
          <p:grpSpPr>
            <a:xfrm>
              <a:off x="0" y="866279"/>
              <a:ext cx="9144000" cy="5301159"/>
              <a:chOff x="0" y="866279"/>
              <a:chExt cx="9144000" cy="5301159"/>
            </a:xfrm>
          </p:grpSpPr>
          <p:cxnSp>
            <p:nvCxnSpPr>
              <p:cNvPr id="19" name="Gerade Verbindung 18"/>
              <p:cNvCxnSpPr/>
              <p:nvPr/>
            </p:nvCxnSpPr>
            <p:spPr bwMode="auto">
              <a:xfrm>
                <a:off x="6840000" y="882000"/>
                <a:ext cx="2304000" cy="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  <p:cxnSp>
            <p:nvCxnSpPr>
              <p:cNvPr id="22" name="Gerade Verbindung 21"/>
              <p:cNvCxnSpPr/>
              <p:nvPr/>
            </p:nvCxnSpPr>
            <p:spPr bwMode="auto">
              <a:xfrm>
                <a:off x="0" y="6151237"/>
                <a:ext cx="2628000" cy="1588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  <p:cxnSp>
            <p:nvCxnSpPr>
              <p:cNvPr id="23" name="Gerade Verbindung 22"/>
              <p:cNvCxnSpPr/>
              <p:nvPr/>
            </p:nvCxnSpPr>
            <p:spPr bwMode="auto">
              <a:xfrm rot="5400000" flipH="1" flipV="1">
                <a:off x="2078583" y="1388022"/>
                <a:ext cx="5301159" cy="4257674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</p:grpSp>
      </p:grpSp>
      <p:sp>
        <p:nvSpPr>
          <p:cNvPr id="41" name="Text Box 22"/>
          <p:cNvSpPr txBox="1">
            <a:spLocks noChangeArrowheads="1"/>
          </p:cNvSpPr>
          <p:nvPr/>
        </p:nvSpPr>
        <p:spPr bwMode="auto">
          <a:xfrm>
            <a:off x="3240000" y="1620000"/>
            <a:ext cx="5472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William Miller – Jesu Wiederkunft</a:t>
            </a: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2808000" y="2160000"/>
            <a:ext cx="5472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John Wesley – Frömmigkeit</a:t>
            </a:r>
          </a:p>
        </p:txBody>
      </p:sp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2412000" y="2700000"/>
            <a:ext cx="5436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defRPr/>
            </a:pPr>
            <a:r>
              <a:rPr lang="de-DE" b="1" spc="-8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Roger Williams - Trennung von Kirche/Staat</a:t>
            </a: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1980000" y="3240000"/>
            <a:ext cx="5436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Wiedertäufer – Taufe</a:t>
            </a:r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1584000" y="3780000"/>
            <a:ext cx="5400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 </a:t>
            </a:r>
            <a:r>
              <a:rPr lang="de-DE" b="1" spc="-6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Johannes Calvin - geistliches Wachstum</a:t>
            </a:r>
            <a:endParaRPr lang="de-DE" b="1" dirty="0" smtClean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1188000" y="4320000"/>
            <a:ext cx="5364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Martin Luther – Gnade</a:t>
            </a: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792000" y="4860000"/>
            <a:ext cx="5328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Jan Hus – Gehorsam</a:t>
            </a:r>
          </a:p>
        </p:txBody>
      </p:sp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396000" y="5400000"/>
            <a:ext cx="5292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Petrus Waldus – Bibel</a:t>
            </a:r>
            <a:endParaRPr lang="de-DE" b="1" dirty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pic>
        <p:nvPicPr>
          <p:cNvPr id="11267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2000" y="3766763"/>
            <a:ext cx="1179094" cy="505326"/>
          </a:xfrm>
          <a:prstGeom prst="rect">
            <a:avLst/>
          </a:prstGeom>
          <a:noFill/>
        </p:spPr>
      </p:pic>
      <p:pic>
        <p:nvPicPr>
          <p:cNvPr id="50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000" y="3226763"/>
            <a:ext cx="1179094" cy="505326"/>
          </a:xfrm>
          <a:prstGeom prst="rect">
            <a:avLst/>
          </a:prstGeom>
          <a:noFill/>
        </p:spPr>
      </p:pic>
      <p:pic>
        <p:nvPicPr>
          <p:cNvPr id="51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000" y="2686763"/>
            <a:ext cx="1179094" cy="505326"/>
          </a:xfrm>
          <a:prstGeom prst="rect">
            <a:avLst/>
          </a:prstGeom>
          <a:noFill/>
        </p:spPr>
      </p:pic>
      <p:pic>
        <p:nvPicPr>
          <p:cNvPr id="52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6000" y="2146763"/>
            <a:ext cx="1179094" cy="505326"/>
          </a:xfrm>
          <a:prstGeom prst="rect">
            <a:avLst/>
          </a:prstGeom>
          <a:noFill/>
        </p:spPr>
      </p:pic>
      <p:pic>
        <p:nvPicPr>
          <p:cNvPr id="54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8000" y="1606763"/>
            <a:ext cx="1179094" cy="505326"/>
          </a:xfrm>
          <a:prstGeom prst="rect">
            <a:avLst/>
          </a:prstGeom>
          <a:noFill/>
        </p:spPr>
      </p:pic>
      <p:pic>
        <p:nvPicPr>
          <p:cNvPr id="55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00" y="4306763"/>
            <a:ext cx="1179094" cy="505326"/>
          </a:xfrm>
          <a:prstGeom prst="rect">
            <a:avLst/>
          </a:prstGeom>
          <a:noFill/>
        </p:spPr>
      </p:pic>
      <p:pic>
        <p:nvPicPr>
          <p:cNvPr id="56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00" y="4842000"/>
            <a:ext cx="1179094" cy="505326"/>
          </a:xfrm>
          <a:prstGeom prst="rect">
            <a:avLst/>
          </a:prstGeom>
          <a:noFill/>
        </p:spPr>
      </p:pic>
      <p:pic>
        <p:nvPicPr>
          <p:cNvPr id="57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6000" y="5386763"/>
            <a:ext cx="1179094" cy="5053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0" y="310454"/>
            <a:ext cx="3858016" cy="1418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0" y="708701"/>
            <a:ext cx="384549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William Miller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pic>
        <p:nvPicPr>
          <p:cNvPr id="7171" name="Picture 3" descr="D:\Eigene Dateien\Eigene Bilder\Prophetie\Jesu Wiederkunft\GS Jesu Wiederkunft 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55883"/>
            <a:ext cx="5919537" cy="4902117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7170" name="Picture 2" descr="D:\Eigene Dateien\Eigene Bilder\Adventgeschichte\Miller 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7958" y="1"/>
            <a:ext cx="3826042" cy="5102984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132281" y="91895"/>
            <a:ext cx="3537350" cy="11954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04538" y="203358"/>
            <a:ext cx="3392905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8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Wahrheit wiederhergestellt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grpSp>
        <p:nvGrpSpPr>
          <p:cNvPr id="2" name="Gruppieren 67"/>
          <p:cNvGrpSpPr/>
          <p:nvPr/>
        </p:nvGrpSpPr>
        <p:grpSpPr>
          <a:xfrm>
            <a:off x="0" y="237916"/>
            <a:ext cx="9144000" cy="6470435"/>
            <a:chOff x="0" y="237916"/>
            <a:chExt cx="9144000" cy="6470435"/>
          </a:xfrm>
        </p:grpSpPr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6407830" y="237916"/>
              <a:ext cx="27361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defRPr/>
              </a:pPr>
              <a:r>
                <a:rPr lang="de-DE" sz="2400" dirty="0" smtClean="0">
                  <a:solidFill>
                    <a:schemeClr val="bg1"/>
                  </a:solidFill>
                  <a:effectLst>
                    <a:outerShdw blurRad="254000" dist="152400" dir="2700000" algn="ctr" rotWithShape="0">
                      <a:srgbClr val="000000">
                        <a:alpha val="80000"/>
                      </a:srgbClr>
                    </a:outerShdw>
                  </a:effectLst>
                </a:rPr>
                <a:t>Wiederherstellung</a:t>
              </a:r>
              <a:endParaRPr lang="de-DE" sz="2400" dirty="0">
                <a:solidFill>
                  <a:schemeClr val="bg1"/>
                </a:solidFill>
                <a:effectLst>
                  <a:outerShdw blurRad="254000" dist="152400" dir="2700000" algn="ctr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170711" y="6246686"/>
              <a:ext cx="15891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defRPr/>
              </a:pPr>
              <a:r>
                <a:rPr lang="de-DE" sz="2400" dirty="0" smtClean="0">
                  <a:solidFill>
                    <a:schemeClr val="bg1"/>
                  </a:solidFill>
                  <a:effectLst>
                    <a:outerShdw blurRad="254000" dist="152400" dir="2700000" algn="ctr" rotWithShape="0">
                      <a:srgbClr val="000000">
                        <a:alpha val="80000"/>
                      </a:srgbClr>
                    </a:outerShdw>
                  </a:effectLst>
                </a:rPr>
                <a:t>Verfall</a:t>
              </a:r>
              <a:endParaRPr lang="de-DE" sz="2400" dirty="0">
                <a:solidFill>
                  <a:schemeClr val="bg1"/>
                </a:solidFill>
                <a:effectLst>
                  <a:outerShdw blurRad="254000" dist="152400" dir="2700000" algn="ctr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grpSp>
          <p:nvGrpSpPr>
            <p:cNvPr id="3" name="Gruppieren 66"/>
            <p:cNvGrpSpPr/>
            <p:nvPr/>
          </p:nvGrpSpPr>
          <p:grpSpPr>
            <a:xfrm>
              <a:off x="0" y="866279"/>
              <a:ext cx="9144000" cy="5301159"/>
              <a:chOff x="0" y="866279"/>
              <a:chExt cx="9144000" cy="5301159"/>
            </a:xfrm>
          </p:grpSpPr>
          <p:cxnSp>
            <p:nvCxnSpPr>
              <p:cNvPr id="19" name="Gerade Verbindung 18"/>
              <p:cNvCxnSpPr/>
              <p:nvPr/>
            </p:nvCxnSpPr>
            <p:spPr bwMode="auto">
              <a:xfrm>
                <a:off x="6840000" y="882000"/>
                <a:ext cx="2304000" cy="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  <p:cxnSp>
            <p:nvCxnSpPr>
              <p:cNvPr id="22" name="Gerade Verbindung 21"/>
              <p:cNvCxnSpPr/>
              <p:nvPr/>
            </p:nvCxnSpPr>
            <p:spPr bwMode="auto">
              <a:xfrm>
                <a:off x="0" y="6151237"/>
                <a:ext cx="2628000" cy="1588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  <p:cxnSp>
            <p:nvCxnSpPr>
              <p:cNvPr id="23" name="Gerade Verbindung 22"/>
              <p:cNvCxnSpPr/>
              <p:nvPr/>
            </p:nvCxnSpPr>
            <p:spPr bwMode="auto">
              <a:xfrm rot="5400000" flipH="1" flipV="1">
                <a:off x="2078583" y="1388022"/>
                <a:ext cx="5301159" cy="4257674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dist="127000" dir="2700000" algn="ctr" rotWithShape="0">
                  <a:srgbClr val="000000">
                    <a:alpha val="80000"/>
                  </a:srgbClr>
                </a:outerShdw>
              </a:effectLst>
            </p:spPr>
          </p:cxnSp>
        </p:grpSp>
      </p:grpSp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3672000" y="1080000"/>
            <a:ext cx="5472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defRPr/>
            </a:pPr>
            <a:r>
              <a:rPr lang="de-DE" b="1" spc="-8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Adventbewegung - Sabbat,</a:t>
            </a:r>
            <a:r>
              <a:rPr lang="de-DE" sz="1600" b="1" spc="-8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 </a:t>
            </a:r>
            <a:r>
              <a:rPr lang="de-DE" b="1" spc="-8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Tod,</a:t>
            </a:r>
            <a:r>
              <a:rPr lang="de-DE" sz="1600" b="1" spc="-8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 </a:t>
            </a:r>
            <a:r>
              <a:rPr lang="de-DE" b="1" spc="-8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Gesundheit</a:t>
            </a:r>
          </a:p>
        </p:txBody>
      </p:sp>
      <p:sp>
        <p:nvSpPr>
          <p:cNvPr id="41" name="Text Box 22"/>
          <p:cNvSpPr txBox="1">
            <a:spLocks noChangeArrowheads="1"/>
          </p:cNvSpPr>
          <p:nvPr/>
        </p:nvSpPr>
        <p:spPr bwMode="auto">
          <a:xfrm>
            <a:off x="3240000" y="1620000"/>
            <a:ext cx="5472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William Miller – Jesu Wiederkunft</a:t>
            </a: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2808000" y="2160000"/>
            <a:ext cx="5472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John Wesley – Frömmigkeit</a:t>
            </a:r>
          </a:p>
        </p:txBody>
      </p:sp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2412000" y="2700000"/>
            <a:ext cx="5436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defRPr/>
            </a:pPr>
            <a:r>
              <a:rPr lang="de-DE" b="1" spc="-8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Roger Williams - Trennung von Kirche/Staat</a:t>
            </a: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1980000" y="3240000"/>
            <a:ext cx="5436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Wiedertäufer – Taufe</a:t>
            </a:r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1584000" y="3780000"/>
            <a:ext cx="5400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 </a:t>
            </a:r>
            <a:r>
              <a:rPr lang="de-DE" b="1" spc="-60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Johannes Calvin - geistliches Wachstum</a:t>
            </a:r>
            <a:endParaRPr lang="de-DE" b="1" dirty="0" smtClean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1188000" y="4320000"/>
            <a:ext cx="5364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Martin Luther – Gnade</a:t>
            </a: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792000" y="4860000"/>
            <a:ext cx="5328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Jan Hus – Gehorsam</a:t>
            </a:r>
          </a:p>
        </p:txBody>
      </p:sp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396000" y="5400000"/>
            <a:ext cx="5292000" cy="400110"/>
          </a:xfrm>
          <a:prstGeom prst="rect">
            <a:avLst/>
          </a:prstGeom>
          <a:gradFill flip="none" rotWithShape="1">
            <a:gsLst>
              <a:gs pos="0">
                <a:srgbClr val="0033CC"/>
              </a:gs>
              <a:gs pos="100000">
                <a:srgbClr val="101032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254000" dist="152400" dir="2700000" algn="ctr" rotWithShape="0">
              <a:srgbClr val="000000">
                <a:alpha val="6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defRPr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</a:rPr>
              <a:t>Petrus Waldus – Bibel</a:t>
            </a:r>
            <a:endParaRPr lang="de-DE" b="1" dirty="0">
              <a:solidFill>
                <a:schemeClr val="bg1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pic>
        <p:nvPicPr>
          <p:cNvPr id="11267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2000" y="3766763"/>
            <a:ext cx="1179094" cy="505326"/>
          </a:xfrm>
          <a:prstGeom prst="rect">
            <a:avLst/>
          </a:prstGeom>
          <a:noFill/>
        </p:spPr>
      </p:pic>
      <p:pic>
        <p:nvPicPr>
          <p:cNvPr id="50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000" y="3226763"/>
            <a:ext cx="1179094" cy="505326"/>
          </a:xfrm>
          <a:prstGeom prst="rect">
            <a:avLst/>
          </a:prstGeom>
          <a:noFill/>
        </p:spPr>
      </p:pic>
      <p:pic>
        <p:nvPicPr>
          <p:cNvPr id="51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000" y="2686763"/>
            <a:ext cx="1179094" cy="505326"/>
          </a:xfrm>
          <a:prstGeom prst="rect">
            <a:avLst/>
          </a:prstGeom>
          <a:noFill/>
        </p:spPr>
      </p:pic>
      <p:pic>
        <p:nvPicPr>
          <p:cNvPr id="52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6000" y="2146763"/>
            <a:ext cx="1179094" cy="505326"/>
          </a:xfrm>
          <a:prstGeom prst="rect">
            <a:avLst/>
          </a:prstGeom>
          <a:noFill/>
        </p:spPr>
      </p:pic>
      <p:pic>
        <p:nvPicPr>
          <p:cNvPr id="53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0000" y="1066763"/>
            <a:ext cx="1179094" cy="505326"/>
          </a:xfrm>
          <a:prstGeom prst="rect">
            <a:avLst/>
          </a:prstGeom>
          <a:noFill/>
        </p:spPr>
      </p:pic>
      <p:pic>
        <p:nvPicPr>
          <p:cNvPr id="54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8000" y="1606763"/>
            <a:ext cx="1179094" cy="505326"/>
          </a:xfrm>
          <a:prstGeom prst="rect">
            <a:avLst/>
          </a:prstGeom>
          <a:noFill/>
        </p:spPr>
      </p:pic>
      <p:pic>
        <p:nvPicPr>
          <p:cNvPr id="55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00" y="4306763"/>
            <a:ext cx="1179094" cy="505326"/>
          </a:xfrm>
          <a:prstGeom prst="rect">
            <a:avLst/>
          </a:prstGeom>
          <a:noFill/>
        </p:spPr>
      </p:pic>
      <p:pic>
        <p:nvPicPr>
          <p:cNvPr id="56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00" y="4842000"/>
            <a:ext cx="1179094" cy="505326"/>
          </a:xfrm>
          <a:prstGeom prst="rect">
            <a:avLst/>
          </a:prstGeom>
          <a:noFill/>
        </p:spPr>
      </p:pic>
      <p:pic>
        <p:nvPicPr>
          <p:cNvPr id="57" name="Picture 3" descr="D:\Eigene Dateien\Eigene Bilder\Biblische Themen\Bibel\Bibel offen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6000" y="5386763"/>
            <a:ext cx="1179094" cy="5053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Bild 1" descr="Schöpfungswoche"/>
          <p:cNvPicPr>
            <a:picLocks noChangeAspect="1" noChangeArrowheads="1"/>
          </p:cNvPicPr>
          <p:nvPr/>
        </p:nvPicPr>
        <p:blipFill>
          <a:blip r:embed="rId3"/>
          <a:srcRect l="23506"/>
          <a:stretch>
            <a:fillRect/>
          </a:stretch>
        </p:blipFill>
        <p:spPr bwMode="auto">
          <a:xfrm>
            <a:off x="0" y="2307145"/>
            <a:ext cx="4644189" cy="4550855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3075" name="Picture 3" descr="D:\Eigene Dateien\Eigene Bilder\Biblische Themen\Tod und Auferstehung\Friedhof 01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7469" y="3296651"/>
            <a:ext cx="4474184" cy="3344778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0" y="310454"/>
            <a:ext cx="3858016" cy="1418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0" y="708701"/>
            <a:ext cx="3845490" cy="61555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4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Adventbewegung</a:t>
            </a:r>
            <a:endParaRPr lang="de-DE" sz="34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pic>
        <p:nvPicPr>
          <p:cNvPr id="8194" name="Picture 2" descr="D:\Eigene Dateien\Eigene Bilder\Fotolia\Fotolia_4820279_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6832" y="1"/>
            <a:ext cx="5017168" cy="3344778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008400" y="0"/>
            <a:ext cx="3135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38120" y="536259"/>
            <a:ext cx="5554662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2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Reformation ist noch nicht abgeschlossen</a:t>
            </a:r>
            <a:endParaRPr lang="de-DE" sz="32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589846" name="Text Box 22"/>
          <p:cNvSpPr txBox="1">
            <a:spLocks noChangeArrowheads="1"/>
          </p:cNvSpPr>
          <p:nvPr/>
        </p:nvSpPr>
        <p:spPr bwMode="auto">
          <a:xfrm>
            <a:off x="430001" y="2340680"/>
            <a:ext cx="4731542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de-DE" sz="2800" dirty="0" smtClean="0">
                <a:solidFill>
                  <a:schemeClr val="bg1"/>
                </a:solidFill>
              </a:rPr>
              <a:t>Keiner der Reformatoren wollte eine neue Kirche gründen.</a:t>
            </a:r>
          </a:p>
          <a:p>
            <a:pPr>
              <a:spcBef>
                <a:spcPts val="1200"/>
              </a:spcBef>
              <a:defRPr/>
            </a:pPr>
            <a:r>
              <a:rPr lang="de-DE" sz="2800" dirty="0" smtClean="0">
                <a:solidFill>
                  <a:schemeClr val="bg1"/>
                </a:solidFill>
              </a:rPr>
              <a:t>Sie wollten nur die erkannte Wahrheit Gottes ausleben.</a:t>
            </a:r>
          </a:p>
          <a:p>
            <a:pPr>
              <a:spcBef>
                <a:spcPts val="1200"/>
              </a:spcBef>
              <a:defRPr/>
            </a:pPr>
            <a:r>
              <a:rPr lang="de-DE" sz="2800" dirty="0" smtClean="0">
                <a:solidFill>
                  <a:schemeClr val="bg1"/>
                </a:solidFill>
              </a:rPr>
              <a:t>Ihre Nachfolger blieben dann bei dem Erkannten stehen.</a:t>
            </a:r>
          </a:p>
        </p:txBody>
      </p:sp>
      <p:pic>
        <p:nvPicPr>
          <p:cNvPr id="14" name="Picture 6" descr="adventist-church_7252"/>
          <p:cNvPicPr>
            <a:picLocks noChangeAspect="1" noChangeArrowheads="1"/>
          </p:cNvPicPr>
          <p:nvPr/>
        </p:nvPicPr>
        <p:blipFill>
          <a:blip r:embed="rId3"/>
          <a:srcRect l="6975" r="16797"/>
          <a:stretch>
            <a:fillRect/>
          </a:stretch>
        </p:blipFill>
        <p:spPr bwMode="auto">
          <a:xfrm>
            <a:off x="5147381" y="2334126"/>
            <a:ext cx="3996619" cy="3477127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89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89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89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846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008400" y="0"/>
            <a:ext cx="3135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38120" y="536259"/>
            <a:ext cx="5554662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2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Reformation ist noch nicht abgeschlossen</a:t>
            </a:r>
            <a:endParaRPr lang="de-DE" sz="32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589846" name="Text Box 22"/>
          <p:cNvSpPr txBox="1">
            <a:spLocks noChangeArrowheads="1"/>
          </p:cNvSpPr>
          <p:nvPr/>
        </p:nvSpPr>
        <p:spPr bwMode="auto">
          <a:xfrm>
            <a:off x="562353" y="2340680"/>
            <a:ext cx="483982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Was will Gott durch sein Volk wiederherstellen?</a:t>
            </a:r>
          </a:p>
          <a:p>
            <a:pPr>
              <a:spcBef>
                <a:spcPts val="12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Gottes wahrer Ruhetag war in Vergessenheit geraten und viele Jahrhunderte lang nicht beachtet worden.</a:t>
            </a:r>
          </a:p>
          <a:p>
            <a:pPr>
              <a:spcBef>
                <a:spcPts val="12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</a:rPr>
              <a:t>Schließlich wurde die Bedeutung des biblischen Sabbats wieder entdeckt und der Ruhetag Gottes wieder aufgerichtet.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48136" y="865874"/>
            <a:ext cx="28283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Jesaja 58,12-14 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(AT 710)</a:t>
            </a:r>
            <a:endParaRPr lang="de-DE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3" name="Picture 6" descr="Ruin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112038" y="2338136"/>
            <a:ext cx="2911642" cy="388218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89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89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89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846" grpId="0" build="p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008400" y="0"/>
            <a:ext cx="3135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38120" y="464067"/>
            <a:ext cx="5554662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Warum gibt es </a:t>
            </a:r>
            <a:b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</a:b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so viele Kirchen?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589846" name="Text Box 22"/>
          <p:cNvSpPr txBox="1">
            <a:spLocks noChangeArrowheads="1"/>
          </p:cNvSpPr>
          <p:nvPr/>
        </p:nvSpPr>
        <p:spPr bwMode="auto">
          <a:xfrm>
            <a:off x="393909" y="4374083"/>
            <a:ext cx="54984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chemeClr val="bg1"/>
                </a:solidFill>
              </a:rPr>
              <a:t>Welche Kennzeichen finden wir in der ersten Gemeinde Jesu?</a:t>
            </a:r>
            <a:endParaRPr lang="de-DE" sz="3000" dirty="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24080" y="685394"/>
            <a:ext cx="28394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Epheser 4,4.5 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(NT 230)</a:t>
            </a:r>
            <a:endParaRPr lang="de-DE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9" name="Picture 2" descr="D:\Eigene Dateien\Eigene Bilder\Biblische Geschichten\Neues Testament\Urgemeinde\0611095.jpg"/>
          <p:cNvPicPr>
            <a:picLocks noChangeAspect="1" noChangeArrowheads="1"/>
          </p:cNvPicPr>
          <p:nvPr/>
        </p:nvPicPr>
        <p:blipFill>
          <a:blip r:embed="rId3"/>
          <a:srcRect t="1325" r="4416"/>
          <a:stretch>
            <a:fillRect/>
          </a:stretch>
        </p:blipFill>
        <p:spPr bwMode="auto">
          <a:xfrm>
            <a:off x="6191099" y="2574757"/>
            <a:ext cx="2717582" cy="3741821"/>
          </a:xfrm>
          <a:prstGeom prst="rect">
            <a:avLst/>
          </a:prstGeom>
          <a:noFill/>
        </p:spPr>
      </p:pic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393908" y="2870083"/>
            <a:ext cx="515264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chemeClr val="bg1"/>
                </a:solidFill>
              </a:rPr>
              <a:t>Jesus wollte keine Spaltung in seiner Gemeinde!</a:t>
            </a:r>
            <a:endParaRPr lang="de-DE" sz="3000" dirty="0">
              <a:solidFill>
                <a:schemeClr val="bg1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132096" y="1174690"/>
            <a:ext cx="28394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Apg. 2,42.46.47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(NT 142)</a:t>
            </a:r>
            <a:endParaRPr lang="de-DE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89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846" grpId="0" build="p"/>
      <p:bldP spid="7" grpId="0"/>
      <p:bldP spid="10" grpId="0" build="p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008400" y="0"/>
            <a:ext cx="3135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38120" y="680643"/>
            <a:ext cx="5554662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40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Gottes Botschaft</a:t>
            </a:r>
            <a:endParaRPr lang="de-DE" sz="40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589846" name="Text Box 22"/>
          <p:cNvSpPr txBox="1">
            <a:spLocks noChangeArrowheads="1"/>
          </p:cNvSpPr>
          <p:nvPr/>
        </p:nvSpPr>
        <p:spPr bwMode="auto">
          <a:xfrm>
            <a:off x="454069" y="2497091"/>
            <a:ext cx="4839826" cy="3821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0363" indent="-36036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de-DE" sz="2600" dirty="0" smtClean="0">
                <a:solidFill>
                  <a:schemeClr val="bg1"/>
                </a:solidFill>
              </a:rPr>
              <a:t>Erlösung durch Jesus</a:t>
            </a:r>
          </a:p>
          <a:p>
            <a:pPr marL="360363" indent="-36036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de-DE" sz="2600" dirty="0" smtClean="0">
                <a:solidFill>
                  <a:schemeClr val="bg1"/>
                </a:solidFill>
              </a:rPr>
              <a:t>Wiederkunft Jesu</a:t>
            </a:r>
          </a:p>
          <a:p>
            <a:pPr marL="360363" indent="-36036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de-DE" sz="2600" dirty="0" smtClean="0">
                <a:solidFill>
                  <a:schemeClr val="bg1"/>
                </a:solidFill>
              </a:rPr>
              <a:t>Das Gericht hat begonnen</a:t>
            </a:r>
          </a:p>
          <a:p>
            <a:pPr marL="360363" indent="-36036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de-DE" sz="2600" dirty="0" smtClean="0">
                <a:solidFill>
                  <a:schemeClr val="bg1"/>
                </a:solidFill>
              </a:rPr>
              <a:t>Anbetung des Schöpfers – am Sabbat</a:t>
            </a:r>
          </a:p>
          <a:p>
            <a:pPr marL="360363" indent="-36036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de-DE" sz="2600" dirty="0" smtClean="0">
                <a:solidFill>
                  <a:schemeClr val="bg1"/>
                </a:solidFill>
              </a:rPr>
              <a:t>Ruf, Babylon zu verlassen</a:t>
            </a:r>
          </a:p>
          <a:p>
            <a:pPr marL="360363" indent="-36036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de-DE" sz="2600" dirty="0" smtClean="0">
                <a:solidFill>
                  <a:schemeClr val="bg1"/>
                </a:solidFill>
              </a:rPr>
              <a:t>Vor der Konsequenz falscher Anbetung warnen – Malzeichen des Tieres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003759" y="865874"/>
            <a:ext cx="317633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de-DE" sz="2300" dirty="0" smtClean="0">
                <a:solidFill>
                  <a:schemeClr val="bg1"/>
                </a:solidFill>
                <a:latin typeface="Arial Narrow" pitchFamily="34" charset="0"/>
              </a:rPr>
              <a:t>Offenbarung 14,6-12 </a:t>
            </a:r>
            <a:r>
              <a:rPr lang="de-DE" sz="1800" spc="-60" dirty="0" smtClean="0">
                <a:solidFill>
                  <a:schemeClr val="bg1"/>
                </a:solidFill>
                <a:latin typeface="Arial Narrow" pitchFamily="34" charset="0"/>
              </a:rPr>
              <a:t>(NT 299)</a:t>
            </a:r>
            <a:endParaRPr lang="de-DE" sz="1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8" name="Picture 3" descr="3 angels earth ligh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6956" y="2177716"/>
            <a:ext cx="3867044" cy="2918410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89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89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89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898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898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5898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846" grpId="0" uiExpand="1" build="p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008400" y="0"/>
            <a:ext cx="3135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38120" y="740803"/>
            <a:ext cx="5554662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2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Gottes Volk in der Endzeit</a:t>
            </a:r>
            <a:endParaRPr lang="de-DE" sz="32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589846" name="Text Box 22"/>
          <p:cNvSpPr txBox="1">
            <a:spLocks noChangeArrowheads="1"/>
          </p:cNvSpPr>
          <p:nvPr/>
        </p:nvSpPr>
        <p:spPr bwMode="auto">
          <a:xfrm>
            <a:off x="658607" y="2761789"/>
            <a:ext cx="429840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de-DE" sz="2800" dirty="0" smtClean="0">
                <a:solidFill>
                  <a:schemeClr val="bg1"/>
                </a:solidFill>
              </a:rPr>
              <a:t>Welche Kennzeichen hat Gottes Gemeinde in der Endzeit?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003759" y="865874"/>
            <a:ext cx="317633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de-DE" sz="2300" dirty="0" smtClean="0">
                <a:solidFill>
                  <a:schemeClr val="bg1"/>
                </a:solidFill>
                <a:latin typeface="Arial Narrow" pitchFamily="34" charset="0"/>
              </a:rPr>
              <a:t>Offenbarung 14,12 </a:t>
            </a:r>
            <a:r>
              <a:rPr lang="de-DE" sz="1800" spc="-60" dirty="0" smtClean="0">
                <a:solidFill>
                  <a:schemeClr val="bg1"/>
                </a:solidFill>
                <a:latin typeface="Arial Narrow" pitchFamily="34" charset="0"/>
              </a:rPr>
              <a:t>(NT 299)</a:t>
            </a:r>
            <a:endParaRPr lang="de-DE" sz="1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9" name="Picture 2" descr="D:\Eigene Dateien\Eigene Bilder\Prophetie\Sanduhr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6190" y="2176542"/>
            <a:ext cx="3412958" cy="4422278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89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846" grpId="0" build="p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662505" y="271926"/>
            <a:ext cx="7818990" cy="11980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25637" name="Text Box 5"/>
          <p:cNvSpPr txBox="1">
            <a:spLocks noChangeArrowheads="1"/>
          </p:cNvSpPr>
          <p:nvPr/>
        </p:nvSpPr>
        <p:spPr bwMode="auto">
          <a:xfrm>
            <a:off x="1167481" y="470238"/>
            <a:ext cx="6809038" cy="7694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44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Gottes Gemeinde</a:t>
            </a:r>
            <a:endParaRPr lang="de-DE" sz="44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325640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35630"/>
            <a:ext cx="4366549" cy="3626703"/>
          </a:xfrm>
          <a:noFill/>
        </p:spPr>
        <p:txBody>
          <a:bodyPr/>
          <a:lstStyle/>
          <a:p>
            <a:pPr marL="0" indent="0">
              <a:spcBef>
                <a:spcPct val="30000"/>
              </a:spcBef>
              <a:buFont typeface="Wingdings" pitchFamily="2" charset="2"/>
              <a:buNone/>
            </a:pPr>
            <a:r>
              <a:rPr lang="de-DE" sz="2800" dirty="0" smtClean="0">
                <a:solidFill>
                  <a:srgbClr val="FFFF99"/>
                </a:solidFill>
              </a:rPr>
              <a:t>Gemeinde des Anfangs</a:t>
            </a:r>
          </a:p>
          <a:p>
            <a:pPr marL="0" indent="0">
              <a:spcBef>
                <a:spcPct val="30000"/>
              </a:spcBef>
              <a:buFont typeface="Wingdings" pitchFamily="2" charset="2"/>
              <a:buNone/>
            </a:pPr>
            <a:r>
              <a:rPr lang="de-DE" sz="2800" dirty="0" smtClean="0">
                <a:solidFill>
                  <a:schemeClr val="bg1"/>
                </a:solidFill>
              </a:rPr>
              <a:t>Apostelgeschichte 2,42</a:t>
            </a:r>
          </a:p>
          <a:p>
            <a:pPr marL="0" indent="0">
              <a:spcBef>
                <a:spcPts val="1800"/>
              </a:spcBef>
              <a:buFont typeface="Wingdings" pitchFamily="2" charset="2"/>
              <a:buNone/>
            </a:pPr>
            <a:r>
              <a:rPr lang="de-DE" sz="2800" dirty="0" smtClean="0">
                <a:solidFill>
                  <a:schemeClr val="bg1"/>
                </a:solidFill>
              </a:rPr>
              <a:t>„Sie blieben beständig …</a:t>
            </a:r>
          </a:p>
          <a:p>
            <a:pPr marL="0" indent="0">
              <a:spcBef>
                <a:spcPct val="30000"/>
              </a:spcBef>
              <a:buFont typeface="Wingdings" pitchFamily="2" charset="2"/>
              <a:buNone/>
            </a:pPr>
            <a:r>
              <a:rPr lang="de-DE" sz="2800" dirty="0" smtClean="0">
                <a:solidFill>
                  <a:schemeClr val="bg1"/>
                </a:solidFill>
              </a:rPr>
              <a:t>in der Lehre</a:t>
            </a:r>
          </a:p>
          <a:p>
            <a:pPr marL="0" indent="0">
              <a:spcBef>
                <a:spcPct val="30000"/>
              </a:spcBef>
              <a:buFont typeface="Wingdings" pitchFamily="2" charset="2"/>
              <a:buNone/>
            </a:pPr>
            <a:r>
              <a:rPr lang="de-DE" sz="2800" dirty="0" smtClean="0">
                <a:solidFill>
                  <a:schemeClr val="bg1"/>
                </a:solidFill>
              </a:rPr>
              <a:t>Gemeinschaft</a:t>
            </a:r>
          </a:p>
          <a:p>
            <a:pPr marL="0" indent="0">
              <a:spcBef>
                <a:spcPct val="30000"/>
              </a:spcBef>
              <a:buFont typeface="Wingdings" pitchFamily="2" charset="2"/>
              <a:buNone/>
            </a:pPr>
            <a:r>
              <a:rPr lang="de-DE" sz="2800" dirty="0" smtClean="0">
                <a:solidFill>
                  <a:schemeClr val="bg1"/>
                </a:solidFill>
              </a:rPr>
              <a:t>Brotbrechen, Gebet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sp>
        <p:nvSpPr>
          <p:cNvPr id="325642" name="Rectangle 10"/>
          <p:cNvSpPr>
            <a:spLocks noChangeArrowheads="1"/>
          </p:cNvSpPr>
          <p:nvPr/>
        </p:nvSpPr>
        <p:spPr bwMode="auto">
          <a:xfrm>
            <a:off x="5159838" y="1835629"/>
            <a:ext cx="3984162" cy="345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de-DE" sz="2800" dirty="0" smtClean="0">
                <a:solidFill>
                  <a:srgbClr val="FFFF99"/>
                </a:solidFill>
              </a:rPr>
              <a:t>Gemeinde des Endes</a:t>
            </a:r>
          </a:p>
          <a:p>
            <a:pPr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de-DE" sz="2800" dirty="0" smtClean="0">
                <a:solidFill>
                  <a:srgbClr val="CCFFFF"/>
                </a:solidFill>
              </a:rPr>
              <a:t>Offenbarung 14,12</a:t>
            </a:r>
          </a:p>
          <a:p>
            <a:pPr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de-DE" sz="2800" dirty="0" smtClean="0">
                <a:solidFill>
                  <a:srgbClr val="CCFFFF"/>
                </a:solidFill>
              </a:rPr>
              <a:t>Geduld</a:t>
            </a:r>
          </a:p>
          <a:p>
            <a:pPr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de-DE" sz="2800" dirty="0" smtClean="0">
                <a:solidFill>
                  <a:srgbClr val="CCFFFF"/>
                </a:solidFill>
              </a:rPr>
              <a:t>Halten der Gebote</a:t>
            </a:r>
          </a:p>
          <a:p>
            <a:pPr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de-DE" sz="2800" dirty="0" smtClean="0">
                <a:solidFill>
                  <a:srgbClr val="CCFFFF"/>
                </a:solidFill>
              </a:rPr>
              <a:t>Gemeinde (Kontext)</a:t>
            </a:r>
          </a:p>
          <a:p>
            <a:pPr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de-DE" sz="2800" dirty="0" smtClean="0">
                <a:solidFill>
                  <a:srgbClr val="CCFFFF"/>
                </a:solidFill>
              </a:rPr>
              <a:t>Glauben an Jesus</a:t>
            </a:r>
            <a:endParaRPr lang="de-DE" sz="1600" dirty="0" smtClean="0">
              <a:solidFill>
                <a:srgbClr val="CCFFFF"/>
              </a:solidFill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264692" y="2334122"/>
            <a:ext cx="85680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6" name="Picture 2" descr="D:\Eigene Dateien\Eigene Bilder\GoodSalt CD1\lwjas0219.jpg"/>
          <p:cNvPicPr>
            <a:picLocks noChangeAspect="1" noChangeArrowheads="1"/>
          </p:cNvPicPr>
          <p:nvPr/>
        </p:nvPicPr>
        <p:blipFill>
          <a:blip r:embed="rId3" cstate="print"/>
          <a:srcRect t="11751" b="9976"/>
          <a:stretch>
            <a:fillRect/>
          </a:stretch>
        </p:blipFill>
        <p:spPr bwMode="auto">
          <a:xfrm>
            <a:off x="2788494" y="5342021"/>
            <a:ext cx="3567012" cy="15159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325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1000"/>
                                        <p:tgtEl>
                                          <p:spTgt spid="325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1000"/>
                                        <p:tgtEl>
                                          <p:spTgt spid="325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1000"/>
                                        <p:tgtEl>
                                          <p:spTgt spid="325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1000"/>
                                        <p:tgtEl>
                                          <p:spTgt spid="325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1000"/>
                                        <p:tgtEl>
                                          <p:spTgt spid="325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1000"/>
                                        <p:tgtEl>
                                          <p:spTgt spid="325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1000"/>
                                        <p:tgtEl>
                                          <p:spTgt spid="325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1000"/>
                                        <p:tgtEl>
                                          <p:spTgt spid="325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1000"/>
                                        <p:tgtEl>
                                          <p:spTgt spid="3256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6" dur="1000"/>
                                        <p:tgtEl>
                                          <p:spTgt spid="3256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0" dur="1000"/>
                                        <p:tgtEl>
                                          <p:spTgt spid="3256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40" grpId="0" uiExpand="1" build="p"/>
      <p:bldP spid="325642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Eigene Dateien\Eigene Bilder\Hintergründe\lwjal01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691987" y="921230"/>
            <a:ext cx="4850434" cy="451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5000"/>
              </a:spcBef>
            </a:pPr>
            <a:r>
              <a:rPr lang="de-DE" sz="2800" dirty="0" smtClean="0">
                <a:solidFill>
                  <a:srgbClr val="4C2600"/>
                </a:solidFill>
                <a:latin typeface="+mn-lt"/>
              </a:rPr>
              <a:t>„Zu meiner Herde gehören auch Schafe, die jetzt noch  in anderen Ställen sind. </a:t>
            </a:r>
            <a:br>
              <a:rPr lang="de-DE" sz="2800" dirty="0" smtClean="0">
                <a:solidFill>
                  <a:srgbClr val="4C2600"/>
                </a:solidFill>
                <a:latin typeface="+mn-lt"/>
              </a:rPr>
            </a:br>
            <a:r>
              <a:rPr lang="de-DE" sz="2800" dirty="0" smtClean="0">
                <a:solidFill>
                  <a:srgbClr val="4C2600"/>
                </a:solidFill>
                <a:latin typeface="+mn-lt"/>
              </a:rPr>
              <a:t>Auch sie muss ich herführen, und sie werden wie die übrigen meinem Ruf folgen. Dann wird es nur noch eine Herde und einen Hirten geben.“</a:t>
            </a:r>
          </a:p>
          <a:p>
            <a:pPr>
              <a:spcBef>
                <a:spcPts val="0"/>
              </a:spcBef>
            </a:pPr>
            <a:r>
              <a:rPr lang="de-DE" sz="2400" i="1" dirty="0" smtClean="0">
                <a:solidFill>
                  <a:srgbClr val="4C2600"/>
                </a:solidFill>
                <a:latin typeface="+mn-lt"/>
              </a:rPr>
              <a:t>                  Johannes 10,16; Hfa</a:t>
            </a:r>
            <a:endParaRPr lang="de-DE" sz="2400" i="1" dirty="0">
              <a:solidFill>
                <a:srgbClr val="4C2600"/>
              </a:solidFill>
              <a:latin typeface="+mn-lt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Schrift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3738" y="333375"/>
            <a:ext cx="184943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3498" y="910801"/>
            <a:ext cx="6970547" cy="5850943"/>
          </a:xfrm>
        </p:spPr>
        <p:txBody>
          <a:bodyPr/>
          <a:lstStyle/>
          <a:p>
            <a:pPr marL="450850" indent="-450850" eaLnBrk="1" hangingPunct="1">
              <a:buFontTx/>
              <a:buAutoNum type="arabicPeriod"/>
            </a:pPr>
            <a:r>
              <a:rPr lang="de-DE" sz="3000" dirty="0" smtClean="0">
                <a:solidFill>
                  <a:schemeClr val="bg1"/>
                </a:solidFill>
              </a:rPr>
              <a:t>Richtig oder Falsch:</a:t>
            </a:r>
            <a:r>
              <a:rPr lang="de-DE" sz="2600" b="1" dirty="0" smtClean="0">
                <a:solidFill>
                  <a:schemeClr val="bg1"/>
                </a:solidFill>
              </a:rPr>
              <a:t/>
            </a:r>
            <a:br>
              <a:rPr lang="de-DE" sz="2600" b="1" dirty="0" smtClean="0">
                <a:solidFill>
                  <a:schemeClr val="bg1"/>
                </a:solidFill>
              </a:rPr>
            </a:br>
            <a:r>
              <a:rPr lang="de-DE" sz="2600" dirty="0" smtClean="0">
                <a:solidFill>
                  <a:schemeClr val="bg1"/>
                </a:solidFill>
              </a:rPr>
              <a:t>Jesus wollte, dass viele unterschiedliche Kirchen entstehen, damit alle Menschen erreicht werden können.</a:t>
            </a:r>
          </a:p>
          <a:p>
            <a:pPr marL="450850" indent="-450850" eaLnBrk="1" hangingPunct="1">
              <a:spcBef>
                <a:spcPct val="40000"/>
              </a:spcBef>
              <a:buFontTx/>
              <a:buAutoNum type="arabicPeriod"/>
            </a:pPr>
            <a:r>
              <a:rPr lang="de-DE" sz="3000" dirty="0" smtClean="0">
                <a:solidFill>
                  <a:schemeClr val="bg1"/>
                </a:solidFill>
              </a:rPr>
              <a:t>Welche Kennzeichen hat Gottes Gemeinde in der Endzeit?</a:t>
            </a:r>
          </a:p>
          <a:p>
            <a:pPr marL="1344613" lvl="1" indent="-533400" eaLnBrk="1" hangingPunct="1">
              <a:spcBef>
                <a:spcPts val="500"/>
              </a:spcBef>
              <a:buFontTx/>
              <a:buNone/>
            </a:pPr>
            <a:r>
              <a:rPr lang="de-DE" sz="2600" dirty="0" smtClean="0">
                <a:solidFill>
                  <a:schemeClr val="bg1"/>
                </a:solidFill>
              </a:rPr>
              <a:t>A:  Hat den Glauben an Jesus</a:t>
            </a:r>
          </a:p>
          <a:p>
            <a:pPr marL="1344613" lvl="1" indent="-533400" eaLnBrk="1" hangingPunct="1">
              <a:spcBef>
                <a:spcPts val="500"/>
              </a:spcBef>
              <a:buFontTx/>
              <a:buNone/>
            </a:pPr>
            <a:r>
              <a:rPr lang="de-DE" sz="2600" dirty="0" smtClean="0">
                <a:solidFill>
                  <a:schemeClr val="bg1"/>
                </a:solidFill>
              </a:rPr>
              <a:t>B:  Hält die Gebote</a:t>
            </a:r>
          </a:p>
          <a:p>
            <a:pPr marL="1344613" lvl="1" indent="-533400" eaLnBrk="1" hangingPunct="1">
              <a:spcBef>
                <a:spcPts val="500"/>
              </a:spcBef>
              <a:buFontTx/>
              <a:buNone/>
            </a:pPr>
            <a:r>
              <a:rPr lang="de-DE" sz="2600" dirty="0" smtClean="0">
                <a:solidFill>
                  <a:schemeClr val="bg1"/>
                </a:solidFill>
              </a:rPr>
              <a:t>C:  Ist geduldig</a:t>
            </a:r>
          </a:p>
          <a:p>
            <a:pPr marL="1344613" lvl="1" indent="-533400" eaLnBrk="1" hangingPunct="1">
              <a:spcBef>
                <a:spcPts val="500"/>
              </a:spcBef>
              <a:buFontTx/>
              <a:buNone/>
            </a:pPr>
            <a:r>
              <a:rPr lang="de-DE" sz="2600" dirty="0" smtClean="0">
                <a:solidFill>
                  <a:schemeClr val="bg1"/>
                </a:solidFill>
              </a:rPr>
              <a:t>D:  Verkündigt die 3-Engel-Botschaft</a:t>
            </a:r>
          </a:p>
          <a:p>
            <a:pPr marL="450850" indent="-450850" eaLnBrk="1" hangingPunct="1">
              <a:spcBef>
                <a:spcPct val="40000"/>
              </a:spcBef>
              <a:buFontTx/>
              <a:buAutoNum type="arabicPeriod"/>
            </a:pPr>
            <a:r>
              <a:rPr lang="de-DE" sz="3000" dirty="0" smtClean="0">
                <a:solidFill>
                  <a:schemeClr val="bg1"/>
                </a:solidFill>
              </a:rPr>
              <a:t>Warum hat Gott die Wahrheit schrittweise ans Licht gebracht?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3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3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73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73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73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73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8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06354" y="1755524"/>
            <a:ext cx="6136857" cy="4164013"/>
          </a:xfrm>
        </p:spPr>
        <p:txBody>
          <a:bodyPr/>
          <a:lstStyle/>
          <a:p>
            <a:pPr marL="609600" indent="-609600" eaLnBrk="1" hangingPunct="1">
              <a:spcBef>
                <a:spcPct val="60000"/>
              </a:spcBef>
              <a:buFontTx/>
              <a:buNone/>
            </a:pPr>
            <a:r>
              <a:rPr lang="de-DE" sz="2800" dirty="0" smtClean="0">
                <a:solidFill>
                  <a:schemeClr val="bg1"/>
                </a:solidFill>
              </a:rPr>
              <a:t>A	Ich habe verstanden, warum es heute so viele Kirchen und Freikirchen gibt.</a:t>
            </a:r>
          </a:p>
          <a:p>
            <a:pPr marL="609600" indent="-609600" eaLnBrk="1" hangingPunct="1">
              <a:spcBef>
                <a:spcPct val="60000"/>
              </a:spcBef>
              <a:buFontTx/>
              <a:buNone/>
            </a:pPr>
            <a:r>
              <a:rPr lang="de-DE" sz="2800" dirty="0" smtClean="0">
                <a:solidFill>
                  <a:schemeClr val="bg1"/>
                </a:solidFill>
              </a:rPr>
              <a:t>B	Ich bin überzeugt, dass die Adventgemeinde die biblischen Lehren treu verkündigt.</a:t>
            </a:r>
          </a:p>
          <a:p>
            <a:pPr marL="609600" indent="-609600" eaLnBrk="1" hangingPunct="1">
              <a:spcBef>
                <a:spcPct val="60000"/>
              </a:spcBef>
              <a:buFontTx/>
              <a:buNone/>
            </a:pPr>
            <a:r>
              <a:rPr lang="de-DE" sz="2800" dirty="0" smtClean="0">
                <a:solidFill>
                  <a:schemeClr val="bg1"/>
                </a:solidFill>
              </a:rPr>
              <a:t>C	Ich möchte Teil der weltweiten Familie Gottes werden.</a:t>
            </a:r>
          </a:p>
        </p:txBody>
      </p:sp>
      <p:pic>
        <p:nvPicPr>
          <p:cNvPr id="83971" name="Picture 4" descr="Schrift 33"/>
          <p:cNvPicPr>
            <a:picLocks noChangeAspect="1" noChangeArrowheads="1"/>
          </p:cNvPicPr>
          <p:nvPr/>
        </p:nvPicPr>
        <p:blipFill>
          <a:blip r:embed="rId4"/>
          <a:srcRect t="18898" b="18898"/>
          <a:stretch>
            <a:fillRect/>
          </a:stretch>
        </p:blipFill>
        <p:spPr bwMode="auto">
          <a:xfrm>
            <a:off x="4329113" y="436563"/>
            <a:ext cx="431482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9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9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9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299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5487988" y="3089275"/>
            <a:ext cx="326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de-DE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4356000" y="2808000"/>
            <a:ext cx="4644000" cy="2736000"/>
          </a:xfrm>
          <a:prstGeom prst="roundRect">
            <a:avLst/>
          </a:prstGeom>
          <a:gradFill>
            <a:gsLst>
              <a:gs pos="0">
                <a:srgbClr val="000066"/>
              </a:gs>
              <a:gs pos="100000">
                <a:schemeClr val="tx1"/>
              </a:gs>
            </a:gsLst>
            <a:lin ang="189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0" dist="215900" dir="2700000" algn="ctr" rotWithShape="0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de-DE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313613" y="6299200"/>
            <a:ext cx="1668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FFFFFF"/>
                </a:solidFill>
                <a:effectLst>
                  <a:outerShdw blurRad="254000" dist="215900" dir="2700000" algn="ctr" rotWithShape="0">
                    <a:srgbClr val="000000">
                      <a:alpha val="80000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© Olaf Schröer</a:t>
            </a:r>
            <a:endParaRPr lang="de-DE" sz="2000" kern="1200" dirty="0">
              <a:solidFill>
                <a:srgbClr val="FFFFFF"/>
              </a:solidFill>
              <a:effectLst>
                <a:outerShdw blurRad="254000" dist="215900" dir="2700000" algn="ctr" rotWithShape="0">
                  <a:srgbClr val="000000">
                    <a:alpha val="80000"/>
                  </a:srgbClr>
                </a:outerShdw>
              </a:effectLst>
              <a:latin typeface="Arial Narrow" pitchFamily="34" charset="0"/>
              <a:ea typeface="+mn-ea"/>
              <a:cs typeface="+mn-cs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287838" y="361950"/>
            <a:ext cx="4678362" cy="1555750"/>
            <a:chOff x="2813" y="179"/>
            <a:chExt cx="2947" cy="980"/>
          </a:xfrm>
        </p:grpSpPr>
        <p:pic>
          <p:nvPicPr>
            <p:cNvPr id="5128" name="Picture 8" descr="Schrift 71"/>
            <p:cNvPicPr>
              <a:picLocks noChangeAspect="1" noChangeArrowheads="1"/>
            </p:cNvPicPr>
            <p:nvPr/>
          </p:nvPicPr>
          <p:blipFill>
            <a:blip r:embed="rId2"/>
            <a:srcRect r="38605"/>
            <a:stretch>
              <a:fillRect/>
            </a:stretch>
          </p:blipFill>
          <p:spPr bwMode="auto">
            <a:xfrm>
              <a:off x="2813" y="179"/>
              <a:ext cx="2749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54000" dist="215900" dir="2700000" algn="ctr" rotWithShape="0">
                <a:srgbClr val="000000">
                  <a:alpha val="60000"/>
                </a:srgbClr>
              </a:outerShdw>
            </a:effectLst>
          </p:spPr>
        </p:pic>
        <p:pic>
          <p:nvPicPr>
            <p:cNvPr id="5129" name="Picture 9" descr="Schrift 7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39" y="519"/>
              <a:ext cx="1721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54000" dist="215900" dir="2700000" algn="ctr" rotWithShape="0">
                <a:srgbClr val="000000">
                  <a:alpha val="60000"/>
                </a:srgbClr>
              </a:outerShdw>
            </a:effectLst>
          </p:spPr>
        </p:pic>
      </p:grpSp>
      <p:pic>
        <p:nvPicPr>
          <p:cNvPr id="11" name="Picture 2" descr="D:\Eigene Dateien\Eigene Bilder\Prophetie\Offenbarung\0609204.jpg"/>
          <p:cNvPicPr>
            <a:picLocks noChangeAspect="1" noChangeArrowheads="1"/>
          </p:cNvPicPr>
          <p:nvPr/>
        </p:nvPicPr>
        <p:blipFill>
          <a:blip r:embed="rId4"/>
          <a:srcRect l="8766" r="8078"/>
          <a:stretch>
            <a:fillRect/>
          </a:stretch>
        </p:blipFill>
        <p:spPr bwMode="auto">
          <a:xfrm>
            <a:off x="0" y="0"/>
            <a:ext cx="4275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270838" y="2940545"/>
            <a:ext cx="482758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sz="3600" b="1" kern="1200" dirty="0">
                <a:solidFill>
                  <a:srgbClr val="FFFFFF"/>
                </a:solidFill>
                <a:effectLst>
                  <a:outerShdw blurRad="127000" dist="127000" dir="2700000" algn="ctr" rotWithShape="0">
                    <a:srgbClr val="000000">
                      <a:alpha val="60000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Thema </a:t>
            </a:r>
            <a:r>
              <a:rPr lang="de-DE" sz="3600" b="1" kern="1200" dirty="0" smtClean="0">
                <a:solidFill>
                  <a:srgbClr val="FFFFFF"/>
                </a:solidFill>
                <a:effectLst>
                  <a:outerShdw blurRad="127000" dist="127000" dir="2700000" algn="ctr" rotWithShape="0">
                    <a:srgbClr val="000000">
                      <a:alpha val="60000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22:</a:t>
            </a:r>
            <a:endParaRPr lang="de-DE" sz="3600" b="1" kern="1200" dirty="0">
              <a:solidFill>
                <a:srgbClr val="FFFFFF"/>
              </a:solidFill>
              <a:effectLst>
                <a:outerShdw blurRad="127000" dist="127000" dir="2700000" algn="ctr" rotWithShape="0">
                  <a:srgbClr val="000000">
                    <a:alpha val="60000"/>
                  </a:srgbClr>
                </a:outerShdw>
              </a:effectLst>
              <a:latin typeface="Arial Narrow" pitchFamily="34" charset="0"/>
              <a:ea typeface="+mn-ea"/>
              <a:cs typeface="+mn-cs"/>
            </a:endParaRPr>
          </a:p>
          <a:p>
            <a:pPr algn="ctr" rtl="0" fontAlgn="base">
              <a:spcBef>
                <a:spcPts val="800"/>
              </a:spcBef>
              <a:spcAft>
                <a:spcPct val="0"/>
              </a:spcAft>
              <a:defRPr/>
            </a:pPr>
            <a:r>
              <a:rPr lang="de-DE" sz="3600" b="1" kern="1200" dirty="0" smtClean="0">
                <a:solidFill>
                  <a:srgbClr val="FFFFFF"/>
                </a:solidFill>
                <a:effectLst>
                  <a:outerShdw blurRad="127000" dist="127000" dir="2700000" algn="ctr" rotWithShape="0">
                    <a:srgbClr val="000000">
                      <a:alpha val="60000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Das geheimnisvolle Babylon – Symbol </a:t>
            </a:r>
            <a:br>
              <a:rPr lang="de-DE" sz="3600" b="1" kern="1200" dirty="0" smtClean="0">
                <a:solidFill>
                  <a:srgbClr val="FFFFFF"/>
                </a:solidFill>
                <a:effectLst>
                  <a:outerShdw blurRad="127000" dist="127000" dir="2700000" algn="ctr" rotWithShape="0">
                    <a:srgbClr val="000000">
                      <a:alpha val="60000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</a:br>
            <a:r>
              <a:rPr lang="de-DE" sz="3600" b="1" kern="1200" dirty="0" smtClean="0">
                <a:solidFill>
                  <a:srgbClr val="FFFFFF"/>
                </a:solidFill>
                <a:effectLst>
                  <a:outerShdw blurRad="127000" dist="127000" dir="2700000" algn="ctr" rotWithShape="0">
                    <a:srgbClr val="000000">
                      <a:alpha val="60000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des Abfalls</a:t>
            </a:r>
            <a:endParaRPr lang="de-DE" sz="3600" b="1" kern="1200" dirty="0">
              <a:solidFill>
                <a:srgbClr val="FFFFFF"/>
              </a:solidFill>
              <a:effectLst>
                <a:outerShdw blurRad="127000" dist="127000" dir="2700000" algn="ctr" rotWithShape="0">
                  <a:srgbClr val="000000">
                    <a:alpha val="60000"/>
                  </a:srgbClr>
                </a:outerShdw>
              </a:effectLst>
              <a:latin typeface="Arial Narrow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008400" y="0"/>
            <a:ext cx="3135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38120" y="704707"/>
            <a:ext cx="5554662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sieben Siegel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955635" y="793682"/>
            <a:ext cx="32485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Offenbarung 5,1-10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(NT 292)</a:t>
            </a:r>
            <a:endParaRPr lang="de-DE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490165" y="3014463"/>
            <a:ext cx="2770396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chemeClr val="bg1"/>
                </a:solidFill>
              </a:rPr>
              <a:t>Wer allein ist würdig, das Buch mit den sieben Siegeln zu öffnen?</a:t>
            </a:r>
            <a:endParaRPr lang="de-DE" sz="3000" dirty="0">
              <a:solidFill>
                <a:schemeClr val="bg1"/>
              </a:solidFill>
            </a:endParaRPr>
          </a:p>
        </p:txBody>
      </p:sp>
      <p:pic>
        <p:nvPicPr>
          <p:cNvPr id="12" name="Picture 2" descr="D:\Eigene Dateien\Eigene Bilder\Prophetie\Offenbarung\Offb 01 - Jesus 01.jpg"/>
          <p:cNvPicPr>
            <a:picLocks noChangeAspect="1" noChangeArrowheads="1"/>
          </p:cNvPicPr>
          <p:nvPr/>
        </p:nvPicPr>
        <p:blipFill>
          <a:blip r:embed="rId3"/>
          <a:srcRect l="476" t="1543"/>
          <a:stretch>
            <a:fillRect/>
          </a:stretch>
        </p:blipFill>
        <p:spPr bwMode="auto">
          <a:xfrm>
            <a:off x="3489158" y="2490534"/>
            <a:ext cx="5414209" cy="3838073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008400" y="0"/>
            <a:ext cx="3135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38120" y="464067"/>
            <a:ext cx="5554662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Die vier </a:t>
            </a:r>
            <a:b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</a:b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apokalyptischen Reiter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348916" y="2425746"/>
            <a:ext cx="335681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chemeClr val="bg1"/>
                </a:solidFill>
              </a:rPr>
              <a:t>Die vier </a:t>
            </a:r>
            <a:r>
              <a:rPr lang="de-DE" sz="3000" dirty="0" err="1" smtClean="0">
                <a:solidFill>
                  <a:schemeClr val="bg1"/>
                </a:solidFill>
              </a:rPr>
              <a:t>apokalyp</a:t>
            </a:r>
            <a:r>
              <a:rPr lang="de-DE" sz="3000" dirty="0" smtClean="0">
                <a:solidFill>
                  <a:schemeClr val="bg1"/>
                </a:solidFill>
              </a:rPr>
              <a:t>-tischen Reiter beschreiben, wie sich der Zustand der christlichen Kirche im Laufe der Jahrhunderte </a:t>
            </a:r>
            <a:r>
              <a:rPr lang="de-DE" sz="3000" dirty="0" smtClean="0">
                <a:solidFill>
                  <a:schemeClr val="bg1"/>
                </a:solidFill>
              </a:rPr>
              <a:t>veränderte.</a:t>
            </a:r>
            <a:endParaRPr lang="de-DE" sz="3000" dirty="0">
              <a:solidFill>
                <a:schemeClr val="bg1"/>
              </a:solidFill>
            </a:endParaRPr>
          </a:p>
        </p:txBody>
      </p:sp>
      <p:pic>
        <p:nvPicPr>
          <p:cNvPr id="8" name="Picture 2" descr="D:\Eigene Dateien\Eigene Bilder\Prophetie\Offenbarung\7 Siegel\4 Reiter 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6146" y="2298037"/>
            <a:ext cx="5277854" cy="3958390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008400" y="0"/>
            <a:ext cx="3135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50152" y="716739"/>
            <a:ext cx="5554662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Der erste Reiter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955635" y="793682"/>
            <a:ext cx="32485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Offenbarung </a:t>
            </a: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6,1.2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(NT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293)</a:t>
            </a:r>
            <a:endParaRPr lang="de-DE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8" name="Picture 2" descr="D:\Eigene Dateien\Eigene Bilder\Prophetie\Offenbarung\7 Siegel\Siegel 1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8001" y="2099840"/>
            <a:ext cx="4176001" cy="3132000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727994" y="5570620"/>
            <a:ext cx="5688012" cy="10363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807492" y="5729895"/>
            <a:ext cx="5529017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Urgemeinde </a:t>
            </a:r>
            <a:r>
              <a:rPr lang="de-DE" sz="2800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(31-100 n.Chr.)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36884" y="2401682"/>
            <a:ext cx="3356811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rgbClr val="CCFFFF"/>
                </a:solidFill>
              </a:rPr>
              <a:t>Merkmale: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chemeClr val="bg1"/>
                </a:solidFill>
              </a:rPr>
              <a:t>Weiß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chemeClr val="bg1"/>
                </a:solidFill>
              </a:rPr>
              <a:t>Bogen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chemeClr val="bg1"/>
                </a:solidFill>
              </a:rPr>
              <a:t>Krone</a:t>
            </a:r>
            <a:endParaRPr lang="de-DE" sz="3000" dirty="0">
              <a:solidFill>
                <a:schemeClr val="bg1"/>
              </a:solidFill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1909136" y="3083471"/>
            <a:ext cx="335681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rgbClr val="FFCCFF"/>
                </a:solidFill>
              </a:rPr>
              <a:t>Reinheit - Lehre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rgbClr val="FFCCFF"/>
                </a:solidFill>
              </a:rPr>
              <a:t>Kampf - Sünde</a:t>
            </a:r>
          </a:p>
          <a:p>
            <a:pPr>
              <a:spcBef>
                <a:spcPct val="50000"/>
              </a:spcBef>
              <a:defRPr/>
            </a:pPr>
            <a:r>
              <a:rPr lang="de-DE" sz="3000" dirty="0" smtClean="0">
                <a:solidFill>
                  <a:srgbClr val="FFCCFF"/>
                </a:solidFill>
              </a:rPr>
              <a:t>Sieg</a:t>
            </a:r>
            <a:endParaRPr lang="de-DE"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/>
      <p:bldP spid="15" grpId="0" uiExpand="1" build="p"/>
      <p:bldP spid="1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008400" y="0"/>
            <a:ext cx="3135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50152" y="716739"/>
            <a:ext cx="5554662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Der erste Reiter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955635" y="793682"/>
            <a:ext cx="32485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Offenbarung </a:t>
            </a: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6,1.2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(NT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293)</a:t>
            </a:r>
            <a:endParaRPr lang="de-DE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727994" y="5570620"/>
            <a:ext cx="5688012" cy="10363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807492" y="5729895"/>
            <a:ext cx="5529017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Urgemeinde </a:t>
            </a:r>
            <a:r>
              <a:rPr lang="de-DE" sz="2800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(31-100 n.Chr.)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36884" y="2401682"/>
            <a:ext cx="46321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800" dirty="0" smtClean="0">
                <a:solidFill>
                  <a:schemeClr val="bg1"/>
                </a:solidFill>
              </a:rPr>
              <a:t>Eine Gemeinde des Wortes: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36886" y="3143631"/>
            <a:ext cx="452387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400" dirty="0" smtClean="0">
                <a:solidFill>
                  <a:srgbClr val="FFCCFF"/>
                </a:solidFill>
              </a:rPr>
              <a:t>„Petrus aber und die Apostel antworteten und sprachen: Man muss Gott mehr gehorchen als den Menschen.“         </a:t>
            </a:r>
            <a:r>
              <a:rPr lang="de-DE" i="1" dirty="0" smtClean="0">
                <a:solidFill>
                  <a:srgbClr val="FFCCFF"/>
                </a:solidFill>
              </a:rPr>
              <a:t>Apg. 5,29</a:t>
            </a:r>
            <a:endParaRPr lang="de-DE" sz="2800" i="1" dirty="0">
              <a:solidFill>
                <a:srgbClr val="FFCCFF"/>
              </a:solidFill>
            </a:endParaRPr>
          </a:p>
        </p:txBody>
      </p:sp>
      <p:pic>
        <p:nvPicPr>
          <p:cNvPr id="12" name="Picture 2" descr="D:\Eigene Dateien\Eigene Bilder\Prophetie\Offenbarung\7 Siegel\Siegel 1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8000" y="2099840"/>
            <a:ext cx="4176000" cy="3132000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008400" y="0"/>
            <a:ext cx="3135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89830" name="AutoShape 6"/>
          <p:cNvSpPr>
            <a:spLocks noChangeArrowheads="1"/>
          </p:cNvSpPr>
          <p:nvPr/>
        </p:nvSpPr>
        <p:spPr bwMode="auto">
          <a:xfrm>
            <a:off x="173038" y="260350"/>
            <a:ext cx="5688012" cy="1646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250152" y="716739"/>
            <a:ext cx="5554662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Der erste Reiter</a:t>
            </a:r>
            <a:endParaRPr lang="de-DE" sz="36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955635" y="793682"/>
            <a:ext cx="32485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Offenbarung </a:t>
            </a:r>
            <a:r>
              <a:rPr lang="de-DE" sz="2400" dirty="0" smtClean="0">
                <a:solidFill>
                  <a:schemeClr val="bg1"/>
                </a:solidFill>
                <a:latin typeface="Arial Narrow" pitchFamily="34" charset="0"/>
              </a:rPr>
              <a:t>6,1.2</a:t>
            </a:r>
            <a:r>
              <a:rPr lang="de-DE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(NT </a:t>
            </a:r>
            <a:r>
              <a:rPr lang="de-DE" spc="-60" dirty="0" smtClean="0">
                <a:solidFill>
                  <a:schemeClr val="bg1"/>
                </a:solidFill>
                <a:latin typeface="Arial Narrow" pitchFamily="34" charset="0"/>
              </a:rPr>
              <a:t>293)</a:t>
            </a:r>
            <a:endParaRPr lang="de-DE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727994" y="5570620"/>
            <a:ext cx="5688012" cy="10363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/>
              </a:gs>
              <a:gs pos="100000">
                <a:schemeClr val="tx1"/>
              </a:gs>
            </a:gsLst>
            <a:lin ang="18900000" scaled="1"/>
          </a:gradFill>
          <a:ln w="19050">
            <a:solidFill>
              <a:schemeClr val="tx1"/>
            </a:solidFill>
            <a:round/>
            <a:headEnd/>
            <a:tailEnd/>
          </a:ln>
          <a:effectLst>
            <a:outerShdw blurRad="254000" dist="254000" dir="2700000" algn="ctr" rotWithShape="0">
              <a:schemeClr val="tx1">
                <a:alpha val="6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807492" y="5729895"/>
            <a:ext cx="5529017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Urgemeinde </a:t>
            </a:r>
            <a:r>
              <a:rPr lang="de-DE" sz="2800" dirty="0" smtClean="0">
                <a:solidFill>
                  <a:srgbClr val="FFFF00"/>
                </a:solidFill>
                <a:effectLst>
                  <a:outerShdw blurRad="254000" dist="127000" dir="2700000" algn="ctr" rotWithShape="0">
                    <a:schemeClr val="tx1">
                      <a:alpha val="60000"/>
                    </a:schemeClr>
                  </a:outerShdw>
                </a:effectLst>
              </a:rPr>
              <a:t>(31-100 n.Chr.)</a:t>
            </a:r>
            <a:endParaRPr lang="de-DE" sz="2800" b="1" dirty="0">
              <a:solidFill>
                <a:srgbClr val="FFFF00"/>
              </a:solidFill>
              <a:effectLst>
                <a:outerShdw blurRad="254000" dist="127000" dir="2700000" algn="ctr" rotWithShape="0">
                  <a:schemeClr val="tx1">
                    <a:alpha val="60000"/>
                  </a:schemeClr>
                </a:outerShdw>
              </a:effectLst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36884" y="2401682"/>
            <a:ext cx="46321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800" dirty="0" smtClean="0">
                <a:solidFill>
                  <a:schemeClr val="bg1"/>
                </a:solidFill>
              </a:rPr>
              <a:t>Eine Gemeinde des </a:t>
            </a:r>
            <a:r>
              <a:rPr lang="de-DE" sz="2800" dirty="0" smtClean="0">
                <a:solidFill>
                  <a:schemeClr val="bg1"/>
                </a:solidFill>
              </a:rPr>
              <a:t>Sieges: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36886" y="3275983"/>
            <a:ext cx="45238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400" dirty="0" smtClean="0">
                <a:solidFill>
                  <a:srgbClr val="FFCCFF"/>
                </a:solidFill>
              </a:rPr>
              <a:t>  30 </a:t>
            </a:r>
            <a:r>
              <a:rPr lang="de-DE" sz="2400" dirty="0" smtClean="0">
                <a:solidFill>
                  <a:srgbClr val="FFCCFF"/>
                </a:solidFill>
              </a:rPr>
              <a:t>n.Chr.:        500 Christen</a:t>
            </a:r>
          </a:p>
          <a:p>
            <a:pPr>
              <a:spcBef>
                <a:spcPct val="50000"/>
              </a:spcBef>
              <a:defRPr/>
            </a:pPr>
            <a:r>
              <a:rPr lang="de-DE" sz="2400" dirty="0" smtClean="0">
                <a:solidFill>
                  <a:srgbClr val="FFCCFF"/>
                </a:solidFill>
              </a:rPr>
              <a:t>100 n.Chr.: 500.000 Christen</a:t>
            </a:r>
            <a:endParaRPr lang="de-DE" sz="2800" i="1" dirty="0">
              <a:solidFill>
                <a:srgbClr val="FFCCFF"/>
              </a:solidFill>
            </a:endParaRPr>
          </a:p>
        </p:txBody>
      </p:sp>
      <p:pic>
        <p:nvPicPr>
          <p:cNvPr id="12" name="Picture 2" descr="D:\Eigene Dateien\Eigene Bilder\Prophetie\Offenbarung\7 Siegel\Siegel 1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8000" y="2099840"/>
            <a:ext cx="4176000" cy="3132000"/>
          </a:xfrm>
          <a:prstGeom prst="rect">
            <a:avLst/>
          </a:prstGeom>
          <a:effectLst>
            <a:outerShdw blurRad="254000" dist="215900" dir="2700000" algn="ctr" rotWithShape="0">
              <a:schemeClr val="tx1">
                <a:alpha val="60000"/>
              </a:scheme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 uiExpand="1" build="p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1157</Words>
  <Application>Microsoft Office PowerPoint</Application>
  <PresentationFormat>Bildschirmpräsentation (4:3)</PresentationFormat>
  <Paragraphs>335</Paragraphs>
  <Slides>46</Slides>
  <Notes>44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47" baseType="lpstr">
      <vt:lpstr>Standarddesign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</vt:vector>
  </TitlesOfParts>
  <Company>STA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Olaf Schröer</dc:creator>
  <cp:lastModifiedBy>Olaf Schröer</cp:lastModifiedBy>
  <cp:revision>212</cp:revision>
  <dcterms:created xsi:type="dcterms:W3CDTF">2005-03-09T00:49:12Z</dcterms:created>
  <dcterms:modified xsi:type="dcterms:W3CDTF">2008-12-15T02:20:44Z</dcterms:modified>
</cp:coreProperties>
</file>