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  <p:sldMasterId id="2147483783" r:id="rId2"/>
    <p:sldMasterId id="2147483797" r:id="rId3"/>
    <p:sldMasterId id="2147483811" r:id="rId4"/>
  </p:sldMasterIdLst>
  <p:notesMasterIdLst>
    <p:notesMasterId r:id="rId35"/>
  </p:notesMasterIdLst>
  <p:handoutMasterIdLst>
    <p:handoutMasterId r:id="rId36"/>
  </p:handoutMasterIdLst>
  <p:sldIdLst>
    <p:sldId id="567" r:id="rId5"/>
    <p:sldId id="643" r:id="rId6"/>
    <p:sldId id="566" r:id="rId7"/>
    <p:sldId id="623" r:id="rId8"/>
    <p:sldId id="644" r:id="rId9"/>
    <p:sldId id="645" r:id="rId10"/>
    <p:sldId id="646" r:id="rId11"/>
    <p:sldId id="647" r:id="rId12"/>
    <p:sldId id="648" r:id="rId13"/>
    <p:sldId id="624" r:id="rId14"/>
    <p:sldId id="651" r:id="rId15"/>
    <p:sldId id="649" r:id="rId16"/>
    <p:sldId id="652" r:id="rId17"/>
    <p:sldId id="653" r:id="rId18"/>
    <p:sldId id="654" r:id="rId19"/>
    <p:sldId id="656" r:id="rId20"/>
    <p:sldId id="626" r:id="rId21"/>
    <p:sldId id="650" r:id="rId22"/>
    <p:sldId id="657" r:id="rId23"/>
    <p:sldId id="660" r:id="rId24"/>
    <p:sldId id="658" r:id="rId25"/>
    <p:sldId id="659" r:id="rId26"/>
    <p:sldId id="661" r:id="rId27"/>
    <p:sldId id="662" r:id="rId28"/>
    <p:sldId id="664" r:id="rId29"/>
    <p:sldId id="663" r:id="rId30"/>
    <p:sldId id="642" r:id="rId31"/>
    <p:sldId id="538" r:id="rId32"/>
    <p:sldId id="517" r:id="rId33"/>
    <p:sldId id="600" r:id="rId34"/>
  </p:sldIdLst>
  <p:sldSz cx="9144000" cy="6858000" type="screen4x3"/>
  <p:notesSz cx="6759575" cy="98679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99"/>
    <a:srgbClr val="66FF66"/>
    <a:srgbClr val="FFFF66"/>
    <a:srgbClr val="FFFFCC"/>
    <a:srgbClr val="FFFF99"/>
    <a:srgbClr val="FF0000"/>
    <a:srgbClr val="EA7272"/>
    <a:srgbClr val="CD0D0D"/>
    <a:srgbClr val="D80E0E"/>
    <a:srgbClr val="ED83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745" autoAdjust="0"/>
    <p:restoredTop sz="93976" autoAdjust="0"/>
  </p:normalViewPr>
  <p:slideViewPr>
    <p:cSldViewPr snapToGrid="0">
      <p:cViewPr varScale="1">
        <p:scale>
          <a:sx n="82" d="100"/>
          <a:sy n="82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1E66FE2-BCBB-49AA-AAF6-E9BF271478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687888"/>
            <a:ext cx="5407025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FB0F82-0F11-4E43-A068-F4A345B3594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96AB6C-D27E-4DD3-97E0-069BDC7044FE}" type="slidenum">
              <a:rPr lang="de-DE" smtClean="0"/>
              <a:pPr/>
              <a:t>1</a:t>
            </a:fld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4F504-DAAC-4DBA-80AD-5A8120CEA825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(Text im Bild)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4F504-DAAC-4DBA-80AD-5A8120CEA825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(Text im Bild)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4F504-DAAC-4DBA-80AD-5A8120CEA825}" type="slidenum">
              <a:rPr lang="de-DE" smtClean="0"/>
              <a:pPr/>
              <a:t>13</a:t>
            </a:fld>
            <a:endParaRPr lang="de-DE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(Text im Bild)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4F504-DAAC-4DBA-80AD-5A8120CEA825}" type="slidenum">
              <a:rPr lang="de-DE" smtClean="0"/>
              <a:pPr/>
              <a:t>14</a:t>
            </a:fld>
            <a:endParaRPr lang="de-DE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(Text im Bild)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4F504-DAAC-4DBA-80AD-5A8120CEA825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(Text im Bild)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4F504-DAAC-4DBA-80AD-5A8120CEA825}" type="slidenum">
              <a:rPr lang="de-DE" smtClean="0"/>
              <a:pPr/>
              <a:t>16</a:t>
            </a:fld>
            <a:endParaRPr lang="de-DE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(Text im Bild)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4F504-DAAC-4DBA-80AD-5A8120CEA825}" type="slidenum">
              <a:rPr lang="de-DE" smtClean="0"/>
              <a:pPr/>
              <a:t>17</a:t>
            </a:fld>
            <a:endParaRPr lang="de-DE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(Text im Bild)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4F504-DAAC-4DBA-80AD-5A8120CEA825}" type="slidenum">
              <a:rPr lang="de-DE" smtClean="0"/>
              <a:pPr/>
              <a:t>18</a:t>
            </a:fld>
            <a:endParaRPr lang="de-DE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(Text im Bild)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4F504-DAAC-4DBA-80AD-5A8120CEA825}" type="slidenum">
              <a:rPr lang="de-DE" smtClean="0"/>
              <a:pPr/>
              <a:t>19</a:t>
            </a:fld>
            <a:endParaRPr lang="de-DE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(Text im Bild)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4F504-DAAC-4DBA-80AD-5A8120CEA825}" type="slidenum">
              <a:rPr lang="de-DE" smtClean="0"/>
              <a:pPr/>
              <a:t>20</a:t>
            </a:fld>
            <a:endParaRPr lang="de-DE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(Text im Bild)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4F504-DAAC-4DBA-80AD-5A8120CEA825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(Text im Bild)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C20A99D-B288-4A85-8F05-37DB03936A22}" type="slidenum">
              <a:rPr lang="de-DE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de-DE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</p:spPr>
        <p:txBody>
          <a:bodyPr/>
          <a:lstStyle/>
          <a:p>
            <a:r>
              <a:rPr lang="de-DE"/>
              <a:t>(Text im Bild)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00F2AF0-75EE-43D6-98EC-9A47BFA03F37}" type="slidenum">
              <a:rPr lang="de-DE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de-DE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(Text im Bild)</a:t>
            </a:r>
          </a:p>
          <a:p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C20A99D-B288-4A85-8F05-37DB03936A22}" type="slidenum">
              <a:rPr lang="de-DE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de-DE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</p:spPr>
        <p:txBody>
          <a:bodyPr/>
          <a:lstStyle/>
          <a:p>
            <a:r>
              <a:rPr lang="de-DE"/>
              <a:t>(Text im Bild)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C20A99D-B288-4A85-8F05-37DB03936A22}" type="slidenum">
              <a:rPr lang="de-DE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de-DE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</p:spPr>
        <p:txBody>
          <a:bodyPr/>
          <a:lstStyle/>
          <a:p>
            <a:r>
              <a:rPr lang="de-DE"/>
              <a:t>(Text im Bild)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4F504-DAAC-4DBA-80AD-5A8120CEA825}" type="slidenum">
              <a:rPr lang="de-DE" smtClean="0"/>
              <a:pPr/>
              <a:t>25</a:t>
            </a:fld>
            <a:endParaRPr lang="de-DE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(Text im Bild)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C20A99D-B288-4A85-8F05-37DB03936A22}" type="slidenum">
              <a:rPr lang="de-DE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de-DE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</p:spPr>
        <p:txBody>
          <a:bodyPr/>
          <a:lstStyle/>
          <a:p>
            <a:r>
              <a:rPr lang="de-DE"/>
              <a:t>(Text im Bild)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4F504-DAAC-4DBA-80AD-5A8120CEA825}" type="slidenum">
              <a:rPr lang="de-DE" smtClean="0"/>
              <a:pPr/>
              <a:t>27</a:t>
            </a:fld>
            <a:endParaRPr lang="de-DE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(Text im Bild)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29902B-FC98-43DF-A925-5302A13A1213}" type="slidenum">
              <a:rPr lang="de-DE" smtClean="0"/>
              <a:pPr/>
              <a:t>28</a:t>
            </a:fld>
            <a:endParaRPr lang="de-DE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BE288-B2F8-4490-B359-14644352704B}" type="slidenum">
              <a:rPr lang="de-DE" smtClean="0"/>
              <a:pPr/>
              <a:t>29</a:t>
            </a:fld>
            <a:endParaRPr lang="de-DE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4F504-DAAC-4DBA-80AD-5A8120CEA825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(Text im Bild)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4F504-DAAC-4DBA-80AD-5A8120CEA825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(Text im Bild)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4F504-DAAC-4DBA-80AD-5A8120CEA825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(Text im Bild)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4F504-DAAC-4DBA-80AD-5A8120CEA825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(Text im Bild)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4F504-DAAC-4DBA-80AD-5A8120CEA825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(Text im Bild)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4F504-DAAC-4DBA-80AD-5A8120CEA825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(Text im Bild)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4F504-DAAC-4DBA-80AD-5A8120CEA825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(Text im Bild)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3E822-333D-4BFB-A298-F9A7042516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9EC2C-4E69-4E53-9536-DA38857EC7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634D0-39D2-40A5-B6DF-334D773524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2BB05-192E-4C73-9C38-FD97047D9F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CCF41-0003-4D88-B65E-3FC1A63264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8655B46-41E2-40C7-BB42-E4F89D4083B7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113B0D3-5658-452E-892B-6B4E7284E0C5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4BA2B-7EF9-4123-9CB2-5680A93C7CAB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0536419-29DC-46FF-B690-8F37AD190B3F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39E6DB3-AF02-47A2-9F1D-D2F8159EEBE9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8187DA9-71FD-4CAD-BB17-DD5BB565ED76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D9DB7-52AA-4844-96B7-F1D4E27153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7E7C963-99EA-47F9-93B2-5BE8409ADD10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D981031-8DF5-4644-A88E-E3D1EE30A348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51EF7C3-D732-4E7B-ADB7-2BF89C398C25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8CEBF83-9A3D-48CA-9574-1D08D0DCBEAE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3960AC3-DB32-4BE9-9401-34637C5CA006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8F283CB-60C3-40EA-904E-183050F828A1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56A1E8F-041F-4581-A8E4-84B0D7B1B793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1FDAC87-F7E7-4B20-9A6E-868775C6B4E1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1700FBE-981A-4FBD-8E04-0937374606E6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3F0DD04-0204-4FB3-9099-0747ED29006D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AD751-B02D-4B6B-9AF6-BE9CAA89AE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08A3A11-095E-4FFB-8AD0-46311789206E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37FAFA9-1855-4D7D-BFB8-4E3733ED313A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CA0547B-98C4-47CB-8983-11EBA20EFEE8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313456A-3ABF-4712-9E32-C2DD6189FBA1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FA3042F-793F-4324-902C-7156518A23B6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5A9D3E5-E992-4BDE-A0A6-250F32EDFCDC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0B6D2E2-A7B9-4D79-B4E9-3170B10A1701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F9DF4BF-CE47-44C0-9F29-B746E8D97AB3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BD54C15-3B0F-440C-8418-E3D4047D3E8A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E2D0414-3C81-4C6E-BEEB-EC7FF4888066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DF9F1-89C9-4516-AD6A-CECA3E48B3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1FDAC87-F7E7-4B20-9A6E-868775C6B4E1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1700FBE-981A-4FBD-8E04-0937374606E6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3F0DD04-0204-4FB3-9099-0747ED29006D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08A3A11-095E-4FFB-8AD0-46311789206E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37FAFA9-1855-4D7D-BFB8-4E3733ED313A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CA0547B-98C4-47CB-8983-11EBA20EFEE8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313456A-3ABF-4712-9E32-C2DD6189FBA1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FA3042F-793F-4324-902C-7156518A23B6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5A9D3E5-E992-4BDE-A0A6-250F32EDFCDC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0B6D2E2-A7B9-4D79-B4E9-3170B10A1701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EBE35-D007-42BD-B0B4-68C9B5A35A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F9DF4BF-CE47-44C0-9F29-B746E8D97AB3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BD54C15-3B0F-440C-8418-E3D4047D3E8A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E2D0414-3C81-4C6E-BEEB-EC7FF4888066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BBB1B-68EF-48D4-96B4-EE5FD6B416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EAF36-2695-42F8-89BC-2AC0BAD659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5C341-9C65-4AD9-8306-58879D1EF3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88386-8EDC-4595-ACDB-5C679DF0A0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5DBDA9-EE9E-4355-9AD1-46D7D1EE76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8CF38F0E-9DFF-4FE0-BD87-D8166CD15C0B}" type="slidenum">
              <a:rPr lang="de-DE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de-DE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BF4A801-2C97-44F1-B432-58754722FB1F}" type="slidenum">
              <a:rPr lang="de-DE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de-DE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BF4A801-2C97-44F1-B432-58754722FB1F}" type="slidenum">
              <a:rPr lang="de-DE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0" descr="06021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0" y="2801938"/>
            <a:ext cx="2981325" cy="11906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3600" b="1" dirty="0">
                <a:solidFill>
                  <a:schemeClr val="bg1"/>
                </a:solidFill>
                <a:effectLst>
                  <a:outerShdw blurRad="254000" dist="254000" dir="2700000" algn="ctr" rotWithShape="0">
                    <a:srgbClr val="000000">
                      <a:alpha val="75000"/>
                    </a:srgbClr>
                  </a:outerShdw>
                </a:effectLst>
                <a:latin typeface="Arial Rounded MT Bold" pitchFamily="34" charset="0"/>
              </a:rPr>
              <a:t>Herzlich willkommen!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465638" y="169863"/>
            <a:ext cx="4678362" cy="1555750"/>
            <a:chOff x="2813" y="179"/>
            <a:chExt cx="2947" cy="980"/>
          </a:xfrm>
        </p:grpSpPr>
        <p:pic>
          <p:nvPicPr>
            <p:cNvPr id="4101" name="Picture 27" descr="Schrift 71"/>
            <p:cNvPicPr>
              <a:picLocks noChangeAspect="1" noChangeArrowheads="1"/>
            </p:cNvPicPr>
            <p:nvPr/>
          </p:nvPicPr>
          <p:blipFill>
            <a:blip r:embed="rId4"/>
            <a:srcRect r="38605"/>
            <a:stretch>
              <a:fillRect/>
            </a:stretch>
          </p:blipFill>
          <p:spPr bwMode="auto">
            <a:xfrm>
              <a:off x="2813" y="179"/>
              <a:ext cx="2749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0" dist="254000" dir="2700000" algn="ctr" rotWithShape="0">
                <a:srgbClr val="000000">
                  <a:alpha val="62000"/>
                </a:srgbClr>
              </a:outerShdw>
            </a:effectLst>
          </p:spPr>
        </p:pic>
        <p:pic>
          <p:nvPicPr>
            <p:cNvPr id="4102" name="Picture 28" descr="Schrift 71"/>
            <p:cNvPicPr>
              <a:picLocks noChangeAspect="1" noChangeArrowheads="1"/>
            </p:cNvPicPr>
            <p:nvPr/>
          </p:nvPicPr>
          <p:blipFill>
            <a:blip r:embed="rId4"/>
            <a:srcRect l="61552"/>
            <a:stretch>
              <a:fillRect/>
            </a:stretch>
          </p:blipFill>
          <p:spPr bwMode="auto">
            <a:xfrm>
              <a:off x="4039" y="519"/>
              <a:ext cx="1721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0" dist="254000" dir="2700000" algn="ctr" rotWithShape="0">
                <a:srgbClr val="000000">
                  <a:alpha val="62000"/>
                </a:srgbClr>
              </a:outerShdw>
            </a:effectLst>
          </p:spPr>
        </p:pic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89830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89846" name="Text Box 22"/>
          <p:cNvSpPr txBox="1">
            <a:spLocks noChangeArrowheads="1"/>
          </p:cNvSpPr>
          <p:nvPr/>
        </p:nvSpPr>
        <p:spPr bwMode="auto">
          <a:xfrm>
            <a:off x="219918" y="3017009"/>
            <a:ext cx="5845215" cy="33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de-DE" sz="2800" dirty="0" smtClean="0">
                <a:solidFill>
                  <a:schemeClr val="bg1"/>
                </a:solidFill>
              </a:rPr>
              <a:t>„Das Gesicht geht auf die Zeit des Endes.“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de-DE" sz="2800" dirty="0" smtClean="0">
                <a:solidFill>
                  <a:schemeClr val="bg1"/>
                </a:solidFill>
              </a:rPr>
              <a:t>Die Reinigung des Heiligtums findet nach dem Auftreten des kleinen Horns statt – nach 1798.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de-DE" sz="2800" dirty="0" smtClean="0">
                <a:solidFill>
                  <a:schemeClr val="bg1"/>
                </a:solidFill>
              </a:rPr>
              <a:t>Seit 70 n.Chr. existiert das irdische Heiligtum nicht mehr.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49238" y="410975"/>
            <a:ext cx="5554662" cy="13234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4000" b="1" dirty="0" smtClean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Welches Heiligtum </a:t>
            </a:r>
            <a:br>
              <a:rPr lang="de-DE" sz="4000" b="1" dirty="0" smtClean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</a:br>
            <a:r>
              <a:rPr lang="de-DE" sz="4000" b="1" dirty="0" smtClean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ist gemeint?</a:t>
            </a:r>
            <a:endParaRPr lang="de-DE" sz="4000" b="1" dirty="0">
              <a:solidFill>
                <a:srgbClr val="FFFF00"/>
              </a:solidFill>
              <a:effectLst>
                <a:outerShdw blurRad="254000" dist="127000" dir="2700000" algn="ctr" rotWithShape="0">
                  <a:schemeClr val="tx1">
                    <a:alpha val="60000"/>
                  </a:schemeClr>
                </a:outerShdw>
              </a:effectLst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238758" y="705600"/>
            <a:ext cx="24422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chemeClr val="bg1"/>
                </a:solidFill>
                <a:latin typeface="Arial Narrow" pitchFamily="34" charset="0"/>
              </a:rPr>
              <a:t>Daniel 8,17 </a:t>
            </a:r>
            <a:r>
              <a:rPr lang="de-DE" dirty="0" smtClean="0">
                <a:solidFill>
                  <a:schemeClr val="bg1"/>
                </a:solidFill>
                <a:latin typeface="Arial Narrow" pitchFamily="34" charset="0"/>
              </a:rPr>
              <a:t>(AT 852)</a:t>
            </a:r>
            <a:endParaRPr lang="de-DE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098" name="Picture 2" descr="D:\Eigene Dateien\Eigene Bilder\Biblische Themen\Heiligtum - Gericht\I084A.JPG"/>
          <p:cNvPicPr>
            <a:picLocks noChangeAspect="1" noChangeArrowheads="1"/>
          </p:cNvPicPr>
          <p:nvPr/>
        </p:nvPicPr>
        <p:blipFill>
          <a:blip r:embed="rId3"/>
          <a:srcRect l="26622" r="5348"/>
          <a:stretch>
            <a:fillRect/>
          </a:stretch>
        </p:blipFill>
        <p:spPr bwMode="auto">
          <a:xfrm>
            <a:off x="6007261" y="2579020"/>
            <a:ext cx="3136739" cy="3458140"/>
          </a:xfrm>
          <a:prstGeom prst="rect">
            <a:avLst/>
          </a:prstGeom>
          <a:noFill/>
        </p:spPr>
      </p:pic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314443" y="2243409"/>
            <a:ext cx="53918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de-DE" sz="3200" b="1" dirty="0" smtClean="0">
                <a:solidFill>
                  <a:schemeClr val="bg1"/>
                </a:solidFill>
              </a:rPr>
              <a:t>Das himmlische Heiligtum!</a:t>
            </a:r>
            <a:endParaRPr lang="de-DE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8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89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89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46" grpId="0" uiExpand="1" build="p"/>
      <p:bldP spid="14" grpId="0"/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89830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89846" name="Text Box 22"/>
          <p:cNvSpPr txBox="1">
            <a:spLocks noChangeArrowheads="1"/>
          </p:cNvSpPr>
          <p:nvPr/>
        </p:nvSpPr>
        <p:spPr bwMode="auto">
          <a:xfrm>
            <a:off x="775519" y="3017009"/>
            <a:ext cx="442152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de-DE" sz="2800" dirty="0" smtClean="0">
                <a:solidFill>
                  <a:schemeClr val="bg1"/>
                </a:solidFill>
              </a:rPr>
              <a:t>Welchen Dienst verrichtet Jesus im himmlischen Heiligtum für uns?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49238" y="410975"/>
            <a:ext cx="5554662" cy="13234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4000" b="1" dirty="0" smtClean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Das himmlische Heiligtum</a:t>
            </a:r>
            <a:endParaRPr lang="de-DE" sz="4000" b="1" dirty="0">
              <a:solidFill>
                <a:srgbClr val="FFFF00"/>
              </a:solidFill>
              <a:effectLst>
                <a:outerShdw blurRad="254000" dist="127000" dir="2700000" algn="ctr" rotWithShape="0">
                  <a:schemeClr val="tx1">
                    <a:alpha val="60000"/>
                  </a:schemeClr>
                </a:outerShdw>
              </a:effectLst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238758" y="705600"/>
            <a:ext cx="2720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chemeClr val="bg1"/>
                </a:solidFill>
                <a:latin typeface="Arial Narrow" pitchFamily="34" charset="0"/>
              </a:rPr>
              <a:t>Hebräer 8,1.2 </a:t>
            </a:r>
            <a:r>
              <a:rPr lang="de-DE" dirty="0" smtClean="0">
                <a:solidFill>
                  <a:schemeClr val="bg1"/>
                </a:solidFill>
                <a:latin typeface="Arial Narrow" pitchFamily="34" charset="0"/>
              </a:rPr>
              <a:t>(NT 275)</a:t>
            </a:r>
            <a:endParaRPr lang="de-DE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098" name="Picture 2" descr="D:\Eigene Dateien\Eigene Bilder\Biblische Themen\Heiligtum - Gericht\I084A.JPG"/>
          <p:cNvPicPr>
            <a:picLocks noChangeAspect="1" noChangeArrowheads="1"/>
          </p:cNvPicPr>
          <p:nvPr/>
        </p:nvPicPr>
        <p:blipFill>
          <a:blip r:embed="rId3"/>
          <a:srcRect l="26622" r="5348"/>
          <a:stretch>
            <a:fillRect/>
          </a:stretch>
        </p:blipFill>
        <p:spPr bwMode="auto">
          <a:xfrm>
            <a:off x="6007261" y="2579020"/>
            <a:ext cx="3136739" cy="3458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8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46" grpId="0" build="p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pic>
        <p:nvPicPr>
          <p:cNvPr id="22" name="Picture 2" descr="D:\Eigene Dateien\Eigene Bilder\Biblische Themen\Heiligtum - Gericht\0607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8202" y="1423693"/>
            <a:ext cx="2835797" cy="3782245"/>
          </a:xfrm>
          <a:prstGeom prst="rect">
            <a:avLst/>
          </a:prstGeom>
          <a:noFill/>
        </p:spPr>
      </p:pic>
      <p:sp>
        <p:nvSpPr>
          <p:cNvPr id="589830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89831" name="Text Box 7"/>
          <p:cNvSpPr txBox="1">
            <a:spLocks noChangeArrowheads="1"/>
          </p:cNvSpPr>
          <p:nvPr/>
        </p:nvSpPr>
        <p:spPr bwMode="auto">
          <a:xfrm>
            <a:off x="249238" y="688775"/>
            <a:ext cx="5554662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4000" b="1" dirty="0" smtClean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Die Zeit des Gerichts</a:t>
            </a:r>
            <a:endParaRPr lang="de-DE" sz="4000" b="1" dirty="0">
              <a:solidFill>
                <a:srgbClr val="FFFF00"/>
              </a:solidFill>
              <a:effectLst>
                <a:outerShdw blurRad="254000" dist="127000" dir="2700000" algn="ctr" rotWithShape="0">
                  <a:schemeClr val="tx1">
                    <a:alpha val="60000"/>
                  </a:schemeClr>
                </a:outerShdw>
              </a:effectLst>
            </a:endParaRPr>
          </a:p>
        </p:txBody>
      </p:sp>
      <p:sp>
        <p:nvSpPr>
          <p:cNvPr id="589846" name="Text Box 22"/>
          <p:cNvSpPr txBox="1">
            <a:spLocks noChangeArrowheads="1"/>
          </p:cNvSpPr>
          <p:nvPr/>
        </p:nvSpPr>
        <p:spPr bwMode="auto">
          <a:xfrm>
            <a:off x="69450" y="2229908"/>
            <a:ext cx="60138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27175" indent="-1527175">
              <a:spcBef>
                <a:spcPct val="50000"/>
              </a:spcBef>
              <a:tabLst>
                <a:tab pos="1527175" algn="l"/>
              </a:tabLst>
            </a:pPr>
            <a:r>
              <a:rPr lang="de-DE" sz="2800" dirty="0" smtClean="0">
                <a:solidFill>
                  <a:schemeClr val="bg1"/>
                </a:solidFill>
              </a:rPr>
              <a:t>Wörtlich:	„Das Heiligtum wird wieder </a:t>
            </a:r>
            <a:r>
              <a:rPr lang="de-DE" sz="2800" i="1" dirty="0" smtClean="0">
                <a:solidFill>
                  <a:schemeClr val="accent1"/>
                </a:solidFill>
              </a:rPr>
              <a:t>gereinigt, gerechtfertigt</a:t>
            </a:r>
            <a:r>
              <a:rPr lang="de-DE" sz="2800" dirty="0" smtClean="0">
                <a:solidFill>
                  <a:schemeClr val="bg1"/>
                </a:solidFill>
              </a:rPr>
              <a:t>.“</a:t>
            </a:r>
            <a:endParaRPr lang="de-DE" sz="2800" dirty="0" smtClean="0">
              <a:solidFill>
                <a:srgbClr val="FFFF99"/>
              </a:solidFill>
            </a:endParaRPr>
          </a:p>
        </p:txBody>
      </p:sp>
      <p:grpSp>
        <p:nvGrpSpPr>
          <p:cNvPr id="2" name="Gruppieren 10"/>
          <p:cNvGrpSpPr/>
          <p:nvPr/>
        </p:nvGrpSpPr>
        <p:grpSpPr>
          <a:xfrm rot="21007305">
            <a:off x="37359" y="3426099"/>
            <a:ext cx="6746694" cy="1018569"/>
            <a:chOff x="151818" y="3865947"/>
            <a:chExt cx="6746694" cy="1018569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51818" y="3865947"/>
              <a:ext cx="6746694" cy="101856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33CC"/>
                </a:gs>
                <a:gs pos="100000">
                  <a:schemeClr val="tx1"/>
                </a:gs>
              </a:gsLst>
              <a:lin ang="189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254000" dist="254000" dir="2700000" algn="ctr" rotWithShape="0">
                <a:schemeClr val="tx1">
                  <a:alpha val="6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377328" y="4072225"/>
              <a:ext cx="63822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0850" indent="-450850">
                <a:spcBef>
                  <a:spcPct val="50000"/>
                </a:spcBef>
                <a:defRPr/>
              </a:pPr>
              <a:r>
                <a:rPr lang="de-DE" sz="3200" dirty="0" smtClean="0">
                  <a:solidFill>
                    <a:srgbClr val="FFFFCC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  <a:t>1.	Welches Heiligtum ist gemeint?</a:t>
              </a:r>
            </a:p>
          </p:txBody>
        </p:sp>
      </p:grpSp>
      <p:grpSp>
        <p:nvGrpSpPr>
          <p:cNvPr id="18" name="Gruppieren 11"/>
          <p:cNvGrpSpPr/>
          <p:nvPr/>
        </p:nvGrpSpPr>
        <p:grpSpPr>
          <a:xfrm rot="21378804">
            <a:off x="821864" y="4383040"/>
            <a:ext cx="6746694" cy="1288378"/>
            <a:chOff x="151818" y="3865947"/>
            <a:chExt cx="6746694" cy="1117417"/>
          </a:xfrm>
        </p:grpSpPr>
        <p:sp>
          <p:nvSpPr>
            <p:cNvPr id="19" name="AutoShape 6"/>
            <p:cNvSpPr>
              <a:spLocks noChangeArrowheads="1"/>
            </p:cNvSpPr>
            <p:nvPr/>
          </p:nvSpPr>
          <p:spPr bwMode="auto">
            <a:xfrm>
              <a:off x="151818" y="3865947"/>
              <a:ext cx="6746694" cy="101856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33CC"/>
                </a:gs>
                <a:gs pos="100000">
                  <a:schemeClr val="tx1"/>
                </a:gs>
              </a:gsLst>
              <a:lin ang="189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254000" dist="254000" dir="2700000" algn="ctr" rotWithShape="0">
                <a:schemeClr val="tx1">
                  <a:alpha val="6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371375" y="3906147"/>
              <a:ext cx="6382288" cy="1077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0850" indent="-450850">
                <a:spcBef>
                  <a:spcPct val="50000"/>
                </a:spcBef>
                <a:defRPr/>
              </a:pPr>
              <a:r>
                <a:rPr lang="de-DE" sz="3200" dirty="0" smtClean="0">
                  <a:solidFill>
                    <a:srgbClr val="FFFFCC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  <a:t>2.	Was bedeutet die Reinigung des himmlischen Heiligtums?</a:t>
              </a:r>
            </a:p>
          </p:txBody>
        </p:sp>
      </p:grp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6238758" y="613000"/>
            <a:ext cx="29052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chemeClr val="bg1"/>
                </a:solidFill>
                <a:latin typeface="Arial Narrow" pitchFamily="34" charset="0"/>
              </a:rPr>
              <a:t>Daniel 8,14 </a:t>
            </a:r>
            <a:r>
              <a:rPr lang="de-DE" dirty="0" smtClean="0">
                <a:solidFill>
                  <a:schemeClr val="bg1"/>
                </a:solidFill>
                <a:latin typeface="Arial Narrow" pitchFamily="34" charset="0"/>
              </a:rPr>
              <a:t>(AT 852)</a:t>
            </a:r>
            <a:endParaRPr lang="de-DE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Eigene Dateien\Eigene Bilder\Biblische Themen\Heiligtum - Louis Torres\Sanctuary 1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89846" name="Text Box 22"/>
          <p:cNvSpPr txBox="1">
            <a:spLocks noChangeArrowheads="1"/>
          </p:cNvSpPr>
          <p:nvPr/>
        </p:nvSpPr>
        <p:spPr bwMode="auto">
          <a:xfrm>
            <a:off x="0" y="3352675"/>
            <a:ext cx="250013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2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  <a:latin typeface="Arial Narrow" pitchFamily="34" charset="0"/>
              </a:rPr>
              <a:t>Brandopferaltar</a:t>
            </a:r>
            <a:endParaRPr lang="de-DE" sz="26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254000" dist="127000" dir="2700000" algn="ctr" rotWithShape="0">
                  <a:schemeClr val="tx1">
                    <a:alpha val="60000"/>
                  </a:schemeClr>
                </a:outerShdw>
              </a:effectLst>
              <a:latin typeface="Arial Narrow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9314" y="225780"/>
            <a:ext cx="6278884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4000" b="1" dirty="0" smtClean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Das irdische Heiligtum</a:t>
            </a:r>
            <a:endParaRPr lang="de-DE" sz="4000" b="1" dirty="0">
              <a:solidFill>
                <a:srgbClr val="FFFF00"/>
              </a:solidFill>
              <a:effectLst>
                <a:outerShdw blurRad="254000" dist="127000" dir="2700000" algn="ctr" rotWithShape="0">
                  <a:schemeClr val="tx1"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2756704" y="3609247"/>
            <a:ext cx="250013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2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  <a:latin typeface="Arial Narrow" pitchFamily="34" charset="0"/>
              </a:rPr>
              <a:t>Wasserbecken</a:t>
            </a:r>
            <a:endParaRPr lang="de-DE" sz="26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254000" dist="127000" dir="2700000" algn="ctr" rotWithShape="0">
                  <a:schemeClr val="tx1">
                    <a:alpha val="60000"/>
                  </a:scheme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4979042" y="4002786"/>
            <a:ext cx="250013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2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  <a:latin typeface="Arial Narrow" pitchFamily="34" charset="0"/>
              </a:rPr>
              <a:t>Schaubrottisch</a:t>
            </a:r>
            <a:endParaRPr lang="de-DE" sz="26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254000" dist="127000" dir="2700000" algn="ctr" rotWithShape="0">
                  <a:schemeClr val="tx1">
                    <a:alpha val="60000"/>
                  </a:scheme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5523054" y="2590676"/>
            <a:ext cx="201206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2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  <a:latin typeface="Arial Narrow" pitchFamily="34" charset="0"/>
              </a:rPr>
              <a:t>Leuchter</a:t>
            </a:r>
            <a:endParaRPr lang="de-DE" sz="26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254000" dist="127000" dir="2700000" algn="ctr" rotWithShape="0">
                  <a:schemeClr val="tx1">
                    <a:alpha val="60000"/>
                  </a:scheme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7245752" y="3505075"/>
            <a:ext cx="189824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2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  <a:latin typeface="Arial Narrow" pitchFamily="34" charset="0"/>
              </a:rPr>
              <a:t>Räucheraltar</a:t>
            </a:r>
            <a:endParaRPr lang="de-DE" sz="26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254000" dist="127000" dir="2700000" algn="ctr" rotWithShape="0">
                  <a:schemeClr val="tx1">
                    <a:alpha val="60000"/>
                  </a:schemeClr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118430" y="2752720"/>
            <a:ext cx="2025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2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  <a:latin typeface="Arial Narrow" pitchFamily="34" charset="0"/>
              </a:rPr>
              <a:t>Bundeslade</a:t>
            </a:r>
            <a:endParaRPr lang="de-DE" sz="26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254000" dist="127000" dir="2700000" algn="ctr" rotWithShape="0">
                  <a:schemeClr val="tx1">
                    <a:alpha val="60000"/>
                  </a:schemeClr>
                </a:outerShdw>
              </a:effectLst>
              <a:latin typeface="Arial Narrow" pitchFamily="34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2476982" y="5227774"/>
            <a:ext cx="19098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32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  <a:latin typeface="Arial Narrow" pitchFamily="34" charset="0"/>
              </a:rPr>
              <a:t>Vorhof</a:t>
            </a:r>
            <a:endParaRPr lang="de-DE" sz="3200" b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254000" dist="127000" dir="2700000" algn="ctr" rotWithShape="0">
                  <a:schemeClr val="tx1">
                    <a:alpha val="60000"/>
                  </a:schemeClr>
                </a:outerShdw>
              </a:effectLst>
              <a:latin typeface="Arial Narrow" pitchFamily="34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5060066" y="1097542"/>
            <a:ext cx="20467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32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  <a:latin typeface="Arial Narrow" pitchFamily="34" charset="0"/>
              </a:rPr>
              <a:t>Heiliges</a:t>
            </a:r>
            <a:endParaRPr lang="de-DE" sz="3200" b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254000" dist="127000" dir="2700000" algn="ctr" rotWithShape="0">
                  <a:schemeClr val="tx1">
                    <a:alpha val="60000"/>
                  </a:schemeClr>
                </a:outerShdw>
              </a:effectLst>
              <a:latin typeface="Arial Narrow" pitchFamily="34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7014258" y="808175"/>
            <a:ext cx="19329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de-DE" sz="32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  <a:latin typeface="Arial Narrow" pitchFamily="34" charset="0"/>
              </a:rPr>
              <a:t>Aller-heiligstes</a:t>
            </a:r>
            <a:endParaRPr lang="de-DE" sz="3200" b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254000" dist="127000" dir="2700000" algn="ctr" rotWithShape="0">
                  <a:schemeClr val="tx1">
                    <a:alpha val="60000"/>
                  </a:scheme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8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46" grpId="0" build="p"/>
      <p:bldP spid="9" grpId="0" build="p"/>
      <p:bldP spid="10" grpId="0" build="p"/>
      <p:bldP spid="11" grpId="0" build="p"/>
      <p:bldP spid="12" grpId="0" build="p"/>
      <p:bldP spid="15" grpId="0" build="p"/>
      <p:bldP spid="16" grpId="0" build="p"/>
      <p:bldP spid="17" grpId="0" build="p"/>
      <p:bldP spid="1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Eigene Dateien\Eigene Bilder\Biblische Themen\Heiligtum - Louis Torres\Sanctuary 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163974" y="6178826"/>
            <a:ext cx="250013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2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  <a:latin typeface="Arial Narrow" pitchFamily="34" charset="0"/>
              </a:rPr>
              <a:t>Schaubrottisch</a:t>
            </a:r>
            <a:endParaRPr lang="de-DE" sz="26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254000" dist="127000" dir="2700000" algn="ctr" rotWithShape="0">
                  <a:schemeClr val="tx1">
                    <a:alpha val="60000"/>
                  </a:scheme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68147" y="1329035"/>
            <a:ext cx="201206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2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  <a:latin typeface="Arial Narrow" pitchFamily="34" charset="0"/>
              </a:rPr>
              <a:t>Leuchter</a:t>
            </a:r>
            <a:endParaRPr lang="de-DE" sz="26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254000" dist="127000" dir="2700000" algn="ctr" rotWithShape="0">
                  <a:schemeClr val="tx1">
                    <a:alpha val="60000"/>
                  </a:scheme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2905245" y="4326878"/>
            <a:ext cx="189824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2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  <a:latin typeface="Arial Narrow" pitchFamily="34" charset="0"/>
              </a:rPr>
              <a:t>Räucheraltar</a:t>
            </a:r>
            <a:endParaRPr lang="de-DE" sz="26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254000" dist="127000" dir="2700000" algn="ctr" rotWithShape="0">
                  <a:schemeClr val="tx1">
                    <a:alpha val="60000"/>
                  </a:schemeClr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6204031" y="1988791"/>
            <a:ext cx="2025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2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  <a:latin typeface="Arial Narrow" pitchFamily="34" charset="0"/>
              </a:rPr>
              <a:t>Bundeslade</a:t>
            </a:r>
            <a:endParaRPr lang="de-DE" sz="26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254000" dist="127000" dir="2700000" algn="ctr" rotWithShape="0">
                  <a:schemeClr val="tx1">
                    <a:alpha val="60000"/>
                  </a:scheme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89830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89846" name="Text Box 22"/>
          <p:cNvSpPr txBox="1">
            <a:spLocks noChangeArrowheads="1"/>
          </p:cNvSpPr>
          <p:nvPr/>
        </p:nvSpPr>
        <p:spPr bwMode="auto">
          <a:xfrm>
            <a:off x="416701" y="2808665"/>
            <a:ext cx="25348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de-DE" sz="2800" dirty="0" smtClean="0">
                <a:solidFill>
                  <a:schemeClr val="bg1"/>
                </a:solidFill>
              </a:rPr>
              <a:t>Warum sollten die Israeliten Gott ein Heiligtum bauen?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49238" y="410975"/>
            <a:ext cx="5554662" cy="13234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4000" b="1" dirty="0" smtClean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Das irdische Heiligtum</a:t>
            </a:r>
            <a:endParaRPr lang="de-DE" sz="4000" b="1" dirty="0">
              <a:solidFill>
                <a:srgbClr val="FFFF00"/>
              </a:solidFill>
              <a:effectLst>
                <a:outerShdw blurRad="254000" dist="127000" dir="2700000" algn="ctr" rotWithShape="0">
                  <a:schemeClr val="tx1">
                    <a:alpha val="60000"/>
                  </a:schemeClr>
                </a:outerShdw>
              </a:effectLst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238758" y="705600"/>
            <a:ext cx="2720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chemeClr val="bg1"/>
                </a:solidFill>
                <a:latin typeface="Arial Narrow" pitchFamily="34" charset="0"/>
              </a:rPr>
              <a:t>2. Mose 25,8.9 </a:t>
            </a:r>
            <a:r>
              <a:rPr lang="de-DE" dirty="0" smtClean="0">
                <a:solidFill>
                  <a:schemeClr val="bg1"/>
                </a:solidFill>
                <a:latin typeface="Arial Narrow" pitchFamily="34" charset="0"/>
              </a:rPr>
              <a:t>(AT 86)</a:t>
            </a:r>
            <a:endParaRPr lang="de-DE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170" name="Picture 2" descr="D:\Eigene Dateien\Eigene Bilder\Biblische Themen\Heiligtum - Louis Torres\Sanctuary 1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2016" y="2326512"/>
            <a:ext cx="6041984" cy="45314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8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46" grpId="0" build="p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89830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89846" name="Text Box 22"/>
          <p:cNvSpPr txBox="1">
            <a:spLocks noChangeArrowheads="1"/>
          </p:cNvSpPr>
          <p:nvPr/>
        </p:nvSpPr>
        <p:spPr bwMode="auto">
          <a:xfrm>
            <a:off x="497726" y="2808665"/>
            <a:ext cx="3715461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de-DE" sz="2800" dirty="0" smtClean="0">
                <a:solidFill>
                  <a:schemeClr val="bg1"/>
                </a:solidFill>
              </a:rPr>
              <a:t>Täglicher Dienst</a:t>
            </a:r>
            <a:br>
              <a:rPr lang="de-DE" sz="2800" dirty="0" smtClean="0">
                <a:solidFill>
                  <a:schemeClr val="bg1"/>
                </a:solidFill>
              </a:rPr>
            </a:br>
            <a:endParaRPr lang="de-DE" sz="2800" dirty="0" smtClean="0">
              <a:solidFill>
                <a:schemeClr val="bg1"/>
              </a:solidFill>
            </a:endParaRPr>
          </a:p>
          <a:p>
            <a:pPr>
              <a:spcBef>
                <a:spcPts val="1800"/>
              </a:spcBef>
            </a:pPr>
            <a:r>
              <a:rPr lang="de-DE" sz="2800" dirty="0" smtClean="0">
                <a:solidFill>
                  <a:schemeClr val="bg1"/>
                </a:solidFill>
              </a:rPr>
              <a:t>Vorhof und Heiliges</a:t>
            </a:r>
          </a:p>
          <a:p>
            <a:pPr>
              <a:spcBef>
                <a:spcPts val="1800"/>
              </a:spcBef>
            </a:pPr>
            <a:r>
              <a:rPr lang="de-DE" sz="2800" dirty="0" smtClean="0">
                <a:solidFill>
                  <a:schemeClr val="bg1"/>
                </a:solidFill>
              </a:rPr>
              <a:t>Der Sünder wird gereinigt</a:t>
            </a:r>
          </a:p>
          <a:p>
            <a:pPr>
              <a:spcBef>
                <a:spcPts val="1800"/>
              </a:spcBef>
            </a:pPr>
            <a:r>
              <a:rPr lang="de-DE" sz="2800" dirty="0" smtClean="0">
                <a:solidFill>
                  <a:schemeClr val="bg1"/>
                </a:solidFill>
              </a:rPr>
              <a:t>Vergebung der Sünde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49238" y="410975"/>
            <a:ext cx="5554662" cy="13234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4000" b="1" dirty="0" smtClean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Die zwei Dienste </a:t>
            </a:r>
            <a:br>
              <a:rPr lang="de-DE" sz="4000" b="1" dirty="0" smtClean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</a:br>
            <a:r>
              <a:rPr lang="de-DE" sz="4000" b="1" dirty="0" smtClean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im Heiligtum</a:t>
            </a:r>
            <a:endParaRPr lang="de-DE" sz="4000" b="1" dirty="0">
              <a:solidFill>
                <a:srgbClr val="FFFF00"/>
              </a:solidFill>
              <a:effectLst>
                <a:outerShdw blurRad="254000" dist="127000" dir="2700000" algn="ctr" rotWithShape="0">
                  <a:schemeClr val="tx1"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886576" y="2810590"/>
            <a:ext cx="4002783" cy="33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de-DE" sz="2800" dirty="0" smtClean="0">
                <a:solidFill>
                  <a:srgbClr val="FFFF66"/>
                </a:solidFill>
              </a:rPr>
              <a:t>Jährlicher Dienst  </a:t>
            </a:r>
            <a:r>
              <a:rPr lang="de-DE" sz="2600" dirty="0" smtClean="0">
                <a:solidFill>
                  <a:srgbClr val="FFFF66"/>
                </a:solidFill>
              </a:rPr>
              <a:t>Großer Versöhnungstag</a:t>
            </a:r>
          </a:p>
          <a:p>
            <a:pPr>
              <a:spcBef>
                <a:spcPts val="1800"/>
              </a:spcBef>
            </a:pPr>
            <a:r>
              <a:rPr lang="de-DE" sz="2800" dirty="0" smtClean="0">
                <a:solidFill>
                  <a:srgbClr val="FFFF66"/>
                </a:solidFill>
              </a:rPr>
              <a:t>Allerheiligstes</a:t>
            </a:r>
          </a:p>
          <a:p>
            <a:pPr>
              <a:spcBef>
                <a:spcPts val="1800"/>
              </a:spcBef>
            </a:pPr>
            <a:r>
              <a:rPr lang="de-DE" sz="2800" dirty="0" smtClean="0">
                <a:solidFill>
                  <a:srgbClr val="FFFF66"/>
                </a:solidFill>
              </a:rPr>
              <a:t>Das Heiligtum wird gereinigt</a:t>
            </a:r>
          </a:p>
          <a:p>
            <a:pPr>
              <a:spcBef>
                <a:spcPts val="1800"/>
              </a:spcBef>
            </a:pPr>
            <a:r>
              <a:rPr lang="de-DE" sz="2800" dirty="0" smtClean="0">
                <a:solidFill>
                  <a:srgbClr val="FFFF66"/>
                </a:solidFill>
              </a:rPr>
              <a:t>Beseitigung der Sünde</a:t>
            </a:r>
            <a:endParaRPr lang="de-DE" sz="2800" dirty="0">
              <a:solidFill>
                <a:srgbClr val="FFFF66"/>
              </a:solidFill>
            </a:endParaRPr>
          </a:p>
        </p:txBody>
      </p:sp>
      <p:pic>
        <p:nvPicPr>
          <p:cNvPr id="9218" name="Picture 2" descr="D:\Eigene Dateien\Eigene Bilder\Biblische Themen\Heiligtum - Gericht\0602213.jpg"/>
          <p:cNvPicPr>
            <a:picLocks noChangeAspect="1" noChangeArrowheads="1"/>
          </p:cNvPicPr>
          <p:nvPr/>
        </p:nvPicPr>
        <p:blipFill>
          <a:blip r:embed="rId3" cstate="print"/>
          <a:srcRect t="7217" b="4976"/>
          <a:stretch>
            <a:fillRect/>
          </a:stretch>
        </p:blipFill>
        <p:spPr bwMode="auto">
          <a:xfrm>
            <a:off x="6274272" y="0"/>
            <a:ext cx="2372017" cy="27779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89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89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589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46" grpId="0" build="p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89830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89831" name="Text Box 7"/>
          <p:cNvSpPr txBox="1">
            <a:spLocks noChangeArrowheads="1"/>
          </p:cNvSpPr>
          <p:nvPr/>
        </p:nvSpPr>
        <p:spPr bwMode="auto">
          <a:xfrm>
            <a:off x="249238" y="677200"/>
            <a:ext cx="5554662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4000" b="1" dirty="0" smtClean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Der Versöhnungstag</a:t>
            </a:r>
            <a:endParaRPr lang="de-DE" sz="4000" b="1" dirty="0">
              <a:solidFill>
                <a:srgbClr val="FFFF00"/>
              </a:solidFill>
              <a:effectLst>
                <a:outerShdw blurRad="254000" dist="127000" dir="2700000" algn="ctr" rotWithShape="0">
                  <a:schemeClr val="tx1">
                    <a:alpha val="60000"/>
                  </a:schemeClr>
                </a:outerShdw>
              </a:effectLst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567777" y="2648550"/>
            <a:ext cx="455980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dirty="0" smtClean="0">
                <a:solidFill>
                  <a:schemeClr val="bg1"/>
                </a:solidFill>
              </a:rPr>
              <a:t>Der Große Versöhnungstag war ein </a:t>
            </a:r>
            <a:r>
              <a:rPr lang="de-DE" sz="2800" dirty="0" smtClean="0">
                <a:solidFill>
                  <a:srgbClr val="FFFF66"/>
                </a:solidFill>
              </a:rPr>
              <a:t>Tag des Gerichts</a:t>
            </a:r>
            <a:r>
              <a:rPr lang="de-DE" sz="2800" dirty="0" smtClean="0">
                <a:solidFill>
                  <a:schemeClr val="bg1"/>
                </a:solidFill>
              </a:rPr>
              <a:t>. Wer seine Sünde bekannt hatte, wurde gerechtfertigt. Wer jedoch seine Sünde leugnete, wurde aus dem Volk ausgerottet.</a:t>
            </a:r>
          </a:p>
        </p:txBody>
      </p:sp>
      <p:pic>
        <p:nvPicPr>
          <p:cNvPr id="10242" name="Picture 2" descr="D:\Eigene Dateien\Eigene Bilder\Biblische Themen\Heiligtum - Gericht\06022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1595" y="2129742"/>
            <a:ext cx="3472405" cy="4631321"/>
          </a:xfrm>
          <a:prstGeom prst="rect">
            <a:avLst/>
          </a:prstGeom>
          <a:effectLst>
            <a:outerShdw blurRad="254000" dist="215900" dir="2700000" algn="ctr" rotWithShape="0">
              <a:schemeClr val="tx1">
                <a:alpha val="60000"/>
              </a:schemeClr>
            </a:out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pic>
        <p:nvPicPr>
          <p:cNvPr id="3074" name="Picture 2" descr="D:\Eigene Dateien\Eigene Bilder\Biblische Themen\Heiligtum - Gericht\0607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8202" y="1423693"/>
            <a:ext cx="2835797" cy="3782245"/>
          </a:xfrm>
          <a:prstGeom prst="rect">
            <a:avLst/>
          </a:prstGeom>
          <a:noFill/>
        </p:spPr>
      </p:pic>
      <p:sp>
        <p:nvSpPr>
          <p:cNvPr id="589830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89831" name="Text Box 7"/>
          <p:cNvSpPr txBox="1">
            <a:spLocks noChangeArrowheads="1"/>
          </p:cNvSpPr>
          <p:nvPr/>
        </p:nvSpPr>
        <p:spPr bwMode="auto">
          <a:xfrm>
            <a:off x="249238" y="688775"/>
            <a:ext cx="5554662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4000" b="1" dirty="0" smtClean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Die Zeit des Gerichts</a:t>
            </a:r>
            <a:endParaRPr lang="de-DE" sz="4000" b="1" dirty="0">
              <a:solidFill>
                <a:srgbClr val="FFFF00"/>
              </a:solidFill>
              <a:effectLst>
                <a:outerShdw blurRad="254000" dist="127000" dir="2700000" algn="ctr" rotWithShape="0">
                  <a:schemeClr val="tx1">
                    <a:alpha val="60000"/>
                  </a:schemeClr>
                </a:outerShdw>
              </a:effectLst>
            </a:endParaRPr>
          </a:p>
        </p:txBody>
      </p:sp>
      <p:sp>
        <p:nvSpPr>
          <p:cNvPr id="589846" name="Text Box 22"/>
          <p:cNvSpPr txBox="1">
            <a:spLocks noChangeArrowheads="1"/>
          </p:cNvSpPr>
          <p:nvPr/>
        </p:nvSpPr>
        <p:spPr bwMode="auto">
          <a:xfrm>
            <a:off x="69450" y="2229908"/>
            <a:ext cx="60138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27175" indent="-1527175">
              <a:spcBef>
                <a:spcPct val="50000"/>
              </a:spcBef>
              <a:tabLst>
                <a:tab pos="1527175" algn="l"/>
              </a:tabLst>
            </a:pPr>
            <a:r>
              <a:rPr lang="de-DE" sz="2800" dirty="0" smtClean="0">
                <a:solidFill>
                  <a:schemeClr val="bg1"/>
                </a:solidFill>
              </a:rPr>
              <a:t>Wörtlich:	„Das Heiligtum wird wieder </a:t>
            </a:r>
            <a:r>
              <a:rPr lang="de-DE" sz="2800" i="1" dirty="0" smtClean="0">
                <a:solidFill>
                  <a:schemeClr val="accent1"/>
                </a:solidFill>
              </a:rPr>
              <a:t>gereinigt, gerechtfertigt</a:t>
            </a:r>
            <a:r>
              <a:rPr lang="de-DE" sz="2800" dirty="0" smtClean="0">
                <a:solidFill>
                  <a:schemeClr val="bg1"/>
                </a:solidFill>
              </a:rPr>
              <a:t>.“</a:t>
            </a:r>
            <a:endParaRPr lang="de-DE" sz="2800" dirty="0" smtClean="0">
              <a:solidFill>
                <a:srgbClr val="FFFF99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238758" y="613000"/>
            <a:ext cx="29052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chemeClr val="bg1"/>
                </a:solidFill>
                <a:latin typeface="Arial Narrow" pitchFamily="34" charset="0"/>
              </a:rPr>
              <a:t>Daniel 8,14 </a:t>
            </a:r>
            <a:r>
              <a:rPr lang="de-DE" dirty="0" smtClean="0">
                <a:solidFill>
                  <a:schemeClr val="bg1"/>
                </a:solidFill>
                <a:latin typeface="Arial Narrow" pitchFamily="34" charset="0"/>
              </a:rPr>
              <a:t>(AT 852)</a:t>
            </a:r>
            <a:endParaRPr lang="de-DE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" name="Gruppieren 10"/>
          <p:cNvGrpSpPr/>
          <p:nvPr/>
        </p:nvGrpSpPr>
        <p:grpSpPr>
          <a:xfrm rot="21007305">
            <a:off x="37359" y="3426099"/>
            <a:ext cx="6746694" cy="1018569"/>
            <a:chOff x="151818" y="3865947"/>
            <a:chExt cx="6746694" cy="1018569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51818" y="3865947"/>
              <a:ext cx="6746694" cy="101856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33CC"/>
                </a:gs>
                <a:gs pos="100000">
                  <a:schemeClr val="tx1"/>
                </a:gs>
              </a:gsLst>
              <a:lin ang="189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254000" dist="254000" dir="2700000" algn="ctr" rotWithShape="0">
                <a:schemeClr val="tx1">
                  <a:alpha val="6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377328" y="4072225"/>
              <a:ext cx="63822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0850" indent="-450850">
                <a:spcBef>
                  <a:spcPct val="50000"/>
                </a:spcBef>
                <a:defRPr/>
              </a:pPr>
              <a:r>
                <a:rPr lang="de-DE" sz="3200" dirty="0" smtClean="0">
                  <a:solidFill>
                    <a:srgbClr val="FFFFCC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  <a:t>1.	Welches Heiligtum ist gemeint?</a:t>
              </a:r>
            </a:p>
          </p:txBody>
        </p:sp>
      </p:grpSp>
      <p:grpSp>
        <p:nvGrpSpPr>
          <p:cNvPr id="3" name="Gruppieren 11"/>
          <p:cNvGrpSpPr/>
          <p:nvPr/>
        </p:nvGrpSpPr>
        <p:grpSpPr>
          <a:xfrm rot="21378804">
            <a:off x="821864" y="4383040"/>
            <a:ext cx="6746694" cy="1288378"/>
            <a:chOff x="151818" y="3865947"/>
            <a:chExt cx="6746694" cy="1117417"/>
          </a:xfrm>
        </p:grpSpPr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151818" y="3865947"/>
              <a:ext cx="6746694" cy="101856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33CC"/>
                </a:gs>
                <a:gs pos="100000">
                  <a:schemeClr val="tx1"/>
                </a:gs>
              </a:gsLst>
              <a:lin ang="189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254000" dist="254000" dir="2700000" algn="ctr" rotWithShape="0">
                <a:schemeClr val="tx1">
                  <a:alpha val="6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371375" y="3906147"/>
              <a:ext cx="6382288" cy="1077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0850" indent="-450850">
                <a:spcBef>
                  <a:spcPct val="50000"/>
                </a:spcBef>
                <a:defRPr/>
              </a:pPr>
              <a:r>
                <a:rPr lang="de-DE" sz="3200" dirty="0" smtClean="0">
                  <a:solidFill>
                    <a:srgbClr val="FFFFCC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  <a:t>2.	Was bedeutet die Reinigung des himmlischen Heiligtums?</a:t>
              </a:r>
            </a:p>
          </p:txBody>
        </p:sp>
      </p:grpSp>
      <p:grpSp>
        <p:nvGrpSpPr>
          <p:cNvPr id="4" name="Gruppieren 14"/>
          <p:cNvGrpSpPr/>
          <p:nvPr/>
        </p:nvGrpSpPr>
        <p:grpSpPr>
          <a:xfrm rot="21148374">
            <a:off x="2173192" y="5300108"/>
            <a:ext cx="6887469" cy="1018569"/>
            <a:chOff x="151818" y="3865947"/>
            <a:chExt cx="6771203" cy="1018569"/>
          </a:xfrm>
        </p:grpSpPr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151818" y="3865947"/>
              <a:ext cx="6746694" cy="101856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33CC"/>
                </a:gs>
                <a:gs pos="100000">
                  <a:schemeClr val="tx1"/>
                </a:gs>
              </a:gsLst>
              <a:lin ang="189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254000" dist="254000" dir="2700000" algn="ctr" rotWithShape="0">
                <a:schemeClr val="tx1">
                  <a:alpha val="6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377328" y="4072224"/>
              <a:ext cx="654569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0850" indent="-450850">
                <a:spcBef>
                  <a:spcPct val="50000"/>
                </a:spcBef>
                <a:defRPr/>
              </a:pPr>
              <a:r>
                <a:rPr lang="de-DE" sz="3200" dirty="0" smtClean="0">
                  <a:solidFill>
                    <a:srgbClr val="FFFFCC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  <a:t>3.	Wann beginnen die 2300 Jahre?</a:t>
              </a:r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86542" y="3676817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759336" y="5262541"/>
            <a:ext cx="6418564" cy="119613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89830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89831" name="Text Box 7"/>
          <p:cNvSpPr txBox="1">
            <a:spLocks noChangeArrowheads="1"/>
          </p:cNvSpPr>
          <p:nvPr/>
        </p:nvSpPr>
        <p:spPr bwMode="auto">
          <a:xfrm>
            <a:off x="249238" y="677200"/>
            <a:ext cx="5554662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4000" b="1" dirty="0" smtClean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Das Gericht</a:t>
            </a:r>
            <a:endParaRPr lang="de-DE" sz="4000" b="1" dirty="0">
              <a:solidFill>
                <a:srgbClr val="FFFF00"/>
              </a:solidFill>
              <a:effectLst>
                <a:outerShdw blurRad="254000" dist="127000" dir="2700000" algn="ctr" rotWithShape="0">
                  <a:schemeClr val="tx1">
                    <a:alpha val="60000"/>
                  </a:schemeClr>
                </a:outerShdw>
              </a:effectLst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324707" y="2428631"/>
            <a:ext cx="53584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dirty="0" smtClean="0">
                <a:solidFill>
                  <a:schemeClr val="bg1"/>
                </a:solidFill>
              </a:rPr>
              <a:t>Wo finden wir den Anfangspunkt der 2300 Jahre?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238758" y="705600"/>
            <a:ext cx="2720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chemeClr val="bg1"/>
                </a:solidFill>
                <a:latin typeface="Arial Narrow" pitchFamily="34" charset="0"/>
              </a:rPr>
              <a:t>Daniel 9,24 </a:t>
            </a:r>
            <a:r>
              <a:rPr lang="de-DE" dirty="0" smtClean="0">
                <a:solidFill>
                  <a:schemeClr val="bg1"/>
                </a:solidFill>
                <a:latin typeface="Arial Narrow" pitchFamily="34" charset="0"/>
              </a:rPr>
              <a:t>(AT 853)</a:t>
            </a:r>
            <a:endParaRPr lang="de-DE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326631" y="3842706"/>
            <a:ext cx="5553307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060575" algn="l"/>
              </a:tabLst>
            </a:pPr>
            <a:r>
              <a:rPr lang="de-DE" sz="2800" dirty="0" smtClean="0">
                <a:solidFill>
                  <a:schemeClr val="bg1"/>
                </a:solidFill>
              </a:rPr>
              <a:t>Daniel 8,27	Daniel versteht nicht</a:t>
            </a:r>
          </a:p>
          <a:p>
            <a:pPr marL="2686050" indent="-2686050">
              <a:spcBef>
                <a:spcPts val="600"/>
              </a:spcBef>
              <a:tabLst>
                <a:tab pos="2686050" algn="l"/>
              </a:tabLst>
            </a:pPr>
            <a:r>
              <a:rPr lang="de-DE" sz="2800" dirty="0" smtClean="0">
                <a:solidFill>
                  <a:schemeClr val="bg1"/>
                </a:solidFill>
              </a:rPr>
              <a:t>Daniel 9,22.23	Gabriel erklärt das Gesicht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2087892" y="5569300"/>
            <a:ext cx="60722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060575" algn="l"/>
              </a:tabLst>
            </a:pPr>
            <a:r>
              <a:rPr lang="de-DE" sz="2800" dirty="0" smtClean="0">
                <a:solidFill>
                  <a:schemeClr val="bg1"/>
                </a:solidFill>
              </a:rPr>
              <a:t>Daniel 9,24  </a:t>
            </a:r>
            <a:r>
              <a:rPr lang="de-DE" sz="2800" dirty="0" err="1" smtClean="0">
                <a:solidFill>
                  <a:schemeClr val="bg1"/>
                </a:solidFill>
              </a:rPr>
              <a:t>chattak</a:t>
            </a:r>
            <a:r>
              <a:rPr lang="de-DE" sz="2800" dirty="0" smtClean="0">
                <a:solidFill>
                  <a:schemeClr val="bg1"/>
                </a:solidFill>
              </a:rPr>
              <a:t> = abgeschnitten</a:t>
            </a:r>
          </a:p>
        </p:txBody>
      </p:sp>
      <p:grpSp>
        <p:nvGrpSpPr>
          <p:cNvPr id="27" name="Gruppieren 26"/>
          <p:cNvGrpSpPr/>
          <p:nvPr/>
        </p:nvGrpSpPr>
        <p:grpSpPr>
          <a:xfrm>
            <a:off x="5995683" y="2519705"/>
            <a:ext cx="3092432" cy="1259731"/>
            <a:chOff x="5995683" y="2519705"/>
            <a:chExt cx="3092432" cy="1259731"/>
          </a:xfrm>
        </p:grpSpPr>
        <p:grpSp>
          <p:nvGrpSpPr>
            <p:cNvPr id="26" name="Gruppieren 25"/>
            <p:cNvGrpSpPr/>
            <p:nvPr/>
          </p:nvGrpSpPr>
          <p:grpSpPr>
            <a:xfrm>
              <a:off x="6192456" y="2519705"/>
              <a:ext cx="2697478" cy="714422"/>
              <a:chOff x="6192456" y="2519705"/>
              <a:chExt cx="2697478" cy="714422"/>
            </a:xfrm>
          </p:grpSpPr>
          <p:grpSp>
            <p:nvGrpSpPr>
              <p:cNvPr id="22" name="Gruppieren 21"/>
              <p:cNvGrpSpPr/>
              <p:nvPr/>
            </p:nvGrpSpPr>
            <p:grpSpPr>
              <a:xfrm>
                <a:off x="6192456" y="2519705"/>
                <a:ext cx="2697478" cy="714422"/>
                <a:chOff x="1504703" y="3584575"/>
                <a:chExt cx="7234760" cy="1916113"/>
              </a:xfrm>
            </p:grpSpPr>
            <p:grpSp>
              <p:nvGrpSpPr>
                <p:cNvPr id="12" name="Group 4"/>
                <p:cNvGrpSpPr>
                  <a:grpSpLocks/>
                </p:cNvGrpSpPr>
                <p:nvPr/>
              </p:nvGrpSpPr>
              <p:grpSpPr bwMode="auto">
                <a:xfrm>
                  <a:off x="1889125" y="3584575"/>
                  <a:ext cx="6453188" cy="1568450"/>
                  <a:chOff x="1190" y="1817"/>
                  <a:chExt cx="4065" cy="1429"/>
                </a:xfrm>
              </p:grpSpPr>
              <p:sp>
                <p:nvSpPr>
                  <p:cNvPr id="13" name="Arc 5"/>
                  <p:cNvSpPr>
                    <a:spLocks/>
                  </p:cNvSpPr>
                  <p:nvPr/>
                </p:nvSpPr>
                <p:spPr bwMode="auto">
                  <a:xfrm flipH="1">
                    <a:off x="1190" y="1817"/>
                    <a:ext cx="2040" cy="1429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20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Arc 6"/>
                  <p:cNvSpPr>
                    <a:spLocks/>
                  </p:cNvSpPr>
                  <p:nvPr/>
                </p:nvSpPr>
                <p:spPr bwMode="auto">
                  <a:xfrm>
                    <a:off x="3227" y="1817"/>
                    <a:ext cx="2028" cy="1429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20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7" name="Line 14"/>
                <p:cNvSpPr>
                  <a:spLocks noChangeShapeType="1"/>
                </p:cNvSpPr>
                <p:nvPr/>
              </p:nvSpPr>
              <p:spPr bwMode="auto">
                <a:xfrm>
                  <a:off x="1504703" y="5139159"/>
                  <a:ext cx="7234760" cy="2754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000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>
                  <a:off x="1885950" y="4781550"/>
                  <a:ext cx="0" cy="719138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000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8351838" y="4781550"/>
                  <a:ext cx="0" cy="719138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000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" name="Text Box 22"/>
              <p:cNvSpPr txBox="1">
                <a:spLocks noChangeArrowheads="1"/>
              </p:cNvSpPr>
              <p:nvPr/>
            </p:nvSpPr>
            <p:spPr bwMode="auto">
              <a:xfrm>
                <a:off x="6889481" y="2638904"/>
                <a:ext cx="131697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dirty="0" smtClean="0">
                    <a:solidFill>
                      <a:schemeClr val="bg1"/>
                    </a:solidFill>
                    <a:latin typeface="Arial Narrow" pitchFamily="34" charset="0"/>
                  </a:rPr>
                  <a:t>2300 Jahre</a:t>
                </a:r>
              </a:p>
            </p:txBody>
          </p:sp>
        </p:grp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5995683" y="3254291"/>
              <a:ext cx="67133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800" dirty="0" smtClean="0">
                  <a:solidFill>
                    <a:schemeClr val="bg1"/>
                  </a:solidFill>
                  <a:latin typeface="+mn-lt"/>
                </a:rPr>
                <a:t>?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8416783" y="3256216"/>
              <a:ext cx="67133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800" dirty="0" smtClean="0">
                  <a:solidFill>
                    <a:schemeClr val="bg1"/>
                  </a:solidFill>
                  <a:latin typeface="+mn-lt"/>
                </a:rPr>
                <a:t>?</a:t>
              </a:r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build="p"/>
      <p:bldP spid="7" grpId="0"/>
      <p:bldP spid="8" grpId="0" uiExpand="1" build="p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Gericht3"/>
          <p:cNvPicPr>
            <a:picLocks noChangeAspect="1" noChangeArrowheads="1"/>
          </p:cNvPicPr>
          <p:nvPr/>
        </p:nvPicPr>
        <p:blipFill>
          <a:blip r:embed="rId2"/>
          <a:srcRect l="16360" r="39648"/>
          <a:stretch>
            <a:fillRect/>
          </a:stretch>
        </p:blipFill>
        <p:spPr bwMode="auto">
          <a:xfrm>
            <a:off x="0" y="0"/>
            <a:ext cx="423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87988" y="3089275"/>
            <a:ext cx="326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de-DE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4356000" y="2808000"/>
            <a:ext cx="4644000" cy="2736000"/>
          </a:xfrm>
          <a:prstGeom prst="roundRect">
            <a:avLst/>
          </a:prstGeom>
          <a:gradFill>
            <a:gsLst>
              <a:gs pos="0">
                <a:srgbClr val="000066"/>
              </a:gs>
              <a:gs pos="100000">
                <a:schemeClr val="tx1"/>
              </a:gs>
            </a:gsLst>
            <a:lin ang="189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15900" dir="2700000" algn="ctr" rotWithShape="0">
              <a:srgbClr val="000000">
                <a:alpha val="6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313613" y="6299200"/>
            <a:ext cx="166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FFFFFF"/>
                </a:solidFill>
                <a:effectLst>
                  <a:outerShdw blurRad="254000" dist="215900" dir="2700000" algn="ctr" rotWithShape="0">
                    <a:srgbClr val="000000">
                      <a:alpha val="80000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© Olaf Schröer</a:t>
            </a:r>
            <a:endParaRPr lang="de-DE" sz="2000" kern="1200" dirty="0">
              <a:solidFill>
                <a:srgbClr val="FFFFFF"/>
              </a:solidFill>
              <a:effectLst>
                <a:outerShdw blurRad="254000" dist="215900" dir="2700000" algn="ctr" rotWithShape="0">
                  <a:srgbClr val="000000">
                    <a:alpha val="80000"/>
                  </a:srgbClr>
                </a:outerShdw>
              </a:effectLst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287838" y="361950"/>
            <a:ext cx="4678362" cy="1555750"/>
            <a:chOff x="2813" y="179"/>
            <a:chExt cx="2947" cy="980"/>
          </a:xfrm>
        </p:grpSpPr>
        <p:pic>
          <p:nvPicPr>
            <p:cNvPr id="5128" name="Picture 8" descr="Schrift 71"/>
            <p:cNvPicPr>
              <a:picLocks noChangeAspect="1" noChangeArrowheads="1"/>
            </p:cNvPicPr>
            <p:nvPr/>
          </p:nvPicPr>
          <p:blipFill>
            <a:blip r:embed="rId3"/>
            <a:srcRect r="38605"/>
            <a:stretch>
              <a:fillRect/>
            </a:stretch>
          </p:blipFill>
          <p:spPr bwMode="auto">
            <a:xfrm>
              <a:off x="2813" y="179"/>
              <a:ext cx="2749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0" dist="215900" dir="2700000" algn="ctr" rotWithShape="0">
                <a:srgbClr val="000000">
                  <a:alpha val="60000"/>
                </a:srgbClr>
              </a:outerShdw>
            </a:effectLst>
          </p:spPr>
        </p:pic>
        <p:pic>
          <p:nvPicPr>
            <p:cNvPr id="5129" name="Picture 9" descr="Schrift 71"/>
            <p:cNvPicPr>
              <a:picLocks noChangeAspect="1" noChangeArrowheads="1"/>
            </p:cNvPicPr>
            <p:nvPr/>
          </p:nvPicPr>
          <p:blipFill>
            <a:blip r:embed="rId3"/>
            <a:srcRect l="61552"/>
            <a:stretch>
              <a:fillRect/>
            </a:stretch>
          </p:blipFill>
          <p:spPr bwMode="auto">
            <a:xfrm>
              <a:off x="4039" y="519"/>
              <a:ext cx="1721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0" dist="215900" dir="2700000" algn="ctr" rotWithShape="0">
                <a:srgbClr val="000000">
                  <a:alpha val="60000"/>
                </a:srgbClr>
              </a:outerShdw>
            </a:effectLst>
          </p:spPr>
        </p:pic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270838" y="3121025"/>
            <a:ext cx="482758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4000" b="1" kern="1200" dirty="0">
                <a:solidFill>
                  <a:srgbClr val="FFFFFF"/>
                </a:solidFill>
                <a:effectLst>
                  <a:outerShdw blurRad="127000" dist="127000" dir="2700000" algn="ctr" rotWithShape="0">
                    <a:srgbClr val="000000">
                      <a:alpha val="60000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Thema </a:t>
            </a:r>
            <a:r>
              <a:rPr lang="de-DE" sz="4000" b="1" kern="1200" dirty="0" smtClean="0">
                <a:solidFill>
                  <a:srgbClr val="FFFFFF"/>
                </a:solidFill>
                <a:effectLst>
                  <a:outerShdw blurRad="127000" dist="127000" dir="2700000" algn="ctr" rotWithShape="0">
                    <a:srgbClr val="000000">
                      <a:alpha val="60000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15:</a:t>
            </a:r>
            <a:endParaRPr lang="de-DE" sz="4000" b="1" kern="1200" dirty="0">
              <a:solidFill>
                <a:srgbClr val="FFFFFF"/>
              </a:solidFill>
              <a:effectLst>
                <a:outerShdw blurRad="127000" dist="127000" dir="2700000" algn="ctr" rotWithShape="0">
                  <a:srgbClr val="000000">
                    <a:alpha val="60000"/>
                  </a:srgbClr>
                </a:outerShdw>
              </a:effectLst>
              <a:latin typeface="Arial Narrow" pitchFamily="34" charset="0"/>
              <a:ea typeface="+mn-ea"/>
              <a:cs typeface="+mn-cs"/>
            </a:endParaRPr>
          </a:p>
          <a:p>
            <a:pPr algn="ctr">
              <a:spcBef>
                <a:spcPts val="1200"/>
              </a:spcBef>
              <a:defRPr/>
            </a:pPr>
            <a:r>
              <a:rPr lang="de-DE" sz="4000" b="1" dirty="0" smtClean="0">
                <a:solidFill>
                  <a:srgbClr val="FFFFFF"/>
                </a:solidFill>
                <a:effectLst>
                  <a:outerShdw blurRad="127000" dist="127000" dir="2700000" algn="ctr" rotWithShape="0">
                    <a:srgbClr val="000000">
                      <a:alpha val="60000"/>
                    </a:srgbClr>
                  </a:outerShdw>
                </a:effectLst>
                <a:latin typeface="Arial Narrow" pitchFamily="34" charset="0"/>
              </a:rPr>
              <a:t>Gottes Gericht – </a:t>
            </a:r>
            <a:r>
              <a:rPr lang="de-DE" sz="3600" b="1" dirty="0" smtClean="0">
                <a:solidFill>
                  <a:srgbClr val="FFFFFF"/>
                </a:solidFill>
                <a:effectLst>
                  <a:outerShdw blurRad="127000" dist="127000" dir="2700000" algn="ctr" rotWithShape="0">
                    <a:srgbClr val="000000">
                      <a:alpha val="60000"/>
                    </a:srgbClr>
                  </a:outerShdw>
                </a:effectLst>
                <a:latin typeface="Arial Narrow" pitchFamily="34" charset="0"/>
              </a:rPr>
              <a:t>Freispruch durch Jesus</a:t>
            </a:r>
            <a:endParaRPr lang="de-DE" sz="4000" b="1" dirty="0">
              <a:solidFill>
                <a:srgbClr val="FFFFFF"/>
              </a:solidFill>
              <a:effectLst>
                <a:outerShdw blurRad="127000" dist="127000" dir="2700000" algn="ctr" rotWithShape="0">
                  <a:srgbClr val="000000">
                    <a:alpha val="60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89830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89831" name="Text Box 7"/>
          <p:cNvSpPr txBox="1">
            <a:spLocks noChangeArrowheads="1"/>
          </p:cNvSpPr>
          <p:nvPr/>
        </p:nvSpPr>
        <p:spPr bwMode="auto">
          <a:xfrm>
            <a:off x="249238" y="677200"/>
            <a:ext cx="5554662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4000" b="1" dirty="0" smtClean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Das Gericht</a:t>
            </a:r>
            <a:endParaRPr lang="de-DE" sz="4000" b="1" dirty="0">
              <a:solidFill>
                <a:srgbClr val="FFFF00"/>
              </a:solidFill>
              <a:effectLst>
                <a:outerShdw blurRad="254000" dist="127000" dir="2700000" algn="ctr" rotWithShape="0">
                  <a:schemeClr val="tx1">
                    <a:alpha val="60000"/>
                  </a:schemeClr>
                </a:outerShdw>
              </a:effectLst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324707" y="2428631"/>
            <a:ext cx="53584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dirty="0" smtClean="0">
                <a:solidFill>
                  <a:schemeClr val="bg1"/>
                </a:solidFill>
              </a:rPr>
              <a:t>Wo finden wir den Anfangspunkt der 2300 Jahre?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238758" y="705600"/>
            <a:ext cx="2720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chemeClr val="bg1"/>
                </a:solidFill>
                <a:latin typeface="Arial Narrow" pitchFamily="34" charset="0"/>
              </a:rPr>
              <a:t>Daniel 9,24 </a:t>
            </a:r>
            <a:r>
              <a:rPr lang="de-DE" dirty="0" smtClean="0">
                <a:solidFill>
                  <a:schemeClr val="bg1"/>
                </a:solidFill>
                <a:latin typeface="Arial Narrow" pitchFamily="34" charset="0"/>
              </a:rPr>
              <a:t>(AT 853)</a:t>
            </a:r>
            <a:endParaRPr lang="de-DE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" name="Gruppieren 26"/>
          <p:cNvGrpSpPr/>
          <p:nvPr/>
        </p:nvGrpSpPr>
        <p:grpSpPr>
          <a:xfrm>
            <a:off x="5995683" y="2519705"/>
            <a:ext cx="3092432" cy="1259731"/>
            <a:chOff x="5995683" y="2519705"/>
            <a:chExt cx="3092432" cy="1259731"/>
          </a:xfrm>
        </p:grpSpPr>
        <p:grpSp>
          <p:nvGrpSpPr>
            <p:cNvPr id="3" name="Gruppieren 25"/>
            <p:cNvGrpSpPr/>
            <p:nvPr/>
          </p:nvGrpSpPr>
          <p:grpSpPr>
            <a:xfrm>
              <a:off x="6192456" y="2519705"/>
              <a:ext cx="2697478" cy="714422"/>
              <a:chOff x="6192456" y="2519705"/>
              <a:chExt cx="2697478" cy="714422"/>
            </a:xfrm>
          </p:grpSpPr>
          <p:grpSp>
            <p:nvGrpSpPr>
              <p:cNvPr id="4" name="Gruppieren 21"/>
              <p:cNvGrpSpPr/>
              <p:nvPr/>
            </p:nvGrpSpPr>
            <p:grpSpPr>
              <a:xfrm>
                <a:off x="6192456" y="2519705"/>
                <a:ext cx="2697478" cy="714422"/>
                <a:chOff x="1504703" y="3584575"/>
                <a:chExt cx="7234760" cy="1916113"/>
              </a:xfrm>
            </p:grpSpPr>
            <p:grpSp>
              <p:nvGrpSpPr>
                <p:cNvPr id="5" name="Group 4"/>
                <p:cNvGrpSpPr>
                  <a:grpSpLocks/>
                </p:cNvGrpSpPr>
                <p:nvPr/>
              </p:nvGrpSpPr>
              <p:grpSpPr bwMode="auto">
                <a:xfrm>
                  <a:off x="1889125" y="3584575"/>
                  <a:ext cx="6453188" cy="1568450"/>
                  <a:chOff x="1190" y="1817"/>
                  <a:chExt cx="4065" cy="1429"/>
                </a:xfrm>
              </p:grpSpPr>
              <p:sp>
                <p:nvSpPr>
                  <p:cNvPr id="13" name="Arc 5"/>
                  <p:cNvSpPr>
                    <a:spLocks/>
                  </p:cNvSpPr>
                  <p:nvPr/>
                </p:nvSpPr>
                <p:spPr bwMode="auto">
                  <a:xfrm flipH="1">
                    <a:off x="1190" y="1817"/>
                    <a:ext cx="2040" cy="1429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20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Arc 6"/>
                  <p:cNvSpPr>
                    <a:spLocks/>
                  </p:cNvSpPr>
                  <p:nvPr/>
                </p:nvSpPr>
                <p:spPr bwMode="auto">
                  <a:xfrm>
                    <a:off x="3227" y="1817"/>
                    <a:ext cx="2028" cy="1429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20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7" name="Line 14"/>
                <p:cNvSpPr>
                  <a:spLocks noChangeShapeType="1"/>
                </p:cNvSpPr>
                <p:nvPr/>
              </p:nvSpPr>
              <p:spPr bwMode="auto">
                <a:xfrm>
                  <a:off x="1504703" y="5139159"/>
                  <a:ext cx="7234760" cy="2754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000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>
                  <a:off x="1885950" y="4781550"/>
                  <a:ext cx="0" cy="719138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000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8351838" y="4781550"/>
                  <a:ext cx="0" cy="719138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000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" name="Text Box 22"/>
              <p:cNvSpPr txBox="1">
                <a:spLocks noChangeArrowheads="1"/>
              </p:cNvSpPr>
              <p:nvPr/>
            </p:nvSpPr>
            <p:spPr bwMode="auto">
              <a:xfrm>
                <a:off x="6889481" y="2638904"/>
                <a:ext cx="131697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dirty="0" smtClean="0">
                    <a:solidFill>
                      <a:schemeClr val="bg1"/>
                    </a:solidFill>
                    <a:latin typeface="Arial Narrow" pitchFamily="34" charset="0"/>
                  </a:rPr>
                  <a:t>2300 Jahre</a:t>
                </a:r>
              </a:p>
            </p:txBody>
          </p:sp>
        </p:grp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5995683" y="3254291"/>
              <a:ext cx="67133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800" dirty="0" smtClean="0">
                  <a:solidFill>
                    <a:schemeClr val="bg1"/>
                  </a:solidFill>
                  <a:latin typeface="+mn-lt"/>
                </a:rPr>
                <a:t>?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8416783" y="3256216"/>
              <a:ext cx="67133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800" dirty="0" smtClean="0">
                  <a:solidFill>
                    <a:schemeClr val="bg1"/>
                  </a:solidFill>
                  <a:latin typeface="+mn-lt"/>
                </a:rPr>
                <a:t>?</a:t>
              </a:r>
            </a:p>
          </p:txBody>
        </p:sp>
      </p:grp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326630" y="4062631"/>
            <a:ext cx="561118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dirty="0" smtClean="0">
                <a:solidFill>
                  <a:schemeClr val="bg1"/>
                </a:solidFill>
              </a:rPr>
              <a:t>Der Anfangspunkt der 2300 Jahre aus Daniel 8,14 ist der gleiche wie der Anfangspunkt der 70 Jahr-</a:t>
            </a:r>
            <a:r>
              <a:rPr lang="de-DE" sz="2800" dirty="0" err="1" smtClean="0">
                <a:solidFill>
                  <a:schemeClr val="bg1"/>
                </a:solidFill>
              </a:rPr>
              <a:t>wochen</a:t>
            </a:r>
            <a:r>
              <a:rPr lang="de-DE" sz="2800" dirty="0" smtClean="0">
                <a:solidFill>
                  <a:schemeClr val="bg1"/>
                </a:solidFill>
              </a:rPr>
              <a:t> aus Daniel 9,24-27.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87107" name="AutoShape 3"/>
          <p:cNvSpPr>
            <a:spLocks noChangeArrowheads="1"/>
          </p:cNvSpPr>
          <p:nvPr/>
        </p:nvSpPr>
        <p:spPr bwMode="auto">
          <a:xfrm>
            <a:off x="69850" y="1887538"/>
            <a:ext cx="9040813" cy="460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89125" y="3584575"/>
            <a:ext cx="6453188" cy="1568450"/>
            <a:chOff x="1190" y="1817"/>
            <a:chExt cx="4065" cy="1429"/>
          </a:xfrm>
        </p:grpSpPr>
        <p:sp>
          <p:nvSpPr>
            <p:cNvPr id="687109" name="Arc 5"/>
            <p:cNvSpPr>
              <a:spLocks/>
            </p:cNvSpPr>
            <p:nvPr/>
          </p:nvSpPr>
          <p:spPr bwMode="auto">
            <a:xfrm flipH="1">
              <a:off x="1190" y="1817"/>
              <a:ext cx="2040" cy="142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de-DE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7110" name="Arc 6"/>
            <p:cNvSpPr>
              <a:spLocks/>
            </p:cNvSpPr>
            <p:nvPr/>
          </p:nvSpPr>
          <p:spPr bwMode="auto">
            <a:xfrm>
              <a:off x="3227" y="1817"/>
              <a:ext cx="2028" cy="142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de-DE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54000" y="4479925"/>
            <a:ext cx="1630363" cy="658813"/>
            <a:chOff x="160" y="2601"/>
            <a:chExt cx="1027" cy="636"/>
          </a:xfrm>
        </p:grpSpPr>
        <p:sp>
          <p:nvSpPr>
            <p:cNvPr id="687112" name="Arc 8"/>
            <p:cNvSpPr>
              <a:spLocks/>
            </p:cNvSpPr>
            <p:nvPr/>
          </p:nvSpPr>
          <p:spPr bwMode="auto">
            <a:xfrm flipH="1">
              <a:off x="160" y="2601"/>
              <a:ext cx="517" cy="6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de-DE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7113" name="Arc 9"/>
            <p:cNvSpPr>
              <a:spLocks/>
            </p:cNvSpPr>
            <p:nvPr/>
          </p:nvSpPr>
          <p:spPr bwMode="auto">
            <a:xfrm>
              <a:off x="675" y="2601"/>
              <a:ext cx="512" cy="6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de-DE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8358188" y="4768850"/>
            <a:ext cx="471487" cy="374650"/>
            <a:chOff x="5265" y="2876"/>
            <a:chExt cx="297" cy="364"/>
          </a:xfrm>
        </p:grpSpPr>
        <p:sp>
          <p:nvSpPr>
            <p:cNvPr id="687115" name="Arc 11"/>
            <p:cNvSpPr>
              <a:spLocks/>
            </p:cNvSpPr>
            <p:nvPr/>
          </p:nvSpPr>
          <p:spPr bwMode="auto">
            <a:xfrm flipH="1">
              <a:off x="5265" y="2876"/>
              <a:ext cx="152" cy="36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de-DE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7116" name="Arc 12"/>
            <p:cNvSpPr>
              <a:spLocks/>
            </p:cNvSpPr>
            <p:nvPr/>
          </p:nvSpPr>
          <p:spPr bwMode="auto">
            <a:xfrm>
              <a:off x="5414" y="2876"/>
              <a:ext cx="148" cy="36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de-DE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74625" y="4781550"/>
            <a:ext cx="8796338" cy="719138"/>
            <a:chOff x="110" y="3012"/>
            <a:chExt cx="5541" cy="453"/>
          </a:xfrm>
        </p:grpSpPr>
        <p:sp>
          <p:nvSpPr>
            <p:cNvPr id="687118" name="Line 14"/>
            <p:cNvSpPr>
              <a:spLocks noChangeShapeType="1"/>
            </p:cNvSpPr>
            <p:nvPr/>
          </p:nvSpPr>
          <p:spPr bwMode="auto">
            <a:xfrm>
              <a:off x="110" y="3239"/>
              <a:ext cx="554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de-DE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7119" name="Line 15"/>
            <p:cNvSpPr>
              <a:spLocks noChangeShapeType="1"/>
            </p:cNvSpPr>
            <p:nvPr/>
          </p:nvSpPr>
          <p:spPr bwMode="auto">
            <a:xfrm>
              <a:off x="158" y="3012"/>
              <a:ext cx="0" cy="45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de-DE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7120" name="Line 16"/>
            <p:cNvSpPr>
              <a:spLocks noChangeShapeType="1"/>
            </p:cNvSpPr>
            <p:nvPr/>
          </p:nvSpPr>
          <p:spPr bwMode="auto">
            <a:xfrm>
              <a:off x="1188" y="3012"/>
              <a:ext cx="0" cy="45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de-DE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7121" name="Line 17"/>
            <p:cNvSpPr>
              <a:spLocks noChangeShapeType="1"/>
            </p:cNvSpPr>
            <p:nvPr/>
          </p:nvSpPr>
          <p:spPr bwMode="auto">
            <a:xfrm>
              <a:off x="5261" y="3012"/>
              <a:ext cx="0" cy="45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de-DE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7122" name="Line 18"/>
            <p:cNvSpPr>
              <a:spLocks noChangeShapeType="1"/>
            </p:cNvSpPr>
            <p:nvPr/>
          </p:nvSpPr>
          <p:spPr bwMode="auto">
            <a:xfrm>
              <a:off x="5563" y="3012"/>
              <a:ext cx="0" cy="45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de-DE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687123" name="Text Box 19"/>
          <p:cNvSpPr txBox="1">
            <a:spLocks noChangeArrowheads="1"/>
          </p:cNvSpPr>
          <p:nvPr/>
        </p:nvSpPr>
        <p:spPr bwMode="auto">
          <a:xfrm>
            <a:off x="225425" y="2403475"/>
            <a:ext cx="1884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de-DE" sz="2400" i="1" kern="1200" dirty="0">
                <a:solidFill>
                  <a:srgbClr val="FFFF99"/>
                </a:solidFill>
                <a:latin typeface="Arial" charset="0"/>
                <a:ea typeface="+mn-ea"/>
                <a:cs typeface="+mn-cs"/>
              </a:rPr>
              <a:t>7 Wochen</a:t>
            </a:r>
          </a:p>
        </p:txBody>
      </p:sp>
      <p:sp>
        <p:nvSpPr>
          <p:cNvPr id="687124" name="Text Box 20"/>
          <p:cNvSpPr txBox="1">
            <a:spLocks noChangeArrowheads="1"/>
          </p:cNvSpPr>
          <p:nvPr/>
        </p:nvSpPr>
        <p:spPr bwMode="auto">
          <a:xfrm>
            <a:off x="3971925" y="2403475"/>
            <a:ext cx="222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de-DE" sz="2400" i="1" kern="1200">
                <a:solidFill>
                  <a:srgbClr val="FFFF99"/>
                </a:solidFill>
                <a:latin typeface="Arial" charset="0"/>
                <a:ea typeface="+mn-ea"/>
                <a:cs typeface="+mn-cs"/>
              </a:rPr>
              <a:t>62 Wochen</a:t>
            </a:r>
          </a:p>
        </p:txBody>
      </p:sp>
      <p:sp>
        <p:nvSpPr>
          <p:cNvPr id="687125" name="Text Box 21"/>
          <p:cNvSpPr txBox="1">
            <a:spLocks noChangeArrowheads="1"/>
          </p:cNvSpPr>
          <p:nvPr/>
        </p:nvSpPr>
        <p:spPr bwMode="auto">
          <a:xfrm>
            <a:off x="7597775" y="2403475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de-DE" sz="2400" i="1" kern="1200">
                <a:solidFill>
                  <a:srgbClr val="FFFF99"/>
                </a:solidFill>
                <a:latin typeface="Arial" charset="0"/>
                <a:ea typeface="+mn-ea"/>
                <a:cs typeface="+mn-cs"/>
              </a:rPr>
              <a:t>1 Woche</a:t>
            </a:r>
          </a:p>
        </p:txBody>
      </p:sp>
      <p:sp>
        <p:nvSpPr>
          <p:cNvPr id="687126" name="Text Box 22"/>
          <p:cNvSpPr txBox="1">
            <a:spLocks noChangeArrowheads="1"/>
          </p:cNvSpPr>
          <p:nvPr/>
        </p:nvSpPr>
        <p:spPr bwMode="auto">
          <a:xfrm>
            <a:off x="225425" y="2984500"/>
            <a:ext cx="1884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de-DE" sz="2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49 Jahre</a:t>
            </a:r>
          </a:p>
        </p:txBody>
      </p:sp>
      <p:sp>
        <p:nvSpPr>
          <p:cNvPr id="687127" name="Text Box 23"/>
          <p:cNvSpPr txBox="1">
            <a:spLocks noChangeArrowheads="1"/>
          </p:cNvSpPr>
          <p:nvPr/>
        </p:nvSpPr>
        <p:spPr bwMode="auto">
          <a:xfrm>
            <a:off x="3971925" y="2982913"/>
            <a:ext cx="222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de-DE" sz="24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434 Jahre</a:t>
            </a:r>
          </a:p>
        </p:txBody>
      </p:sp>
      <p:sp>
        <p:nvSpPr>
          <p:cNvPr id="687128" name="Text Box 24"/>
          <p:cNvSpPr txBox="1">
            <a:spLocks noChangeArrowheads="1"/>
          </p:cNvSpPr>
          <p:nvPr/>
        </p:nvSpPr>
        <p:spPr bwMode="auto">
          <a:xfrm>
            <a:off x="7597775" y="2982913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de-DE" sz="2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7 Jahre</a:t>
            </a:r>
          </a:p>
        </p:txBody>
      </p:sp>
      <p:sp>
        <p:nvSpPr>
          <p:cNvPr id="687129" name="Text Box 25"/>
          <p:cNvSpPr txBox="1">
            <a:spLocks noChangeArrowheads="1"/>
          </p:cNvSpPr>
          <p:nvPr/>
        </p:nvSpPr>
        <p:spPr bwMode="auto">
          <a:xfrm>
            <a:off x="-168275" y="5478463"/>
            <a:ext cx="26495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457            408 </a:t>
            </a:r>
            <a:r>
              <a:rPr lang="de-DE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v.Chr.</a:t>
            </a:r>
          </a:p>
        </p:txBody>
      </p:sp>
      <p:sp>
        <p:nvSpPr>
          <p:cNvPr id="687130" name="Text Box 26"/>
          <p:cNvSpPr txBox="1">
            <a:spLocks noChangeArrowheads="1"/>
          </p:cNvSpPr>
          <p:nvPr/>
        </p:nvSpPr>
        <p:spPr bwMode="auto">
          <a:xfrm>
            <a:off x="8013700" y="5497513"/>
            <a:ext cx="11303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27  34</a:t>
            </a:r>
            <a:br>
              <a:rPr lang="de-DE" sz="2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</a:br>
            <a:r>
              <a:rPr lang="de-DE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n.Chr.</a:t>
            </a:r>
          </a:p>
        </p:txBody>
      </p:sp>
      <p:sp>
        <p:nvSpPr>
          <p:cNvPr id="687131" name="AutoShape 27"/>
          <p:cNvSpPr>
            <a:spLocks noChangeArrowheads="1"/>
          </p:cNvSpPr>
          <p:nvPr/>
        </p:nvSpPr>
        <p:spPr bwMode="auto">
          <a:xfrm>
            <a:off x="373063" y="260350"/>
            <a:ext cx="5318125" cy="1022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87132" name="Text Box 28"/>
          <p:cNvSpPr txBox="1">
            <a:spLocks noChangeArrowheads="1"/>
          </p:cNvSpPr>
          <p:nvPr/>
        </p:nvSpPr>
        <p:spPr bwMode="auto">
          <a:xfrm>
            <a:off x="468313" y="434975"/>
            <a:ext cx="5183187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3600" b="1" dirty="0" smtClean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Die 70 Wochen</a:t>
            </a:r>
          </a:p>
        </p:txBody>
      </p:sp>
      <p:sp>
        <p:nvSpPr>
          <p:cNvPr id="687133" name="Text Box 29"/>
          <p:cNvSpPr txBox="1">
            <a:spLocks noChangeArrowheads="1"/>
          </p:cNvSpPr>
          <p:nvPr/>
        </p:nvSpPr>
        <p:spPr bwMode="auto">
          <a:xfrm>
            <a:off x="6180880" y="549275"/>
            <a:ext cx="29631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de-DE" sz="2800" kern="1200" dirty="0">
                <a:solidFill>
                  <a:srgbClr val="FFFFFF"/>
                </a:solidFill>
                <a:latin typeface="Arial Narrow" pitchFamily="34" charset="0"/>
              </a:rPr>
              <a:t>Daniel </a:t>
            </a:r>
            <a:r>
              <a:rPr lang="de-DE" sz="2800" kern="1200" dirty="0" smtClean="0">
                <a:solidFill>
                  <a:srgbClr val="FFFFFF"/>
                </a:solidFill>
                <a:latin typeface="Arial Narrow" pitchFamily="34" charset="0"/>
              </a:rPr>
              <a:t>9,24-27 </a:t>
            </a:r>
            <a:r>
              <a:rPr lang="de-DE" kern="1200" dirty="0" smtClean="0">
                <a:solidFill>
                  <a:srgbClr val="FFFFFF"/>
                </a:solidFill>
                <a:latin typeface="Arial Narrow" pitchFamily="34" charset="0"/>
              </a:rPr>
              <a:t>(AT 853)</a:t>
            </a:r>
            <a:endParaRPr lang="de-DE" sz="2800" kern="12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956121" y="5901662"/>
            <a:ext cx="60188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de-DE" sz="2400" dirty="0" smtClean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1 prophetischer Tag = 1 wirkliches Jahr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8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8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29" grpId="0"/>
      <p:bldP spid="687130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79" name="AutoShape 19"/>
          <p:cNvSpPr>
            <a:spLocks noChangeArrowheads="1"/>
          </p:cNvSpPr>
          <p:nvPr/>
        </p:nvSpPr>
        <p:spPr bwMode="auto">
          <a:xfrm>
            <a:off x="1912938" y="203200"/>
            <a:ext cx="5318125" cy="8191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80963" name="Text Box 3"/>
          <p:cNvSpPr txBox="1">
            <a:spLocks noChangeArrowheads="1"/>
          </p:cNvSpPr>
          <p:nvPr/>
        </p:nvSpPr>
        <p:spPr bwMode="auto">
          <a:xfrm>
            <a:off x="2347913" y="324313"/>
            <a:ext cx="4448175" cy="5539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3000" b="1" dirty="0" smtClean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Die 70. Jahrwoche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388" y="3611562"/>
            <a:ext cx="1568450" cy="2857499"/>
            <a:chOff x="33" y="2275"/>
            <a:chExt cx="988" cy="1800"/>
          </a:xfrm>
        </p:grpSpPr>
        <p:sp>
          <p:nvSpPr>
            <p:cNvPr id="680965" name="Text Box 5"/>
            <p:cNvSpPr txBox="1">
              <a:spLocks noChangeArrowheads="1"/>
            </p:cNvSpPr>
            <p:nvPr/>
          </p:nvSpPr>
          <p:spPr bwMode="auto">
            <a:xfrm>
              <a:off x="68" y="2275"/>
              <a:ext cx="9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400" kern="1200" dirty="0">
                  <a:solidFill>
                    <a:srgbClr val="FFFFFF"/>
                  </a:solidFill>
                  <a:latin typeface="Arial Narrow" pitchFamily="34" charset="0"/>
                  <a:ea typeface="+mn-ea"/>
                  <a:cs typeface="+mn-cs"/>
                </a:rPr>
                <a:t>Taufe Jesu</a:t>
              </a:r>
              <a:endParaRPr lang="en-GB" sz="2000" kern="1200" dirty="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680966" name="Text Box 6"/>
            <p:cNvSpPr txBox="1">
              <a:spLocks noChangeArrowheads="1"/>
            </p:cNvSpPr>
            <p:nvPr/>
          </p:nvSpPr>
          <p:spPr bwMode="auto">
            <a:xfrm>
              <a:off x="33" y="3552"/>
              <a:ext cx="86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2400" kern="1200">
                  <a:solidFill>
                    <a:srgbClr val="FFFFFF"/>
                  </a:solidFill>
                  <a:latin typeface="Arial Narrow" pitchFamily="34" charset="0"/>
                  <a:ea typeface="+mn-ea"/>
                  <a:cs typeface="+mn-cs"/>
                </a:rPr>
                <a:t>Herbst</a:t>
              </a:r>
              <a:br>
                <a:rPr lang="de-DE" sz="2400" kern="1200">
                  <a:solidFill>
                    <a:srgbClr val="FFFFFF"/>
                  </a:solidFill>
                  <a:latin typeface="Arial Narrow" pitchFamily="34" charset="0"/>
                  <a:ea typeface="+mn-ea"/>
                  <a:cs typeface="+mn-cs"/>
                </a:rPr>
              </a:br>
              <a:r>
                <a:rPr lang="de-DE" sz="2400" kern="1200">
                  <a:solidFill>
                    <a:srgbClr val="FFFFFF"/>
                  </a:solidFill>
                  <a:latin typeface="Arial Narrow" pitchFamily="34" charset="0"/>
                  <a:ea typeface="+mn-ea"/>
                  <a:cs typeface="+mn-cs"/>
                </a:rPr>
                <a:t>27 n.Chr.</a:t>
              </a:r>
            </a:p>
          </p:txBody>
        </p:sp>
      </p:grpSp>
      <p:graphicFrame>
        <p:nvGraphicFramePr>
          <p:cNvPr id="680967" name="Object 7"/>
          <p:cNvGraphicFramePr>
            <a:graphicFrameLocks noChangeAspect="1"/>
          </p:cNvGraphicFramePr>
          <p:nvPr/>
        </p:nvGraphicFramePr>
        <p:xfrm>
          <a:off x="219075" y="4508500"/>
          <a:ext cx="8705850" cy="1000125"/>
        </p:xfrm>
        <a:graphic>
          <a:graphicData uri="http://schemas.openxmlformats.org/presentationml/2006/ole">
            <p:oleObj spid="_x0000_s12290" name="Zeichnung" r:id="rId4" imgW="8705880" imgH="1000080" progId="Presentations.Drawing.13">
              <p:embed/>
            </p:oleObj>
          </a:graphicData>
        </a:graphic>
      </p:graphicFrame>
      <p:pic>
        <p:nvPicPr>
          <p:cNvPr id="680968" name="Picture 8" descr="Jesus baptism Holy Spiri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196975"/>
            <a:ext cx="1400175" cy="2232025"/>
          </a:xfrm>
          <a:prstGeom prst="rect">
            <a:avLst/>
          </a:prstGeom>
          <a:effectLst>
            <a:outerShdw blurRad="254000" dist="215900" dir="2700000" algn="ctr" rotWithShape="0">
              <a:schemeClr val="tx1">
                <a:alpha val="60000"/>
              </a:schemeClr>
            </a:outerShdw>
          </a:effectLst>
        </p:spPr>
      </p:pic>
      <p:pic>
        <p:nvPicPr>
          <p:cNvPr id="680969" name="Picture 9" descr="Seite 11 Kreu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1363" y="1414463"/>
            <a:ext cx="2514600" cy="2014537"/>
          </a:xfrm>
          <a:prstGeom prst="rect">
            <a:avLst/>
          </a:prstGeom>
          <a:effectLst>
            <a:outerShdw blurRad="254000" dist="215900" dir="2700000" algn="ctr" rotWithShape="0">
              <a:schemeClr val="tx1">
                <a:alpha val="60000"/>
              </a:schemeClr>
            </a:outerShdw>
          </a:effectLst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803650" y="3613151"/>
            <a:ext cx="1512888" cy="2878138"/>
            <a:chOff x="2396" y="2276"/>
            <a:chExt cx="953" cy="1813"/>
          </a:xfrm>
        </p:grpSpPr>
        <p:sp>
          <p:nvSpPr>
            <p:cNvPr id="680971" name="Text Box 11"/>
            <p:cNvSpPr txBox="1">
              <a:spLocks noChangeArrowheads="1"/>
            </p:cNvSpPr>
            <p:nvPr/>
          </p:nvSpPr>
          <p:spPr bwMode="auto">
            <a:xfrm>
              <a:off x="2451" y="3566"/>
              <a:ext cx="86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2400" kern="1200">
                  <a:solidFill>
                    <a:srgbClr val="FFFFFF"/>
                  </a:solidFill>
                  <a:latin typeface="Arial Narrow" pitchFamily="34" charset="0"/>
                  <a:ea typeface="+mn-ea"/>
                  <a:cs typeface="+mn-cs"/>
                </a:rPr>
                <a:t>Frühjahr</a:t>
              </a:r>
              <a:br>
                <a:rPr lang="de-DE" sz="2400" kern="1200">
                  <a:solidFill>
                    <a:srgbClr val="FFFFFF"/>
                  </a:solidFill>
                  <a:latin typeface="Arial Narrow" pitchFamily="34" charset="0"/>
                  <a:ea typeface="+mn-ea"/>
                  <a:cs typeface="+mn-cs"/>
                </a:rPr>
              </a:br>
              <a:r>
                <a:rPr lang="de-DE" sz="2400" kern="1200">
                  <a:solidFill>
                    <a:srgbClr val="FFFFFF"/>
                  </a:solidFill>
                  <a:latin typeface="Arial Narrow" pitchFamily="34" charset="0"/>
                  <a:ea typeface="+mn-ea"/>
                  <a:cs typeface="+mn-cs"/>
                </a:rPr>
                <a:t>31 n.Chr.</a:t>
              </a:r>
            </a:p>
          </p:txBody>
        </p:sp>
        <p:sp>
          <p:nvSpPr>
            <p:cNvPr id="680972" name="Text Box 12"/>
            <p:cNvSpPr txBox="1">
              <a:spLocks noChangeArrowheads="1"/>
            </p:cNvSpPr>
            <p:nvPr/>
          </p:nvSpPr>
          <p:spPr bwMode="auto">
            <a:xfrm>
              <a:off x="2396" y="2276"/>
              <a:ext cx="9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400" kern="1200">
                  <a:solidFill>
                    <a:srgbClr val="FFFFFF"/>
                  </a:solidFill>
                  <a:latin typeface="Arial Narrow" pitchFamily="34" charset="0"/>
                  <a:ea typeface="+mn-ea"/>
                  <a:cs typeface="+mn-cs"/>
                </a:rPr>
                <a:t>Tod Jesu</a:t>
              </a:r>
              <a:endParaRPr lang="en-GB" sz="2000" kern="120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235825" y="3614737"/>
            <a:ext cx="1873250" cy="2886074"/>
            <a:chOff x="4558" y="2277"/>
            <a:chExt cx="1180" cy="1818"/>
          </a:xfrm>
        </p:grpSpPr>
        <p:sp>
          <p:nvSpPr>
            <p:cNvPr id="680975" name="Text Box 15"/>
            <p:cNvSpPr txBox="1">
              <a:spLocks noChangeArrowheads="1"/>
            </p:cNvSpPr>
            <p:nvPr/>
          </p:nvSpPr>
          <p:spPr bwMode="auto">
            <a:xfrm>
              <a:off x="4876" y="3572"/>
              <a:ext cx="86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2400" kern="1200">
                  <a:solidFill>
                    <a:srgbClr val="FFFFFF"/>
                  </a:solidFill>
                  <a:latin typeface="Arial Narrow" pitchFamily="34" charset="0"/>
                  <a:ea typeface="+mn-ea"/>
                  <a:cs typeface="+mn-cs"/>
                </a:rPr>
                <a:t>Herbst</a:t>
              </a:r>
              <a:br>
                <a:rPr lang="de-DE" sz="2400" kern="1200">
                  <a:solidFill>
                    <a:srgbClr val="FFFFFF"/>
                  </a:solidFill>
                  <a:latin typeface="Arial Narrow" pitchFamily="34" charset="0"/>
                  <a:ea typeface="+mn-ea"/>
                  <a:cs typeface="+mn-cs"/>
                </a:rPr>
              </a:br>
              <a:r>
                <a:rPr lang="de-DE" sz="2400" kern="1200">
                  <a:solidFill>
                    <a:srgbClr val="FFFFFF"/>
                  </a:solidFill>
                  <a:latin typeface="Arial Narrow" pitchFamily="34" charset="0"/>
                  <a:ea typeface="+mn-ea"/>
                  <a:cs typeface="+mn-cs"/>
                </a:rPr>
                <a:t>34 n.Chr.</a:t>
              </a:r>
            </a:p>
          </p:txBody>
        </p:sp>
        <p:sp>
          <p:nvSpPr>
            <p:cNvPr id="680976" name="Text Box 16"/>
            <p:cNvSpPr txBox="1">
              <a:spLocks noChangeArrowheads="1"/>
            </p:cNvSpPr>
            <p:nvPr/>
          </p:nvSpPr>
          <p:spPr bwMode="auto">
            <a:xfrm>
              <a:off x="4558" y="2277"/>
              <a:ext cx="113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400" kern="1200">
                  <a:solidFill>
                    <a:srgbClr val="FFFFFF"/>
                  </a:solidFill>
                  <a:latin typeface="Arial Narrow" pitchFamily="34" charset="0"/>
                  <a:ea typeface="+mn-ea"/>
                  <a:cs typeface="+mn-cs"/>
                </a:rPr>
                <a:t>Steinigung d. Stephanus</a:t>
              </a:r>
              <a:endParaRPr lang="en-GB" sz="2000" kern="120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680977" name="Text Box 17"/>
          <p:cNvSpPr txBox="1">
            <a:spLocks noChangeArrowheads="1"/>
          </p:cNvSpPr>
          <p:nvPr/>
        </p:nvSpPr>
        <p:spPr bwMode="auto">
          <a:xfrm>
            <a:off x="1835150" y="4514850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de-DE" sz="2400" kern="120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rPr>
              <a:t>3 ½ Jahre</a:t>
            </a:r>
          </a:p>
        </p:txBody>
      </p:sp>
      <p:sp>
        <p:nvSpPr>
          <p:cNvPr id="680978" name="Text Box 18"/>
          <p:cNvSpPr txBox="1">
            <a:spLocks noChangeArrowheads="1"/>
          </p:cNvSpPr>
          <p:nvPr/>
        </p:nvSpPr>
        <p:spPr bwMode="auto">
          <a:xfrm>
            <a:off x="5867400" y="4500563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de-DE" sz="2400" kern="1200" dirty="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rPr>
              <a:t>3 ½ Jahre</a:t>
            </a:r>
          </a:p>
        </p:txBody>
      </p:sp>
      <p:pic>
        <p:nvPicPr>
          <p:cNvPr id="680980" name="Picture 20" descr="061509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8375" y="1196975"/>
            <a:ext cx="1673225" cy="2232025"/>
          </a:xfrm>
          <a:prstGeom prst="rect">
            <a:avLst/>
          </a:prstGeom>
          <a:effectLst>
            <a:outerShdw blurRad="254000" dist="215900" dir="2700000" algn="ctr" rotWithShape="0">
              <a:schemeClr val="tx1">
                <a:alpha val="60000"/>
              </a:scheme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0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0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77" grpId="0"/>
      <p:bldP spid="6809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87107" name="AutoShape 3"/>
          <p:cNvSpPr>
            <a:spLocks noChangeArrowheads="1"/>
          </p:cNvSpPr>
          <p:nvPr/>
        </p:nvSpPr>
        <p:spPr bwMode="auto">
          <a:xfrm>
            <a:off x="69850" y="1887538"/>
            <a:ext cx="9040813" cy="4602162"/>
          </a:xfrm>
          <a:prstGeom prst="roundRect">
            <a:avLst>
              <a:gd name="adj" fmla="val 10631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4643" y="2855350"/>
            <a:ext cx="8087670" cy="1568450"/>
            <a:chOff x="1190" y="1817"/>
            <a:chExt cx="4065" cy="1429"/>
          </a:xfrm>
        </p:grpSpPr>
        <p:sp>
          <p:nvSpPr>
            <p:cNvPr id="687109" name="Arc 5"/>
            <p:cNvSpPr>
              <a:spLocks/>
            </p:cNvSpPr>
            <p:nvPr/>
          </p:nvSpPr>
          <p:spPr bwMode="auto">
            <a:xfrm flipH="1">
              <a:off x="1190" y="1817"/>
              <a:ext cx="2040" cy="142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de-DE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7110" name="Arc 6"/>
            <p:cNvSpPr>
              <a:spLocks/>
            </p:cNvSpPr>
            <p:nvPr/>
          </p:nvSpPr>
          <p:spPr bwMode="auto">
            <a:xfrm>
              <a:off x="3227" y="1817"/>
              <a:ext cx="2028" cy="142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de-DE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54000" y="3750700"/>
            <a:ext cx="1630363" cy="658813"/>
            <a:chOff x="160" y="2601"/>
            <a:chExt cx="1027" cy="636"/>
          </a:xfrm>
        </p:grpSpPr>
        <p:sp>
          <p:nvSpPr>
            <p:cNvPr id="687112" name="Arc 8"/>
            <p:cNvSpPr>
              <a:spLocks/>
            </p:cNvSpPr>
            <p:nvPr/>
          </p:nvSpPr>
          <p:spPr bwMode="auto">
            <a:xfrm flipH="1">
              <a:off x="160" y="2601"/>
              <a:ext cx="517" cy="6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de-DE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7113" name="Arc 9"/>
            <p:cNvSpPr>
              <a:spLocks/>
            </p:cNvSpPr>
            <p:nvPr/>
          </p:nvSpPr>
          <p:spPr bwMode="auto">
            <a:xfrm>
              <a:off x="675" y="2601"/>
              <a:ext cx="512" cy="6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de-DE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687118" name="Line 14"/>
          <p:cNvSpPr>
            <a:spLocks noChangeShapeType="1"/>
          </p:cNvSpPr>
          <p:nvPr/>
        </p:nvSpPr>
        <p:spPr bwMode="auto">
          <a:xfrm>
            <a:off x="174625" y="4435838"/>
            <a:ext cx="879633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87119" name="Line 15"/>
          <p:cNvSpPr>
            <a:spLocks noChangeShapeType="1"/>
          </p:cNvSpPr>
          <p:nvPr/>
        </p:nvSpPr>
        <p:spPr bwMode="auto">
          <a:xfrm>
            <a:off x="250825" y="4075475"/>
            <a:ext cx="0" cy="7191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87120" name="Line 16"/>
          <p:cNvSpPr>
            <a:spLocks noChangeShapeType="1"/>
          </p:cNvSpPr>
          <p:nvPr/>
        </p:nvSpPr>
        <p:spPr bwMode="auto">
          <a:xfrm>
            <a:off x="1885950" y="4075475"/>
            <a:ext cx="0" cy="7191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87121" name="Line 17"/>
          <p:cNvSpPr>
            <a:spLocks noChangeShapeType="1"/>
          </p:cNvSpPr>
          <p:nvPr/>
        </p:nvSpPr>
        <p:spPr bwMode="auto">
          <a:xfrm>
            <a:off x="8351838" y="4075475"/>
            <a:ext cx="0" cy="7191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87126" name="Text Box 22"/>
          <p:cNvSpPr txBox="1">
            <a:spLocks noChangeArrowheads="1"/>
          </p:cNvSpPr>
          <p:nvPr/>
        </p:nvSpPr>
        <p:spPr bwMode="auto">
          <a:xfrm>
            <a:off x="248575" y="4037780"/>
            <a:ext cx="1649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de-DE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490 </a:t>
            </a:r>
            <a:r>
              <a:rPr lang="de-DE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Jahre</a:t>
            </a:r>
          </a:p>
        </p:txBody>
      </p:sp>
      <p:sp>
        <p:nvSpPr>
          <p:cNvPr id="687129" name="Text Box 25"/>
          <p:cNvSpPr txBox="1">
            <a:spLocks noChangeArrowheads="1"/>
          </p:cNvSpPr>
          <p:nvPr/>
        </p:nvSpPr>
        <p:spPr bwMode="auto">
          <a:xfrm>
            <a:off x="63226" y="4772388"/>
            <a:ext cx="1071096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400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457 v.</a:t>
            </a:r>
            <a:r>
              <a:rPr lang="de-DE" sz="2000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Chr</a:t>
            </a:r>
            <a:r>
              <a:rPr lang="de-DE" sz="20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687130" name="Text Box 26"/>
          <p:cNvSpPr txBox="1">
            <a:spLocks noChangeArrowheads="1"/>
          </p:cNvSpPr>
          <p:nvPr/>
        </p:nvSpPr>
        <p:spPr bwMode="auto">
          <a:xfrm>
            <a:off x="7793775" y="4814588"/>
            <a:ext cx="1130300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400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1844</a:t>
            </a:r>
            <a:endParaRPr lang="de-DE" sz="2000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87131" name="AutoShape 27"/>
          <p:cNvSpPr>
            <a:spLocks noChangeArrowheads="1"/>
          </p:cNvSpPr>
          <p:nvPr/>
        </p:nvSpPr>
        <p:spPr bwMode="auto">
          <a:xfrm>
            <a:off x="104176" y="260350"/>
            <a:ext cx="5903088" cy="1022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87132" name="Text Box 28"/>
          <p:cNvSpPr txBox="1">
            <a:spLocks noChangeArrowheads="1"/>
          </p:cNvSpPr>
          <p:nvPr/>
        </p:nvSpPr>
        <p:spPr bwMode="auto">
          <a:xfrm>
            <a:off x="115746" y="434975"/>
            <a:ext cx="585679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3200" b="1" dirty="0" smtClean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Die 2300 Abende und Morgen</a:t>
            </a:r>
          </a:p>
        </p:txBody>
      </p:sp>
      <p:sp>
        <p:nvSpPr>
          <p:cNvPr id="687133" name="Text Box 29"/>
          <p:cNvSpPr txBox="1">
            <a:spLocks noChangeArrowheads="1"/>
          </p:cNvSpPr>
          <p:nvPr/>
        </p:nvSpPr>
        <p:spPr bwMode="auto">
          <a:xfrm>
            <a:off x="6291263" y="549275"/>
            <a:ext cx="26675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de-DE" sz="2800" kern="1200" dirty="0">
                <a:solidFill>
                  <a:srgbClr val="FFFFFF"/>
                </a:solidFill>
                <a:latin typeface="Arial Narrow" pitchFamily="34" charset="0"/>
              </a:rPr>
              <a:t>Daniel </a:t>
            </a:r>
            <a:r>
              <a:rPr lang="de-DE" sz="2800" kern="1200" dirty="0" smtClean="0">
                <a:solidFill>
                  <a:srgbClr val="FFFFFF"/>
                </a:solidFill>
                <a:latin typeface="Arial Narrow" pitchFamily="34" charset="0"/>
              </a:rPr>
              <a:t>8,14 </a:t>
            </a:r>
            <a:r>
              <a:rPr lang="de-DE" kern="1200" dirty="0" smtClean="0">
                <a:solidFill>
                  <a:srgbClr val="FFFFFF"/>
                </a:solidFill>
                <a:latin typeface="Arial Narrow" pitchFamily="34" charset="0"/>
              </a:rPr>
              <a:t>  (AT 852)</a:t>
            </a:r>
            <a:endParaRPr lang="de-DE" sz="2800" kern="12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1349976" y="4774313"/>
            <a:ext cx="1071096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400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34 n.</a:t>
            </a:r>
            <a:r>
              <a:rPr lang="de-DE" sz="2000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Chr</a:t>
            </a:r>
            <a:r>
              <a:rPr lang="de-DE" sz="20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3001554" y="3287357"/>
            <a:ext cx="25852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de-DE" sz="2800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2300 </a:t>
            </a:r>
            <a:r>
              <a:rPr lang="de-DE" sz="28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Jahre</a:t>
            </a: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1701477" y="5460901"/>
            <a:ext cx="23843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de-DE" sz="2400" b="1" dirty="0" smtClean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Christus, unser Erlöser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6541752" y="5196601"/>
            <a:ext cx="249807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de-DE" sz="2400" b="1" dirty="0" smtClean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Christus, unser Fürsprecher im Gericht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8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8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8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26" grpId="0"/>
      <p:bldP spid="687129" grpId="0"/>
      <p:bldP spid="687130" grpId="0"/>
      <p:bldP spid="31" grpId="0"/>
      <p:bldP spid="32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7" name="AutoShape 3"/>
          <p:cNvSpPr>
            <a:spLocks noChangeArrowheads="1"/>
          </p:cNvSpPr>
          <p:nvPr/>
        </p:nvSpPr>
        <p:spPr bwMode="auto">
          <a:xfrm>
            <a:off x="69850" y="1469985"/>
            <a:ext cx="9040813" cy="5019715"/>
          </a:xfrm>
          <a:prstGeom prst="roundRect">
            <a:avLst>
              <a:gd name="adj" fmla="val 10631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687118" name="Line 14"/>
          <p:cNvSpPr>
            <a:spLocks noChangeShapeType="1"/>
          </p:cNvSpPr>
          <p:nvPr/>
        </p:nvSpPr>
        <p:spPr bwMode="auto">
          <a:xfrm>
            <a:off x="173831" y="2850102"/>
            <a:ext cx="879633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87131" name="AutoShape 27"/>
          <p:cNvSpPr>
            <a:spLocks noChangeArrowheads="1"/>
          </p:cNvSpPr>
          <p:nvPr/>
        </p:nvSpPr>
        <p:spPr bwMode="auto">
          <a:xfrm>
            <a:off x="1620456" y="167750"/>
            <a:ext cx="5903088" cy="1022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87132" name="Text Box 28"/>
          <p:cNvSpPr txBox="1">
            <a:spLocks noChangeArrowheads="1"/>
          </p:cNvSpPr>
          <p:nvPr/>
        </p:nvSpPr>
        <p:spPr bwMode="auto">
          <a:xfrm>
            <a:off x="1643605" y="342375"/>
            <a:ext cx="585679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3200" b="1" dirty="0" smtClean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Die 3 Phasen des Gerichts</a:t>
            </a: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2040854" y="3132000"/>
            <a:ext cx="12463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kern="1200" dirty="0" smtClean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Gott</a:t>
            </a:r>
            <a:endParaRPr lang="de-DE" b="1" kern="1200" dirty="0">
              <a:solidFill>
                <a:srgbClr val="FFFF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162043" y="2988000"/>
            <a:ext cx="15625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dirty="0" smtClean="0">
                <a:solidFill>
                  <a:schemeClr val="bg1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Wer richtet?</a:t>
            </a:r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 rot="16200000" flipV="1">
            <a:off x="-72000" y="4206418"/>
            <a:ext cx="3996000" cy="4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 rot="16200000" flipV="1">
            <a:off x="1620000" y="4206418"/>
            <a:ext cx="3996000" cy="4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rot="16200000" flipV="1">
            <a:off x="3312000" y="4206418"/>
            <a:ext cx="3996000" cy="4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rot="16200000" flipV="1">
            <a:off x="4986000" y="4206418"/>
            <a:ext cx="3996000" cy="4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rot="16200000" flipV="1">
            <a:off x="5076000" y="4206418"/>
            <a:ext cx="3996000" cy="4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163968" y="3816000"/>
            <a:ext cx="17458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dirty="0" smtClean="0">
                <a:solidFill>
                  <a:schemeClr val="bg1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Wer wird gerichtet?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65893" y="4644000"/>
            <a:ext cx="17458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dirty="0" smtClean="0">
                <a:solidFill>
                  <a:schemeClr val="bg1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Wo wird gerichtet?</a:t>
            </a: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167818" y="5472000"/>
            <a:ext cx="17998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dirty="0" smtClean="0">
                <a:solidFill>
                  <a:schemeClr val="bg1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Wem dient das Gericht?</a:t>
            </a: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1448765" y="1735775"/>
            <a:ext cx="9471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dirty="0" smtClean="0">
                <a:solidFill>
                  <a:schemeClr val="bg1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1844</a:t>
            </a: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2735515" y="1506200"/>
            <a:ext cx="17670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dirty="0" smtClean="0">
                <a:solidFill>
                  <a:schemeClr val="bg1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Jesu Wiederkunft</a:t>
            </a: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1959971" y="2420613"/>
            <a:ext cx="16050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dirty="0" smtClean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1. Phase</a:t>
            </a:r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3657601" y="2422538"/>
            <a:ext cx="15992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dirty="0" smtClean="0">
                <a:solidFill>
                  <a:schemeClr val="accent1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2. Phase</a:t>
            </a: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5355296" y="2424463"/>
            <a:ext cx="1566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dirty="0" smtClean="0">
                <a:solidFill>
                  <a:srgbClr val="FF9999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3. Phase</a:t>
            </a:r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7267096" y="2414813"/>
            <a:ext cx="14314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dirty="0" smtClean="0">
                <a:solidFill>
                  <a:srgbClr val="66FF66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Ergebnis</a:t>
            </a: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2042779" y="3960000"/>
            <a:ext cx="13833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kern="1200" dirty="0" smtClean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Gläubige</a:t>
            </a:r>
            <a:endParaRPr lang="de-DE" b="1" kern="1200" dirty="0">
              <a:solidFill>
                <a:srgbClr val="FFFF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2033129" y="4788000"/>
            <a:ext cx="13833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kern="1200" dirty="0" smtClean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Himmel</a:t>
            </a:r>
            <a:endParaRPr lang="de-DE" b="1" kern="1200" dirty="0">
              <a:solidFill>
                <a:srgbClr val="FFFF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2035054" y="5616000"/>
            <a:ext cx="1541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kern="1200" dirty="0" smtClean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Universum</a:t>
            </a:r>
            <a:endParaRPr lang="de-DE" b="1" kern="1200" dirty="0">
              <a:solidFill>
                <a:srgbClr val="FFFF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29" grpId="0"/>
      <p:bldP spid="30" grpId="0"/>
      <p:bldP spid="35" grpId="0"/>
      <p:bldP spid="36" grpId="0"/>
      <p:bldP spid="37" grpId="0"/>
      <p:bldP spid="44" grpId="0"/>
      <p:bldP spid="45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pic>
        <p:nvPicPr>
          <p:cNvPr id="13329" name="Picture 17" descr="D:\Eigene Dateien\Eigene Bilder\Biblische Themen\Heiligtum - Gericht\0610120.jpg"/>
          <p:cNvPicPr>
            <a:picLocks noChangeAspect="1" noChangeArrowheads="1"/>
          </p:cNvPicPr>
          <p:nvPr/>
        </p:nvPicPr>
        <p:blipFill>
          <a:blip r:embed="rId4">
            <a:lum bright="10000" contrast="5000"/>
          </a:blip>
          <a:srcRect/>
          <a:stretch>
            <a:fillRect/>
          </a:stretch>
        </p:blipFill>
        <p:spPr bwMode="auto">
          <a:xfrm>
            <a:off x="5891514" y="0"/>
            <a:ext cx="3252486" cy="2439364"/>
          </a:xfrm>
          <a:prstGeom prst="rect">
            <a:avLst/>
          </a:prstGeom>
          <a:effectLst>
            <a:outerShdw blurRad="254000" dist="215900" dir="27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589830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89831" name="Text Box 7"/>
          <p:cNvSpPr txBox="1">
            <a:spLocks noChangeArrowheads="1"/>
          </p:cNvSpPr>
          <p:nvPr/>
        </p:nvSpPr>
        <p:spPr bwMode="auto">
          <a:xfrm>
            <a:off x="249238" y="711925"/>
            <a:ext cx="5554662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3600" b="1" dirty="0" smtClean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Der Ablauf des Gerichts</a:t>
            </a:r>
            <a:endParaRPr lang="de-DE" sz="3600" b="1" dirty="0">
              <a:solidFill>
                <a:srgbClr val="FFFF00"/>
              </a:solidFill>
              <a:effectLst>
                <a:outerShdw blurRad="254000" dist="127000" dir="2700000" algn="ctr" rotWithShape="0">
                  <a:schemeClr val="tx1">
                    <a:alpha val="60000"/>
                  </a:schemeClr>
                </a:outerShdw>
              </a:effectLst>
            </a:endParaRPr>
          </a:p>
        </p:txBody>
      </p:sp>
      <p:grpSp>
        <p:nvGrpSpPr>
          <p:cNvPr id="44" name="Gruppieren 43"/>
          <p:cNvGrpSpPr/>
          <p:nvPr/>
        </p:nvGrpSpPr>
        <p:grpSpPr>
          <a:xfrm>
            <a:off x="4421529" y="2507765"/>
            <a:ext cx="4514127" cy="4112951"/>
            <a:chOff x="4421529" y="2507765"/>
            <a:chExt cx="4514127" cy="4112951"/>
          </a:xfrm>
        </p:grpSpPr>
        <p:sp>
          <p:nvSpPr>
            <p:cNvPr id="42" name="AutoShape 6"/>
            <p:cNvSpPr>
              <a:spLocks noChangeArrowheads="1"/>
            </p:cNvSpPr>
            <p:nvPr/>
          </p:nvSpPr>
          <p:spPr bwMode="auto">
            <a:xfrm>
              <a:off x="4421529" y="2507765"/>
              <a:ext cx="4514127" cy="411295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33CC"/>
                </a:gs>
                <a:gs pos="100000">
                  <a:schemeClr val="tx1"/>
                </a:gs>
              </a:gsLst>
              <a:lin ang="189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254000" dist="254000" dir="2700000" algn="ctr" rotWithShape="0">
                <a:schemeClr val="tx1">
                  <a:alpha val="6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4560427" y="2613822"/>
              <a:ext cx="4328932" cy="3862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400" dirty="0" smtClean="0">
                  <a:solidFill>
                    <a:schemeClr val="bg1"/>
                  </a:solidFill>
                </a:rPr>
                <a:t> Jesus sagt:	  </a:t>
              </a:r>
            </a:p>
            <a:p>
              <a:pPr>
                <a:spcBef>
                  <a:spcPts val="600"/>
                </a:spcBef>
              </a:pPr>
              <a:r>
                <a:rPr lang="de-DE" sz="2400" dirty="0" smtClean="0">
                  <a:solidFill>
                    <a:schemeClr val="bg1"/>
                  </a:solidFill>
                </a:rPr>
                <a:t>„Vater, dieser Mensch gehört zu mir. Er hat gesündigt, aber er hat seine Sünden bekannt. Mein Blut wurde für ihn </a:t>
              </a:r>
              <a:r>
                <a:rPr lang="de-DE" sz="2400" dirty="0" err="1" smtClean="0">
                  <a:solidFill>
                    <a:schemeClr val="bg1"/>
                  </a:solidFill>
                </a:rPr>
                <a:t>ver</a:t>
              </a:r>
              <a:r>
                <a:rPr lang="de-DE" sz="2400" dirty="0" smtClean="0">
                  <a:solidFill>
                    <a:schemeClr val="bg1"/>
                  </a:solidFill>
                </a:rPr>
                <a:t>-gossen. Seine Sünden sind bedeckt. Ich starb für ihn. Lösche seine Sünden aus dem Buch aus. Er bekommt</a:t>
              </a:r>
              <a:br>
                <a:rPr lang="de-DE" sz="2400" dirty="0" smtClean="0">
                  <a:solidFill>
                    <a:schemeClr val="bg1"/>
                  </a:solidFill>
                </a:rPr>
              </a:br>
              <a:r>
                <a:rPr lang="de-DE" sz="2400" dirty="0" smtClean="0">
                  <a:solidFill>
                    <a:schemeClr val="bg1"/>
                  </a:solidFill>
                </a:rPr>
                <a:t>  das ewige Leben!“</a:t>
              </a: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-61847" y="2233913"/>
            <a:ext cx="4401079" cy="4312897"/>
            <a:chOff x="-61847" y="2233913"/>
            <a:chExt cx="4401079" cy="4312897"/>
          </a:xfrm>
        </p:grpSpPr>
        <p:graphicFrame>
          <p:nvGraphicFramePr>
            <p:cNvPr id="13325" name="Object 13"/>
            <p:cNvGraphicFramePr>
              <a:graphicFrameLocks noChangeAspect="1"/>
            </p:cNvGraphicFramePr>
            <p:nvPr/>
          </p:nvGraphicFramePr>
          <p:xfrm>
            <a:off x="-61847" y="2233913"/>
            <a:ext cx="4401079" cy="4312897"/>
          </p:xfrm>
          <a:graphic>
            <a:graphicData uri="http://schemas.openxmlformats.org/presentationml/2006/ole">
              <p:oleObj spid="_x0000_s13325" name="Drawing" r:id="rId5" imgW="5229360" imgH="5124600" progId="Presentations.Drawing.13">
                <p:embed/>
              </p:oleObj>
            </a:graphicData>
          </a:graphic>
        </p:graphicFrame>
        <p:sp>
          <p:nvSpPr>
            <p:cNvPr id="33" name="Text Box 22"/>
            <p:cNvSpPr txBox="1">
              <a:spLocks noChangeArrowheads="1"/>
            </p:cNvSpPr>
            <p:nvPr/>
          </p:nvSpPr>
          <p:spPr bwMode="auto">
            <a:xfrm>
              <a:off x="1738121" y="2789375"/>
              <a:ext cx="239403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800" b="1" dirty="0" smtClean="0"/>
                <a:t>Josef Müller</a:t>
              </a:r>
            </a:p>
          </p:txBody>
        </p:sp>
      </p:grp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1601146" y="3346900"/>
            <a:ext cx="1512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 smtClean="0"/>
              <a:t>Sünden: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3326" name="Object 14"/>
          <p:cNvGraphicFramePr>
            <a:graphicFrameLocks noChangeAspect="1"/>
          </p:cNvGraphicFramePr>
          <p:nvPr/>
        </p:nvGraphicFramePr>
        <p:xfrm>
          <a:off x="1701470" y="3889095"/>
          <a:ext cx="1514313" cy="1655179"/>
        </p:xfrm>
        <a:graphic>
          <a:graphicData uri="http://schemas.openxmlformats.org/presentationml/2006/ole">
            <p:oleObj spid="_x0000_s13326" name="Drawing" r:id="rId6" imgW="1600200" imgH="2133600" progId="Presentations.Drawing.13">
              <p:embed/>
            </p:oleObj>
          </a:graphicData>
        </a:graphic>
      </p:graphicFrame>
      <p:cxnSp>
        <p:nvCxnSpPr>
          <p:cNvPr id="38" name="Gerade Verbindung 37"/>
          <p:cNvCxnSpPr/>
          <p:nvPr/>
        </p:nvCxnSpPr>
        <p:spPr bwMode="auto">
          <a:xfrm>
            <a:off x="1678321" y="5486398"/>
            <a:ext cx="1692000" cy="158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1602000" y="5501775"/>
            <a:ext cx="20197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 smtClean="0"/>
              <a:t>Ewiger Tod</a:t>
            </a:r>
          </a:p>
        </p:txBody>
      </p:sp>
      <p:pic>
        <p:nvPicPr>
          <p:cNvPr id="13328" name="Picture 16" descr="D:\Eigene Dateien\Eigene Bilder\Eigene Bilder b\Schrift 01.png"/>
          <p:cNvPicPr>
            <a:picLocks noChangeAspect="1" noChangeArrowheads="1"/>
          </p:cNvPicPr>
          <p:nvPr/>
        </p:nvPicPr>
        <p:blipFill>
          <a:blip r:embed="rId7"/>
          <a:srcRect l="5399" t="12527" r="10243" b="15700"/>
          <a:stretch>
            <a:fillRect/>
          </a:stretch>
        </p:blipFill>
        <p:spPr bwMode="auto">
          <a:xfrm>
            <a:off x="1284685" y="4861367"/>
            <a:ext cx="3240911" cy="16667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7" name="AutoShape 3"/>
          <p:cNvSpPr>
            <a:spLocks noChangeArrowheads="1"/>
          </p:cNvSpPr>
          <p:nvPr/>
        </p:nvSpPr>
        <p:spPr bwMode="auto">
          <a:xfrm>
            <a:off x="69850" y="1469985"/>
            <a:ext cx="9040813" cy="5019715"/>
          </a:xfrm>
          <a:prstGeom prst="roundRect">
            <a:avLst>
              <a:gd name="adj" fmla="val 10631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687118" name="Line 14"/>
          <p:cNvSpPr>
            <a:spLocks noChangeShapeType="1"/>
          </p:cNvSpPr>
          <p:nvPr/>
        </p:nvSpPr>
        <p:spPr bwMode="auto">
          <a:xfrm>
            <a:off x="173831" y="2850102"/>
            <a:ext cx="879633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87131" name="AutoShape 27"/>
          <p:cNvSpPr>
            <a:spLocks noChangeArrowheads="1"/>
          </p:cNvSpPr>
          <p:nvPr/>
        </p:nvSpPr>
        <p:spPr bwMode="auto">
          <a:xfrm>
            <a:off x="1620456" y="167750"/>
            <a:ext cx="5903088" cy="1022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87132" name="Text Box 28"/>
          <p:cNvSpPr txBox="1">
            <a:spLocks noChangeArrowheads="1"/>
          </p:cNvSpPr>
          <p:nvPr/>
        </p:nvSpPr>
        <p:spPr bwMode="auto">
          <a:xfrm>
            <a:off x="1643605" y="342375"/>
            <a:ext cx="585679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3200" b="1" dirty="0" smtClean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Die 3 Phasen des Gerichts</a:t>
            </a: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2040854" y="3132000"/>
            <a:ext cx="12463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kern="1200" dirty="0" smtClean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Gott</a:t>
            </a:r>
            <a:endParaRPr lang="de-DE" b="1" kern="1200" dirty="0">
              <a:solidFill>
                <a:srgbClr val="FFFF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162043" y="2988000"/>
            <a:ext cx="15625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dirty="0" smtClean="0">
                <a:solidFill>
                  <a:schemeClr val="bg1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Wer richtet?</a:t>
            </a:r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 rot="16200000" flipV="1">
            <a:off x="-72000" y="4206418"/>
            <a:ext cx="3996000" cy="4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 rot="16200000" flipV="1">
            <a:off x="1620000" y="4206418"/>
            <a:ext cx="3996000" cy="4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rot="16200000" flipV="1">
            <a:off x="3312000" y="4206418"/>
            <a:ext cx="3996000" cy="4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rot="16200000" flipV="1">
            <a:off x="4986000" y="4206418"/>
            <a:ext cx="3996000" cy="4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rot="16200000" flipV="1">
            <a:off x="5076000" y="4206418"/>
            <a:ext cx="3996000" cy="4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163968" y="3816000"/>
            <a:ext cx="17458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dirty="0" smtClean="0">
                <a:solidFill>
                  <a:schemeClr val="bg1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Wer wird gerichtet?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65893" y="4644000"/>
            <a:ext cx="17458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dirty="0" smtClean="0">
                <a:solidFill>
                  <a:schemeClr val="bg1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Wo wird gerichtet?</a:t>
            </a: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167818" y="5472000"/>
            <a:ext cx="17998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dirty="0" smtClean="0">
                <a:solidFill>
                  <a:schemeClr val="bg1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Wem dient das Gericht?</a:t>
            </a: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1448765" y="1735775"/>
            <a:ext cx="9471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dirty="0" smtClean="0">
                <a:solidFill>
                  <a:schemeClr val="bg1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1844</a:t>
            </a: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2735515" y="1506200"/>
            <a:ext cx="17670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dirty="0" smtClean="0">
                <a:solidFill>
                  <a:schemeClr val="bg1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Jesu Wiederkunft</a:t>
            </a: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4369515" y="1508125"/>
            <a:ext cx="18808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dirty="0" smtClean="0">
                <a:solidFill>
                  <a:schemeClr val="bg1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Auferstehung der Bösen</a:t>
            </a:r>
          </a:p>
        </p:txBody>
      </p:sp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6084540" y="1510050"/>
            <a:ext cx="18808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dirty="0" smtClean="0">
                <a:solidFill>
                  <a:schemeClr val="bg1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Neu-</a:t>
            </a:r>
            <a:r>
              <a:rPr lang="de-DE" b="1" dirty="0" err="1" smtClean="0">
                <a:solidFill>
                  <a:schemeClr val="bg1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schöpfung</a:t>
            </a:r>
            <a:endParaRPr lang="de-DE" b="1" dirty="0" smtClean="0">
              <a:solidFill>
                <a:schemeClr val="bg1"/>
              </a:solidFill>
              <a:effectLst>
                <a:outerShdw blurRad="254000" dist="127000" dir="2700000" algn="ctr" rotWithShape="0">
                  <a:schemeClr val="tx1">
                    <a:alpha val="60000"/>
                  </a:schemeClr>
                </a:outerShdw>
              </a:effectLst>
            </a:endParaRP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1959971" y="2420613"/>
            <a:ext cx="16050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dirty="0" smtClean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1. Phase</a:t>
            </a:r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3657601" y="2422538"/>
            <a:ext cx="15992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dirty="0" smtClean="0">
                <a:solidFill>
                  <a:schemeClr val="accent1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2. Phase</a:t>
            </a: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5355296" y="2424463"/>
            <a:ext cx="1566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dirty="0" smtClean="0">
                <a:solidFill>
                  <a:srgbClr val="FF9999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3. Phase</a:t>
            </a:r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7267096" y="2414813"/>
            <a:ext cx="14314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dirty="0" smtClean="0">
                <a:solidFill>
                  <a:srgbClr val="66FF66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Ergebnis</a:t>
            </a: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2042779" y="3960000"/>
            <a:ext cx="13833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kern="1200" dirty="0" smtClean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Gläubige</a:t>
            </a:r>
            <a:endParaRPr lang="de-DE" b="1" kern="1200" dirty="0">
              <a:solidFill>
                <a:srgbClr val="FFFF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2033129" y="4788000"/>
            <a:ext cx="13833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kern="1200" dirty="0" smtClean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Himmel</a:t>
            </a:r>
            <a:endParaRPr lang="de-DE" b="1" kern="1200" dirty="0">
              <a:solidFill>
                <a:srgbClr val="FFFF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2035054" y="5616000"/>
            <a:ext cx="1541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kern="1200" dirty="0" smtClean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Universum</a:t>
            </a:r>
            <a:endParaRPr lang="de-DE" b="1" kern="1200" dirty="0">
              <a:solidFill>
                <a:srgbClr val="FFFF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3732729" y="2988000"/>
            <a:ext cx="12463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rPr>
              <a:t>Gott + Erlöste</a:t>
            </a:r>
            <a:endParaRPr lang="de-DE" b="1" kern="1200" dirty="0">
              <a:solidFill>
                <a:schemeClr val="accent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3734653" y="3961925"/>
            <a:ext cx="16591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rPr>
              <a:t>Ungläubige</a:t>
            </a:r>
            <a:endParaRPr lang="de-DE" b="1" kern="1200" dirty="0">
              <a:solidFill>
                <a:schemeClr val="accent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3725004" y="4789925"/>
            <a:ext cx="13833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rPr>
              <a:t>Himmel</a:t>
            </a:r>
            <a:endParaRPr lang="de-DE" b="1" kern="1200" dirty="0">
              <a:solidFill>
                <a:schemeClr val="accent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3726929" y="5472000"/>
            <a:ext cx="1541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rPr>
              <a:t>Gläubige + Universum</a:t>
            </a:r>
            <a:endParaRPr lang="de-DE" b="1" kern="1200" dirty="0">
              <a:solidFill>
                <a:schemeClr val="accent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5434254" y="3133925"/>
            <a:ext cx="12463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kern="1200" dirty="0" smtClean="0">
                <a:solidFill>
                  <a:srgbClr val="FF9999"/>
                </a:solidFill>
                <a:latin typeface="Arial" charset="0"/>
                <a:ea typeface="+mn-ea"/>
                <a:cs typeface="+mn-cs"/>
              </a:rPr>
              <a:t>Gott</a:t>
            </a:r>
            <a:endParaRPr lang="de-DE" b="1" kern="1200" dirty="0">
              <a:solidFill>
                <a:srgbClr val="FF999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2" name="Text Box 22"/>
          <p:cNvSpPr txBox="1">
            <a:spLocks noChangeArrowheads="1"/>
          </p:cNvSpPr>
          <p:nvPr/>
        </p:nvSpPr>
        <p:spPr bwMode="auto">
          <a:xfrm>
            <a:off x="5436179" y="3961925"/>
            <a:ext cx="16128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kern="1200" dirty="0" smtClean="0">
                <a:solidFill>
                  <a:srgbClr val="FF9999"/>
                </a:solidFill>
                <a:latin typeface="Arial" charset="0"/>
                <a:ea typeface="+mn-ea"/>
                <a:cs typeface="+mn-cs"/>
              </a:rPr>
              <a:t>Ungläubige</a:t>
            </a:r>
            <a:endParaRPr lang="de-DE" b="1" kern="1200" dirty="0">
              <a:solidFill>
                <a:srgbClr val="FF999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5426529" y="4789925"/>
            <a:ext cx="13833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kern="1200" dirty="0" smtClean="0">
                <a:solidFill>
                  <a:srgbClr val="FF9999"/>
                </a:solidFill>
                <a:latin typeface="Arial" charset="0"/>
                <a:ea typeface="+mn-ea"/>
                <a:cs typeface="+mn-cs"/>
              </a:rPr>
              <a:t>Erde</a:t>
            </a:r>
            <a:endParaRPr lang="de-DE" b="1" kern="1200" dirty="0">
              <a:solidFill>
                <a:srgbClr val="FF999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5428454" y="5472000"/>
            <a:ext cx="16668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kern="1200" dirty="0" smtClean="0">
                <a:solidFill>
                  <a:srgbClr val="FF9999"/>
                </a:solidFill>
                <a:latin typeface="Arial" charset="0"/>
                <a:ea typeface="+mn-ea"/>
                <a:cs typeface="+mn-cs"/>
              </a:rPr>
              <a:t>Ungläubige + Satan</a:t>
            </a:r>
            <a:endParaRPr lang="de-DE" b="1" kern="1200" dirty="0">
              <a:solidFill>
                <a:srgbClr val="FF999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7207154" y="2989925"/>
            <a:ext cx="15780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kern="1200" dirty="0" smtClean="0">
                <a:solidFill>
                  <a:srgbClr val="66FF66"/>
                </a:solidFill>
                <a:latin typeface="Arial" charset="0"/>
                <a:ea typeface="+mn-ea"/>
                <a:cs typeface="+mn-cs"/>
              </a:rPr>
              <a:t>Erlöste auf neuer Erde</a:t>
            </a:r>
            <a:endParaRPr lang="de-DE" b="1" kern="1200" dirty="0">
              <a:solidFill>
                <a:srgbClr val="66FF66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7199429" y="4791850"/>
            <a:ext cx="16899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de-DE" b="1" kern="1200" dirty="0" smtClean="0">
                <a:solidFill>
                  <a:srgbClr val="66FF66"/>
                </a:solidFill>
                <a:latin typeface="Arial" charset="0"/>
                <a:ea typeface="+mn-ea"/>
                <a:cs typeface="+mn-cs"/>
              </a:rPr>
              <a:t>Gottlose verbrennen im letzten Feuer</a:t>
            </a:r>
            <a:endParaRPr lang="de-DE" b="1" kern="1200" dirty="0">
              <a:solidFill>
                <a:srgbClr val="66FF66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Eigene Dateien\Eigene Bilder\Digitalkamera\2008\08 Urlaub Korsika\P83116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743194" y="3186743"/>
            <a:ext cx="600891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dirty="0" smtClean="0">
                <a:solidFill>
                  <a:schemeClr val="bg1"/>
                </a:solidFill>
                <a:effectLst>
                  <a:outerShdw blurRad="279400" dist="177800" dir="2700000" algn="ctr" rotWithShape="0">
                    <a:schemeClr val="tx1">
                      <a:alpha val="80000"/>
                    </a:schemeClr>
                  </a:outerShdw>
                </a:effectLst>
              </a:rPr>
              <a:t>„Wer nun zu Jesus Christus gehört, wird der Verurteilung durch Gott entgehen; er wird leben.“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279400" dist="177800" dir="2700000" algn="ctr" rotWithShape="0">
                    <a:schemeClr val="tx1">
                      <a:alpha val="80000"/>
                    </a:schemeClr>
                  </a:outerShdw>
                </a:effectLst>
              </a:rPr>
              <a:t/>
            </a:r>
            <a:br>
              <a:rPr lang="de-DE" sz="2600" dirty="0" smtClean="0">
                <a:solidFill>
                  <a:schemeClr val="bg1"/>
                </a:solidFill>
                <a:effectLst>
                  <a:outerShdw blurRad="279400" dist="177800" dir="2700000" algn="ctr" rotWithShape="0">
                    <a:schemeClr val="tx1">
                      <a:alpha val="80000"/>
                    </a:schemeClr>
                  </a:outerShdw>
                </a:effectLst>
              </a:rPr>
            </a:br>
            <a:r>
              <a:rPr lang="de-DE" sz="2800" dirty="0" smtClean="0">
                <a:solidFill>
                  <a:schemeClr val="bg1"/>
                </a:solidFill>
                <a:effectLst>
                  <a:outerShdw blurRad="279400" dist="177800" dir="2700000" algn="ctr" rotWithShape="0">
                    <a:schemeClr val="tx1">
                      <a:alpha val="80000"/>
                    </a:schemeClr>
                  </a:outerShdw>
                </a:effectLst>
              </a:rPr>
              <a:t>                                  </a:t>
            </a:r>
            <a:r>
              <a:rPr lang="de-DE" sz="2400" i="1" dirty="0" smtClean="0">
                <a:solidFill>
                  <a:srgbClr val="FFFF99"/>
                </a:solidFill>
                <a:effectLst>
                  <a:outerShdw blurRad="279400" dist="177800" dir="2700000" algn="ctr" rotWithShape="0">
                    <a:schemeClr val="tx1">
                      <a:alpha val="80000"/>
                    </a:schemeClr>
                  </a:outerShdw>
                </a:effectLst>
              </a:rPr>
              <a:t>Römer 8,1 (Hfa)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chrift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3738" y="333375"/>
            <a:ext cx="18494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35824" y="1053292"/>
            <a:ext cx="6146143" cy="5642658"/>
          </a:xfrm>
        </p:spPr>
        <p:txBody>
          <a:bodyPr/>
          <a:lstStyle/>
          <a:p>
            <a:pPr marL="450850" indent="-450850" eaLnBrk="1" hangingPunct="1">
              <a:spcBef>
                <a:spcPts val="1000"/>
              </a:spcBef>
              <a:buFontTx/>
              <a:buAutoNum type="arabicPeriod"/>
            </a:pPr>
            <a:r>
              <a:rPr lang="de-DE" sz="3000" dirty="0" smtClean="0">
                <a:solidFill>
                  <a:schemeClr val="bg1"/>
                </a:solidFill>
              </a:rPr>
              <a:t>Richtig oder Falsch:</a:t>
            </a:r>
          </a:p>
          <a:p>
            <a:pPr marL="450850" indent="0" eaLnBrk="1" hangingPunct="1">
              <a:spcBef>
                <a:spcPts val="700"/>
              </a:spcBef>
              <a:buNone/>
            </a:pPr>
            <a:r>
              <a:rPr lang="de-DE" sz="2600" dirty="0" smtClean="0">
                <a:solidFill>
                  <a:srgbClr val="FFFFCC"/>
                </a:solidFill>
              </a:rPr>
              <a:t>Jesus ist unser Hohepriester im  himmlischen Heiligtum.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 startAt="2"/>
            </a:pPr>
            <a:r>
              <a:rPr lang="de-DE" sz="3000" dirty="0" smtClean="0">
                <a:solidFill>
                  <a:schemeClr val="bg1"/>
                </a:solidFill>
              </a:rPr>
              <a:t>Wodurch werden wir im Gericht frei gesprochen?</a:t>
            </a:r>
          </a:p>
          <a:p>
            <a:pPr marL="1250950" lvl="1" indent="-533400" eaLnBrk="1" hangingPunct="1">
              <a:spcBef>
                <a:spcPts val="700"/>
              </a:spcBef>
              <a:buFontTx/>
              <a:buNone/>
            </a:pPr>
            <a:r>
              <a:rPr lang="de-DE" sz="2600" dirty="0" smtClean="0">
                <a:solidFill>
                  <a:srgbClr val="FFFFCC"/>
                </a:solidFill>
              </a:rPr>
              <a:t>A:  Durch Jesu Fürsprache</a:t>
            </a:r>
          </a:p>
          <a:p>
            <a:pPr marL="1250950" lvl="1" indent="-533400" eaLnBrk="1" hangingPunct="1">
              <a:buFontTx/>
              <a:buNone/>
            </a:pPr>
            <a:r>
              <a:rPr lang="de-DE" sz="2600" dirty="0" smtClean="0">
                <a:solidFill>
                  <a:srgbClr val="FFFFCC"/>
                </a:solidFill>
              </a:rPr>
              <a:t>B:  Durch eigene gute </a:t>
            </a:r>
            <a:r>
              <a:rPr lang="de-DE" sz="2600" dirty="0" smtClean="0">
                <a:solidFill>
                  <a:srgbClr val="FFFFCC"/>
                </a:solidFill>
              </a:rPr>
              <a:t>Werke</a:t>
            </a:r>
          </a:p>
          <a:p>
            <a:pPr marL="1250950" lvl="1" indent="-533400" eaLnBrk="1" hangingPunct="1">
              <a:buFontTx/>
              <a:buNone/>
            </a:pPr>
            <a:r>
              <a:rPr lang="de-DE" sz="2600" dirty="0" smtClean="0">
                <a:solidFill>
                  <a:srgbClr val="FFFFCC"/>
                </a:solidFill>
              </a:rPr>
              <a:t>C:  Durch Maria</a:t>
            </a:r>
            <a:endParaRPr lang="de-DE" sz="2600" dirty="0" smtClean="0">
              <a:solidFill>
                <a:srgbClr val="FFFFCC"/>
              </a:solidFill>
            </a:endParaRPr>
          </a:p>
          <a:p>
            <a:pPr marL="1250950" lvl="1" indent="-533400" eaLnBrk="1" hangingPunct="1">
              <a:buFontTx/>
              <a:buNone/>
            </a:pPr>
            <a:r>
              <a:rPr lang="de-DE" sz="2600" dirty="0" smtClean="0">
                <a:solidFill>
                  <a:srgbClr val="FFFFCC"/>
                </a:solidFill>
              </a:rPr>
              <a:t>D:  </a:t>
            </a:r>
            <a:r>
              <a:rPr lang="de-DE" sz="2600" dirty="0" smtClean="0">
                <a:solidFill>
                  <a:srgbClr val="FFFFCC"/>
                </a:solidFill>
              </a:rPr>
              <a:t>Jeder wird frei gesprochen</a:t>
            </a:r>
          </a:p>
          <a:p>
            <a:pPr marL="450850" indent="-450850" eaLnBrk="1" hangingPunct="1">
              <a:spcBef>
                <a:spcPts val="1800"/>
              </a:spcBef>
              <a:buFontTx/>
              <a:buAutoNum type="arabicPeriod" startAt="2"/>
            </a:pPr>
            <a:r>
              <a:rPr lang="de-DE" sz="3000" dirty="0" smtClean="0">
                <a:solidFill>
                  <a:schemeClr val="bg1"/>
                </a:solidFill>
              </a:rPr>
              <a:t>In welchem Jahr begann im Himmel das Gericht?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3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3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3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3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3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3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3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3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8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568" y="1802738"/>
            <a:ext cx="5949386" cy="4632786"/>
          </a:xfrm>
        </p:spPr>
        <p:txBody>
          <a:bodyPr/>
          <a:lstStyle/>
          <a:p>
            <a:pPr marL="609600" indent="-609600" eaLnBrk="1" hangingPunct="1">
              <a:spcBef>
                <a:spcPct val="60000"/>
              </a:spcBef>
              <a:buNone/>
            </a:pPr>
            <a:r>
              <a:rPr lang="de-DE" sz="2800" dirty="0" smtClean="0">
                <a:solidFill>
                  <a:schemeClr val="bg1"/>
                </a:solidFill>
              </a:rPr>
              <a:t>A	Die Botschaft vom Gericht Gottes ist mir klar geworden.</a:t>
            </a:r>
          </a:p>
          <a:p>
            <a:pPr marL="609600" indent="-609600" eaLnBrk="1" hangingPunct="1">
              <a:spcBef>
                <a:spcPct val="60000"/>
              </a:spcBef>
              <a:buNone/>
            </a:pPr>
            <a:r>
              <a:rPr lang="de-DE" sz="2800" dirty="0" smtClean="0">
                <a:solidFill>
                  <a:schemeClr val="bg1"/>
                </a:solidFill>
              </a:rPr>
              <a:t>B	Ich nehme Jesus Christus als meinen Erlöser und Fürsprecher an.</a:t>
            </a:r>
          </a:p>
          <a:p>
            <a:pPr marL="609600" indent="-609600" eaLnBrk="1" hangingPunct="1">
              <a:spcBef>
                <a:spcPct val="60000"/>
              </a:spcBef>
              <a:buNone/>
            </a:pPr>
            <a:r>
              <a:rPr lang="de-DE" sz="2800" dirty="0" smtClean="0">
                <a:solidFill>
                  <a:schemeClr val="bg1"/>
                </a:solidFill>
              </a:rPr>
              <a:t>C	Bitte beten Sie für mich, dass ich mir sicher sein kann, im Buch des Lebens zu stehen.</a:t>
            </a:r>
          </a:p>
        </p:txBody>
      </p:sp>
      <p:pic>
        <p:nvPicPr>
          <p:cNvPr id="15363" name="Picture 4" descr="Schrift 33"/>
          <p:cNvPicPr>
            <a:picLocks noChangeAspect="1" noChangeArrowheads="1"/>
          </p:cNvPicPr>
          <p:nvPr/>
        </p:nvPicPr>
        <p:blipFill>
          <a:blip r:embed="rId4"/>
          <a:srcRect t="18898" b="18898"/>
          <a:stretch>
            <a:fillRect/>
          </a:stretch>
        </p:blipFill>
        <p:spPr bwMode="auto">
          <a:xfrm>
            <a:off x="4329113" y="436563"/>
            <a:ext cx="431482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9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9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29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89830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89831" name="Text Box 7"/>
          <p:cNvSpPr txBox="1">
            <a:spLocks noChangeArrowheads="1"/>
          </p:cNvSpPr>
          <p:nvPr/>
        </p:nvSpPr>
        <p:spPr bwMode="auto">
          <a:xfrm>
            <a:off x="249238" y="410975"/>
            <a:ext cx="5554662" cy="13234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4000" b="1" dirty="0" smtClean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Wofür hält Gott Gericht?</a:t>
            </a:r>
            <a:endParaRPr lang="de-DE" sz="4000" b="1" dirty="0">
              <a:solidFill>
                <a:srgbClr val="FFFF00"/>
              </a:solidFill>
              <a:effectLst>
                <a:outerShdw blurRad="254000" dist="127000" dir="2700000" algn="ctr" rotWithShape="0">
                  <a:schemeClr val="tx1">
                    <a:alpha val="60000"/>
                  </a:schemeClr>
                </a:outerShdw>
              </a:effectLst>
            </a:endParaRPr>
          </a:p>
        </p:txBody>
      </p:sp>
      <p:sp>
        <p:nvSpPr>
          <p:cNvPr id="589846" name="Text Box 22"/>
          <p:cNvSpPr txBox="1">
            <a:spLocks noChangeArrowheads="1"/>
          </p:cNvSpPr>
          <p:nvPr/>
        </p:nvSpPr>
        <p:spPr bwMode="auto">
          <a:xfrm>
            <a:off x="196771" y="2461400"/>
            <a:ext cx="5845215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spcBef>
                <a:spcPts val="1200"/>
              </a:spcBef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bg1"/>
                </a:solidFill>
              </a:rPr>
              <a:t>Gottes Charakter wird gerechtfertigt – Liebe und Gerechtigkeit</a:t>
            </a:r>
            <a:endParaRPr lang="de-DE" sz="2400" dirty="0">
              <a:solidFill>
                <a:schemeClr val="bg1"/>
              </a:solidFill>
            </a:endParaRPr>
          </a:p>
          <a:p>
            <a:pPr marL="266700" indent="-266700">
              <a:spcBef>
                <a:spcPts val="1200"/>
              </a:spcBef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bg1"/>
                </a:solidFill>
              </a:rPr>
              <a:t>Gottes Gesetz wird gerechtfertigt</a:t>
            </a:r>
          </a:p>
          <a:p>
            <a:pPr marL="266700" indent="-266700">
              <a:spcBef>
                <a:spcPts val="1200"/>
              </a:spcBef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bg1"/>
                </a:solidFill>
              </a:rPr>
              <a:t>Die Gläubigen werden gerechtfertigt</a:t>
            </a:r>
          </a:p>
          <a:p>
            <a:pPr marL="266700" indent="-266700">
              <a:spcBef>
                <a:spcPts val="1200"/>
              </a:spcBef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bg1"/>
                </a:solidFill>
              </a:rPr>
              <a:t>Er wird entschieden, wer gerettet wird</a:t>
            </a:r>
          </a:p>
          <a:p>
            <a:pPr marL="266700" indent="-266700">
              <a:spcBef>
                <a:spcPts val="1200"/>
              </a:spcBef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bg1"/>
                </a:solidFill>
              </a:rPr>
              <a:t>Satan und Ungläubige werden verurteilt</a:t>
            </a:r>
          </a:p>
          <a:p>
            <a:pPr marL="266700" indent="-266700">
              <a:spcBef>
                <a:spcPts val="1200"/>
              </a:spcBef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bg1"/>
                </a:solidFill>
              </a:rPr>
              <a:t>Satan und Ungläubige bekommen ihre Strafe – ewiger Tod</a:t>
            </a:r>
          </a:p>
        </p:txBody>
      </p:sp>
      <p:pic>
        <p:nvPicPr>
          <p:cNvPr id="2" name="Picture 2" descr="D:\Eigene Dateien\Eigene Bilder\Biblische Themen\Heiligtum - Gericht\Fotolia_6686999_S.jpg"/>
          <p:cNvPicPr>
            <a:picLocks noChangeAspect="1" noChangeArrowheads="1"/>
          </p:cNvPicPr>
          <p:nvPr/>
        </p:nvPicPr>
        <p:blipFill>
          <a:blip r:embed="rId3"/>
          <a:srcRect l="41985" r="7776"/>
          <a:stretch>
            <a:fillRect/>
          </a:stretch>
        </p:blipFill>
        <p:spPr bwMode="auto">
          <a:xfrm>
            <a:off x="6104849" y="2326513"/>
            <a:ext cx="2958129" cy="39253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89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89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89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89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898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46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87988" y="3089275"/>
            <a:ext cx="326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de-DE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4356000" y="2808000"/>
            <a:ext cx="4644000" cy="2736000"/>
          </a:xfrm>
          <a:prstGeom prst="roundRect">
            <a:avLst/>
          </a:prstGeom>
          <a:gradFill>
            <a:gsLst>
              <a:gs pos="0">
                <a:srgbClr val="000066"/>
              </a:gs>
              <a:gs pos="100000">
                <a:schemeClr val="tx1"/>
              </a:gs>
            </a:gsLst>
            <a:lin ang="189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15900" dir="2700000" algn="ctr" rotWithShape="0">
              <a:srgbClr val="000000">
                <a:alpha val="6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313613" y="6299200"/>
            <a:ext cx="166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FFFFFF"/>
                </a:solidFill>
                <a:effectLst>
                  <a:outerShdw blurRad="254000" dist="215900" dir="2700000" algn="ctr" rotWithShape="0">
                    <a:srgbClr val="000000">
                      <a:alpha val="80000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© Olaf Schröer</a:t>
            </a:r>
            <a:endParaRPr lang="de-DE" sz="2000" kern="1200" dirty="0">
              <a:solidFill>
                <a:srgbClr val="FFFFFF"/>
              </a:solidFill>
              <a:effectLst>
                <a:outerShdw blurRad="254000" dist="215900" dir="2700000" algn="ctr" rotWithShape="0">
                  <a:srgbClr val="000000">
                    <a:alpha val="80000"/>
                  </a:srgbClr>
                </a:outerShdw>
              </a:effectLst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287838" y="361950"/>
            <a:ext cx="4678362" cy="1555750"/>
            <a:chOff x="2813" y="179"/>
            <a:chExt cx="2947" cy="980"/>
          </a:xfrm>
        </p:grpSpPr>
        <p:pic>
          <p:nvPicPr>
            <p:cNvPr id="5128" name="Picture 8" descr="Schrift 71"/>
            <p:cNvPicPr>
              <a:picLocks noChangeAspect="1" noChangeArrowheads="1"/>
            </p:cNvPicPr>
            <p:nvPr/>
          </p:nvPicPr>
          <p:blipFill>
            <a:blip r:embed="rId2"/>
            <a:srcRect r="38605"/>
            <a:stretch>
              <a:fillRect/>
            </a:stretch>
          </p:blipFill>
          <p:spPr bwMode="auto">
            <a:xfrm>
              <a:off x="2813" y="179"/>
              <a:ext cx="2749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0" dist="215900" dir="2700000" algn="ctr" rotWithShape="0">
                <a:srgbClr val="000000">
                  <a:alpha val="60000"/>
                </a:srgbClr>
              </a:outerShdw>
            </a:effectLst>
          </p:spPr>
        </p:pic>
        <p:pic>
          <p:nvPicPr>
            <p:cNvPr id="5129" name="Picture 9" descr="Schrift 71"/>
            <p:cNvPicPr>
              <a:picLocks noChangeAspect="1" noChangeArrowheads="1"/>
            </p:cNvPicPr>
            <p:nvPr/>
          </p:nvPicPr>
          <p:blipFill>
            <a:blip r:embed="rId2"/>
            <a:srcRect l="61552"/>
            <a:stretch>
              <a:fillRect/>
            </a:stretch>
          </p:blipFill>
          <p:spPr bwMode="auto">
            <a:xfrm>
              <a:off x="4039" y="519"/>
              <a:ext cx="1721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0" dist="215900" dir="2700000" algn="ctr" rotWithShape="0">
                <a:srgbClr val="000000">
                  <a:alpha val="60000"/>
                </a:srgbClr>
              </a:outerShdw>
            </a:effectLst>
          </p:spPr>
        </p:pic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270838" y="3121025"/>
            <a:ext cx="4827587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4000" b="1" kern="1200" dirty="0">
                <a:solidFill>
                  <a:srgbClr val="FFFFFF"/>
                </a:solidFill>
                <a:effectLst>
                  <a:outerShdw blurRad="127000" dist="127000" dir="2700000" algn="ctr" rotWithShape="0">
                    <a:srgbClr val="000000">
                      <a:alpha val="60000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Thema </a:t>
            </a:r>
            <a:r>
              <a:rPr lang="de-DE" sz="4000" b="1" kern="1200" dirty="0" smtClean="0">
                <a:solidFill>
                  <a:srgbClr val="FFFFFF"/>
                </a:solidFill>
                <a:effectLst>
                  <a:outerShdw blurRad="127000" dist="127000" dir="2700000" algn="ctr" rotWithShape="0">
                    <a:srgbClr val="000000">
                      <a:alpha val="60000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16:</a:t>
            </a:r>
            <a:endParaRPr lang="de-DE" sz="4000" b="1" kern="1200" dirty="0">
              <a:solidFill>
                <a:srgbClr val="FFFFFF"/>
              </a:solidFill>
              <a:effectLst>
                <a:outerShdw blurRad="127000" dist="127000" dir="2700000" algn="ctr" rotWithShape="0">
                  <a:srgbClr val="000000">
                    <a:alpha val="60000"/>
                  </a:srgbClr>
                </a:outerShdw>
              </a:effectLst>
              <a:latin typeface="Arial Narrow" pitchFamily="34" charset="0"/>
              <a:ea typeface="+mn-ea"/>
              <a:cs typeface="+mn-cs"/>
            </a:endParaRPr>
          </a:p>
          <a:p>
            <a:pPr algn="ctr">
              <a:spcBef>
                <a:spcPts val="1200"/>
              </a:spcBef>
              <a:defRPr/>
            </a:pPr>
            <a:r>
              <a:rPr lang="de-DE" sz="4000" b="1" dirty="0" smtClean="0">
                <a:solidFill>
                  <a:srgbClr val="FFFFFF"/>
                </a:solidFill>
                <a:effectLst>
                  <a:outerShdw blurRad="127000" dist="127000" dir="2700000" algn="ctr" rotWithShape="0">
                    <a:srgbClr val="000000">
                      <a:alpha val="60000"/>
                    </a:srgbClr>
                  </a:outerShdw>
                </a:effectLst>
                <a:latin typeface="Arial Narrow" pitchFamily="34" charset="0"/>
              </a:rPr>
              <a:t>Die Taufe – </a:t>
            </a:r>
            <a:br>
              <a:rPr lang="de-DE" sz="4000" b="1" dirty="0" smtClean="0">
                <a:solidFill>
                  <a:srgbClr val="FFFFFF"/>
                </a:solidFill>
                <a:effectLst>
                  <a:outerShdw blurRad="127000" dist="127000" dir="2700000" algn="ctr" rotWithShape="0">
                    <a:srgbClr val="000000">
                      <a:alpha val="60000"/>
                    </a:srgbClr>
                  </a:outerShdw>
                </a:effectLst>
                <a:latin typeface="Arial Narrow" pitchFamily="34" charset="0"/>
              </a:rPr>
            </a:br>
            <a:r>
              <a:rPr lang="de-DE" sz="4000" b="1" dirty="0" smtClean="0">
                <a:solidFill>
                  <a:srgbClr val="FFFFFF"/>
                </a:solidFill>
                <a:effectLst>
                  <a:outerShdw blurRad="127000" dist="127000" dir="2700000" algn="ctr" rotWithShape="0">
                    <a:srgbClr val="000000">
                      <a:alpha val="60000"/>
                    </a:srgbClr>
                  </a:outerShdw>
                </a:effectLst>
                <a:latin typeface="Arial Narrow" pitchFamily="34" charset="0"/>
              </a:rPr>
              <a:t>der Bund mit Gott</a:t>
            </a:r>
            <a:endParaRPr lang="de-DE" sz="4000" b="1" dirty="0">
              <a:solidFill>
                <a:srgbClr val="FFFFFF"/>
              </a:solidFill>
              <a:effectLst>
                <a:outerShdw blurRad="127000" dist="127000" dir="2700000" algn="ctr" rotWithShape="0">
                  <a:srgbClr val="000000">
                    <a:alpha val="6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6" name="Picture 2" descr="D:\Eigene Dateien\Eigene Bilder\GoodSalt CD1\lwjas0008.jpg"/>
          <p:cNvPicPr>
            <a:picLocks noChangeAspect="1" noChangeArrowheads="1"/>
          </p:cNvPicPr>
          <p:nvPr/>
        </p:nvPicPr>
        <p:blipFill>
          <a:blip r:embed="rId3"/>
          <a:srcRect l="10790" r="14761"/>
          <a:stretch>
            <a:fillRect/>
          </a:stretch>
        </p:blipFill>
        <p:spPr bwMode="auto">
          <a:xfrm>
            <a:off x="-1" y="0"/>
            <a:ext cx="425035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89830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89831" name="Text Box 7"/>
          <p:cNvSpPr txBox="1">
            <a:spLocks noChangeArrowheads="1"/>
          </p:cNvSpPr>
          <p:nvPr/>
        </p:nvSpPr>
        <p:spPr bwMode="auto">
          <a:xfrm>
            <a:off x="249238" y="688775"/>
            <a:ext cx="5554662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4000" b="1" dirty="0" smtClean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Gottes Gericht</a:t>
            </a:r>
            <a:endParaRPr lang="de-DE" sz="4000" b="1" dirty="0">
              <a:solidFill>
                <a:srgbClr val="FFFF00"/>
              </a:solidFill>
              <a:effectLst>
                <a:outerShdw blurRad="254000" dist="127000" dir="2700000" algn="ctr" rotWithShape="0">
                  <a:schemeClr val="tx1">
                    <a:alpha val="60000"/>
                  </a:schemeClr>
                </a:outerShdw>
              </a:effectLst>
            </a:endParaRPr>
          </a:p>
        </p:txBody>
      </p:sp>
      <p:sp>
        <p:nvSpPr>
          <p:cNvPr id="589846" name="Text Box 22"/>
          <p:cNvSpPr txBox="1">
            <a:spLocks noChangeArrowheads="1"/>
          </p:cNvSpPr>
          <p:nvPr/>
        </p:nvSpPr>
        <p:spPr bwMode="auto">
          <a:xfrm>
            <a:off x="803663" y="2901250"/>
            <a:ext cx="41155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dirty="0" smtClean="0">
                <a:solidFill>
                  <a:schemeClr val="bg1"/>
                </a:solidFill>
              </a:rPr>
              <a:t>Welche Fakten über das Gericht Gottes werden uns hier mitgeteilt?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319783" y="866963"/>
            <a:ext cx="26274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chemeClr val="bg1"/>
                </a:solidFill>
                <a:latin typeface="Arial Narrow" pitchFamily="34" charset="0"/>
              </a:rPr>
              <a:t>Daniel 7,9.10 </a:t>
            </a:r>
            <a:r>
              <a:rPr lang="de-DE" dirty="0" smtClean="0">
                <a:solidFill>
                  <a:schemeClr val="bg1"/>
                </a:solidFill>
                <a:latin typeface="Arial Narrow" pitchFamily="34" charset="0"/>
              </a:rPr>
              <a:t>(AT 850)</a:t>
            </a:r>
            <a:endParaRPr lang="de-DE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26" name="Picture 2" descr="D:\Eigene Dateien\Eigene Bilder\Biblische Themen\Heiligtum - Gericht\I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8608" y="3582365"/>
            <a:ext cx="3751483" cy="2813613"/>
          </a:xfrm>
          <a:prstGeom prst="rect">
            <a:avLst/>
          </a:prstGeom>
          <a:effectLst>
            <a:outerShdw blurRad="254000" dist="215900" dir="2700000" algn="ctr" rotWithShape="0">
              <a:schemeClr val="tx1">
                <a:alpha val="60000"/>
              </a:schemeClr>
            </a:out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46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89830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89831" name="Text Box 7"/>
          <p:cNvSpPr txBox="1">
            <a:spLocks noChangeArrowheads="1"/>
          </p:cNvSpPr>
          <p:nvPr/>
        </p:nvSpPr>
        <p:spPr bwMode="auto">
          <a:xfrm>
            <a:off x="249238" y="688775"/>
            <a:ext cx="5554662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4000" b="1" dirty="0" smtClean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Gottes Gericht</a:t>
            </a:r>
            <a:endParaRPr lang="de-DE" sz="4000" b="1" dirty="0">
              <a:solidFill>
                <a:srgbClr val="FFFF00"/>
              </a:solidFill>
              <a:effectLst>
                <a:outerShdw blurRad="254000" dist="127000" dir="2700000" algn="ctr" rotWithShape="0">
                  <a:schemeClr val="tx1">
                    <a:alpha val="60000"/>
                  </a:schemeClr>
                </a:outerShdw>
              </a:effectLst>
            </a:endParaRPr>
          </a:p>
        </p:txBody>
      </p:sp>
      <p:sp>
        <p:nvSpPr>
          <p:cNvPr id="589846" name="Text Box 22"/>
          <p:cNvSpPr txBox="1">
            <a:spLocks noChangeArrowheads="1"/>
          </p:cNvSpPr>
          <p:nvPr/>
        </p:nvSpPr>
        <p:spPr bwMode="auto">
          <a:xfrm>
            <a:off x="803663" y="2901250"/>
            <a:ext cx="411558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dirty="0" smtClean="0">
                <a:solidFill>
                  <a:schemeClr val="bg1"/>
                </a:solidFill>
              </a:rPr>
              <a:t>Welche Bücher spielen in Gottes Gericht eine Rolle?</a:t>
            </a:r>
          </a:p>
          <a:p>
            <a:pPr>
              <a:spcBef>
                <a:spcPct val="50000"/>
              </a:spcBef>
            </a:pPr>
            <a:r>
              <a:rPr lang="de-DE" sz="2800" dirty="0" smtClean="0">
                <a:solidFill>
                  <a:schemeClr val="bg1"/>
                </a:solidFill>
              </a:rPr>
              <a:t>Was wird im Gericht alles berücksichtigt?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238758" y="704913"/>
            <a:ext cx="26274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chemeClr val="bg1"/>
                </a:solidFill>
                <a:latin typeface="Arial Narrow" pitchFamily="34" charset="0"/>
              </a:rPr>
              <a:t>Offb 20,12.15 </a:t>
            </a:r>
            <a:r>
              <a:rPr lang="de-DE" dirty="0" smtClean="0">
                <a:solidFill>
                  <a:schemeClr val="bg1"/>
                </a:solidFill>
                <a:latin typeface="Arial Narrow" pitchFamily="34" charset="0"/>
              </a:rPr>
              <a:t>(NT 304)</a:t>
            </a:r>
            <a:endParaRPr lang="de-DE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050" name="Picture 2" descr="D:\Eigene Dateien\Eigene Bilder\Biblische Themen\Heiligtum - Gericht\0602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753" y="2662178"/>
            <a:ext cx="2652532" cy="3537815"/>
          </a:xfrm>
          <a:prstGeom prst="rect">
            <a:avLst/>
          </a:prstGeom>
          <a:effectLst>
            <a:outerShdw blurRad="254000" dist="215900" dir="27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240683" y="1192988"/>
            <a:ext cx="2822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chemeClr val="bg1"/>
                </a:solidFill>
                <a:latin typeface="Arial Narrow" pitchFamily="34" charset="0"/>
              </a:rPr>
              <a:t>Prediger 12,14 </a:t>
            </a:r>
            <a:r>
              <a:rPr lang="de-DE" dirty="0" smtClean="0">
                <a:solidFill>
                  <a:schemeClr val="bg1"/>
                </a:solidFill>
                <a:latin typeface="Arial Narrow" pitchFamily="34" charset="0"/>
              </a:rPr>
              <a:t>(AT 657)</a:t>
            </a:r>
            <a:endParaRPr lang="de-DE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242608" y="1681063"/>
            <a:ext cx="2822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chemeClr val="bg1"/>
                </a:solidFill>
                <a:latin typeface="Arial Narrow" pitchFamily="34" charset="0"/>
              </a:rPr>
              <a:t>Römer 2,14-16 </a:t>
            </a:r>
            <a:r>
              <a:rPr lang="de-DE" dirty="0" smtClean="0">
                <a:solidFill>
                  <a:schemeClr val="bg1"/>
                </a:solidFill>
                <a:latin typeface="Arial Narrow" pitchFamily="34" charset="0"/>
              </a:rPr>
              <a:t>(NT 181)</a:t>
            </a:r>
            <a:endParaRPr lang="de-DE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89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46" grpId="0" uiExpand="1" build="p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89830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89831" name="Text Box 7"/>
          <p:cNvSpPr txBox="1">
            <a:spLocks noChangeArrowheads="1"/>
          </p:cNvSpPr>
          <p:nvPr/>
        </p:nvSpPr>
        <p:spPr bwMode="auto">
          <a:xfrm>
            <a:off x="249238" y="688775"/>
            <a:ext cx="5554662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4000" b="1" dirty="0" smtClean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Gottes Gericht</a:t>
            </a:r>
            <a:endParaRPr lang="de-DE" sz="4000" b="1" dirty="0">
              <a:solidFill>
                <a:srgbClr val="FFFF00"/>
              </a:solidFill>
              <a:effectLst>
                <a:outerShdw blurRad="254000" dist="127000" dir="2700000" algn="ctr" rotWithShape="0">
                  <a:schemeClr val="tx1">
                    <a:alpha val="60000"/>
                  </a:schemeClr>
                </a:outerShdw>
              </a:effectLst>
            </a:endParaRPr>
          </a:p>
        </p:txBody>
      </p:sp>
      <p:sp>
        <p:nvSpPr>
          <p:cNvPr id="589846" name="Text Box 22"/>
          <p:cNvSpPr txBox="1">
            <a:spLocks noChangeArrowheads="1"/>
          </p:cNvSpPr>
          <p:nvPr/>
        </p:nvSpPr>
        <p:spPr bwMode="auto">
          <a:xfrm>
            <a:off x="803663" y="2901250"/>
            <a:ext cx="411558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dirty="0" smtClean="0">
                <a:solidFill>
                  <a:schemeClr val="bg1"/>
                </a:solidFill>
              </a:rPr>
              <a:t>Wer wird vor dem himmlischen Gericht stehen?</a:t>
            </a:r>
          </a:p>
          <a:p>
            <a:pPr>
              <a:spcBef>
                <a:spcPct val="50000"/>
              </a:spcBef>
            </a:pPr>
            <a:r>
              <a:rPr lang="de-DE" sz="2800" dirty="0" smtClean="0">
                <a:solidFill>
                  <a:schemeClr val="bg1"/>
                </a:solidFill>
              </a:rPr>
              <a:t>Was ist der Maßstab im Gericht?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238758" y="704913"/>
            <a:ext cx="26274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chemeClr val="bg1"/>
                </a:solidFill>
                <a:latin typeface="Arial Narrow" pitchFamily="34" charset="0"/>
              </a:rPr>
              <a:t>2. Kor. 5,10   </a:t>
            </a:r>
            <a:r>
              <a:rPr lang="de-DE" dirty="0" smtClean="0">
                <a:solidFill>
                  <a:schemeClr val="bg1"/>
                </a:solidFill>
                <a:latin typeface="Arial Narrow" pitchFamily="34" charset="0"/>
              </a:rPr>
              <a:t>(NT 215)</a:t>
            </a:r>
            <a:endParaRPr lang="de-DE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050" name="Picture 2" descr="D:\Eigene Dateien\Eigene Bilder\Biblische Themen\Heiligtum - Gericht\0602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753" y="2662178"/>
            <a:ext cx="2652532" cy="3537815"/>
          </a:xfrm>
          <a:prstGeom prst="rect">
            <a:avLst/>
          </a:prstGeom>
          <a:effectLst>
            <a:outerShdw blurRad="254000" dist="215900" dir="27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240683" y="1192988"/>
            <a:ext cx="2822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chemeClr val="bg1"/>
                </a:solidFill>
                <a:latin typeface="Arial Narrow" pitchFamily="34" charset="0"/>
              </a:rPr>
              <a:t>Jakobus 2,12 </a:t>
            </a:r>
            <a:r>
              <a:rPr lang="de-DE" dirty="0" smtClean="0">
                <a:solidFill>
                  <a:schemeClr val="bg1"/>
                </a:solidFill>
                <a:latin typeface="Arial Narrow" pitchFamily="34" charset="0"/>
              </a:rPr>
              <a:t>(NT 284)</a:t>
            </a:r>
            <a:endParaRPr lang="de-DE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5058" name="Picture 2" descr="D:\Eigene Dateien\Eigene Bilder\GoodSalt CD4\118lwjas03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8286" y="2644154"/>
            <a:ext cx="2934785" cy="35944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89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46" grpId="0" uiExpand="1" build="p"/>
      <p:bldP spid="8" grpId="0" uiExpan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89830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89831" name="Text Box 7"/>
          <p:cNvSpPr txBox="1">
            <a:spLocks noChangeArrowheads="1"/>
          </p:cNvSpPr>
          <p:nvPr/>
        </p:nvSpPr>
        <p:spPr bwMode="auto">
          <a:xfrm>
            <a:off x="249238" y="688775"/>
            <a:ext cx="5554662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4000" b="1" dirty="0" smtClean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Die Zeit des Gerichts</a:t>
            </a:r>
            <a:endParaRPr lang="de-DE" sz="4000" b="1" dirty="0">
              <a:solidFill>
                <a:srgbClr val="FFFF00"/>
              </a:solidFill>
              <a:effectLst>
                <a:outerShdw blurRad="254000" dist="127000" dir="2700000" algn="ctr" rotWithShape="0">
                  <a:schemeClr val="tx1">
                    <a:alpha val="60000"/>
                  </a:schemeClr>
                </a:outerShdw>
              </a:effectLst>
            </a:endParaRPr>
          </a:p>
        </p:txBody>
      </p:sp>
      <p:sp>
        <p:nvSpPr>
          <p:cNvPr id="589846" name="Text Box 22"/>
          <p:cNvSpPr txBox="1">
            <a:spLocks noChangeArrowheads="1"/>
          </p:cNvSpPr>
          <p:nvPr/>
        </p:nvSpPr>
        <p:spPr bwMode="auto">
          <a:xfrm>
            <a:off x="803662" y="2901250"/>
            <a:ext cx="4266049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dirty="0" smtClean="0">
                <a:solidFill>
                  <a:schemeClr val="bg1"/>
                </a:solidFill>
              </a:rPr>
              <a:t>Wann muss entschieden sein, wer gerettet wird und wer nicht?</a:t>
            </a:r>
          </a:p>
          <a:p>
            <a:pPr>
              <a:spcBef>
                <a:spcPct val="50000"/>
              </a:spcBef>
            </a:pPr>
            <a:r>
              <a:rPr lang="de-DE" sz="2800" dirty="0" smtClean="0">
                <a:solidFill>
                  <a:srgbClr val="FFFF99"/>
                </a:solidFill>
              </a:rPr>
              <a:t>Gottes Gericht hat bereits begonnen!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238758" y="705600"/>
            <a:ext cx="26274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chemeClr val="bg1"/>
                </a:solidFill>
                <a:latin typeface="Arial Narrow" pitchFamily="34" charset="0"/>
              </a:rPr>
              <a:t>Offb 22,12  </a:t>
            </a:r>
            <a:r>
              <a:rPr lang="de-DE" dirty="0" smtClean="0">
                <a:solidFill>
                  <a:schemeClr val="bg1"/>
                </a:solidFill>
                <a:latin typeface="Arial Narrow" pitchFamily="34" charset="0"/>
              </a:rPr>
              <a:t>(NT 306)</a:t>
            </a:r>
            <a:endParaRPr lang="de-DE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098" name="Picture 2" descr="D:\Eigene Dateien\Eigene Bilder\Prophetie\Jesu Wiederkunft\0602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3087" y="2407534"/>
            <a:ext cx="2883591" cy="3845991"/>
          </a:xfrm>
          <a:prstGeom prst="rect">
            <a:avLst/>
          </a:prstGeom>
          <a:effectLst>
            <a:outerShdw blurRad="254000" dist="215900" dir="27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240683" y="1192988"/>
            <a:ext cx="2822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chemeClr val="bg1"/>
                </a:solidFill>
                <a:latin typeface="Arial Narrow" pitchFamily="34" charset="0"/>
              </a:rPr>
              <a:t>Offb 14,7    </a:t>
            </a:r>
            <a:r>
              <a:rPr lang="de-DE" dirty="0" smtClean="0">
                <a:solidFill>
                  <a:schemeClr val="bg1"/>
                </a:solidFill>
                <a:latin typeface="Arial Narrow" pitchFamily="34" charset="0"/>
              </a:rPr>
              <a:t>(NT 299)</a:t>
            </a:r>
            <a:endParaRPr lang="de-DE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89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46" grpId="0" uiExpand="1" build="p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89830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89831" name="Text Box 7"/>
          <p:cNvSpPr txBox="1">
            <a:spLocks noChangeArrowheads="1"/>
          </p:cNvSpPr>
          <p:nvPr/>
        </p:nvSpPr>
        <p:spPr bwMode="auto">
          <a:xfrm>
            <a:off x="249238" y="688775"/>
            <a:ext cx="5554662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4000" b="1" dirty="0" smtClean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Die Zeit des Gerichts</a:t>
            </a:r>
            <a:endParaRPr lang="de-DE" sz="4000" b="1" dirty="0">
              <a:solidFill>
                <a:srgbClr val="FFFF00"/>
              </a:solidFill>
              <a:effectLst>
                <a:outerShdw blurRad="254000" dist="127000" dir="2700000" algn="ctr" rotWithShape="0">
                  <a:schemeClr val="tx1">
                    <a:alpha val="60000"/>
                  </a:schemeClr>
                </a:outerShdw>
              </a:effectLst>
            </a:endParaRPr>
          </a:p>
        </p:txBody>
      </p:sp>
      <p:sp>
        <p:nvSpPr>
          <p:cNvPr id="589846" name="Text Box 22"/>
          <p:cNvSpPr txBox="1">
            <a:spLocks noChangeArrowheads="1"/>
          </p:cNvSpPr>
          <p:nvPr/>
        </p:nvSpPr>
        <p:spPr bwMode="auto">
          <a:xfrm>
            <a:off x="803662" y="2901250"/>
            <a:ext cx="42660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dirty="0" smtClean="0">
                <a:solidFill>
                  <a:schemeClr val="bg1"/>
                </a:solidFill>
              </a:rPr>
              <a:t>Die zeitliche Einordnung:</a:t>
            </a:r>
            <a:endParaRPr lang="de-DE" sz="2800" dirty="0" smtClean="0">
              <a:solidFill>
                <a:srgbClr val="FFFF99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238758" y="705600"/>
            <a:ext cx="29052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chemeClr val="bg1"/>
                </a:solidFill>
                <a:latin typeface="Arial Narrow" pitchFamily="34" charset="0"/>
              </a:rPr>
              <a:t>Daniel 7,25-27 </a:t>
            </a:r>
            <a:r>
              <a:rPr lang="de-DE" dirty="0" smtClean="0">
                <a:solidFill>
                  <a:schemeClr val="bg1"/>
                </a:solidFill>
                <a:latin typeface="Arial Narrow" pitchFamily="34" charset="0"/>
              </a:rPr>
              <a:t>(AT 851)</a:t>
            </a:r>
            <a:endParaRPr lang="de-DE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74967" y="3865947"/>
            <a:ext cx="8702815" cy="279976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469926" y="4326868"/>
            <a:ext cx="82805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1813" indent="-531813">
              <a:spcBef>
                <a:spcPct val="50000"/>
              </a:spcBef>
              <a:buFont typeface="+mj-lt"/>
              <a:buAutoNum type="arabicPeriod"/>
              <a:tabLst>
                <a:tab pos="2244725" algn="l"/>
                <a:tab pos="5289550" algn="l"/>
              </a:tabLst>
              <a:defRPr/>
            </a:pPr>
            <a:r>
              <a:rPr lang="de-DE" sz="2800" dirty="0" smtClean="0">
                <a:solidFill>
                  <a:srgbClr val="FFFFCC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Vers 25	Kleines Horn	538 – 1798</a:t>
            </a:r>
          </a:p>
          <a:p>
            <a:pPr marL="531813" indent="-531813">
              <a:spcBef>
                <a:spcPct val="50000"/>
              </a:spcBef>
              <a:buFont typeface="+mj-lt"/>
              <a:buAutoNum type="arabicPeriod"/>
              <a:tabLst>
                <a:tab pos="2244725" algn="l"/>
                <a:tab pos="5289550" algn="l"/>
              </a:tabLst>
              <a:defRPr/>
            </a:pPr>
            <a:r>
              <a:rPr lang="de-DE" sz="2800" dirty="0" smtClean="0">
                <a:solidFill>
                  <a:srgbClr val="FFFFCC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Vers 26	Gericht	danach</a:t>
            </a:r>
          </a:p>
          <a:p>
            <a:pPr marL="531813" indent="-531813">
              <a:spcBef>
                <a:spcPct val="50000"/>
              </a:spcBef>
              <a:buFont typeface="+mj-lt"/>
              <a:buAutoNum type="arabicPeriod"/>
              <a:tabLst>
                <a:tab pos="2244725" algn="l"/>
                <a:tab pos="5289550" algn="l"/>
              </a:tabLst>
              <a:defRPr/>
            </a:pPr>
            <a:r>
              <a:rPr lang="de-DE" sz="2800" dirty="0" smtClean="0">
                <a:solidFill>
                  <a:srgbClr val="FFFFCC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Vers 27	Reichübergabe	Jesu Wiederkunft</a:t>
            </a:r>
          </a:p>
        </p:txBody>
      </p:sp>
      <p:pic>
        <p:nvPicPr>
          <p:cNvPr id="1026" name="Picture 2" descr="D:\Eigene Dateien\Eigene Bilder\Prophetie\06141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5489" y="1458410"/>
            <a:ext cx="3042211" cy="22816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8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46" grpId="0" build="p"/>
      <p:bldP spid="8" grpId="0"/>
      <p:bldP spid="9" grpId="0" animBg="1"/>
      <p:bldP spid="1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pic>
        <p:nvPicPr>
          <p:cNvPr id="20" name="Picture 2" descr="D:\Eigene Dateien\Eigene Bilder\Biblische Themen\Heiligtum - Gericht\0607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8202" y="1423693"/>
            <a:ext cx="2835797" cy="3782245"/>
          </a:xfrm>
          <a:prstGeom prst="rect">
            <a:avLst/>
          </a:prstGeom>
          <a:noFill/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238758" y="613000"/>
            <a:ext cx="29052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chemeClr val="bg1"/>
                </a:solidFill>
                <a:latin typeface="Arial Narrow" pitchFamily="34" charset="0"/>
              </a:rPr>
              <a:t>Daniel 8,14 </a:t>
            </a:r>
            <a:r>
              <a:rPr lang="de-DE" dirty="0" smtClean="0">
                <a:solidFill>
                  <a:schemeClr val="bg1"/>
                </a:solidFill>
                <a:latin typeface="Arial Narrow" pitchFamily="34" charset="0"/>
              </a:rPr>
              <a:t>(AT 852)</a:t>
            </a:r>
            <a:endParaRPr lang="de-DE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89830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89831" name="Text Box 7"/>
          <p:cNvSpPr txBox="1">
            <a:spLocks noChangeArrowheads="1"/>
          </p:cNvSpPr>
          <p:nvPr/>
        </p:nvSpPr>
        <p:spPr bwMode="auto">
          <a:xfrm>
            <a:off x="249238" y="688775"/>
            <a:ext cx="5554662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4000" b="1" dirty="0" smtClean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Die Zeit des Gerichts</a:t>
            </a:r>
            <a:endParaRPr lang="de-DE" sz="4000" b="1" dirty="0">
              <a:solidFill>
                <a:srgbClr val="FFFF00"/>
              </a:solidFill>
              <a:effectLst>
                <a:outerShdw blurRad="254000" dist="127000" dir="2700000" algn="ctr" rotWithShape="0">
                  <a:schemeClr val="tx1">
                    <a:alpha val="60000"/>
                  </a:schemeClr>
                </a:outerShdw>
              </a:effectLst>
            </a:endParaRPr>
          </a:p>
        </p:txBody>
      </p:sp>
      <p:sp>
        <p:nvSpPr>
          <p:cNvPr id="589846" name="Text Box 22"/>
          <p:cNvSpPr txBox="1">
            <a:spLocks noChangeArrowheads="1"/>
          </p:cNvSpPr>
          <p:nvPr/>
        </p:nvSpPr>
        <p:spPr bwMode="auto">
          <a:xfrm>
            <a:off x="69450" y="2229908"/>
            <a:ext cx="60138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27175" indent="-1527175">
              <a:spcBef>
                <a:spcPct val="50000"/>
              </a:spcBef>
              <a:tabLst>
                <a:tab pos="1527175" algn="l"/>
              </a:tabLst>
            </a:pPr>
            <a:r>
              <a:rPr lang="de-DE" sz="2800" dirty="0" smtClean="0">
                <a:solidFill>
                  <a:schemeClr val="bg1"/>
                </a:solidFill>
              </a:rPr>
              <a:t>Wörtlich:	„Das Heiligtum wird wieder </a:t>
            </a:r>
            <a:r>
              <a:rPr lang="de-DE" sz="2800" i="1" dirty="0" smtClean="0">
                <a:solidFill>
                  <a:schemeClr val="accent1"/>
                </a:solidFill>
              </a:rPr>
              <a:t>gereinigt, gerechtfertigt</a:t>
            </a:r>
            <a:r>
              <a:rPr lang="de-DE" sz="2800" dirty="0" smtClean="0">
                <a:solidFill>
                  <a:schemeClr val="bg1"/>
                </a:solidFill>
              </a:rPr>
              <a:t>.“</a:t>
            </a:r>
            <a:endParaRPr lang="de-DE" sz="2800" dirty="0" smtClean="0">
              <a:solidFill>
                <a:srgbClr val="FFFF99"/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 rot="21007305">
            <a:off x="37359" y="3426099"/>
            <a:ext cx="6746694" cy="1018569"/>
            <a:chOff x="151818" y="3865947"/>
            <a:chExt cx="6746694" cy="1018569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51818" y="3865947"/>
              <a:ext cx="6746694" cy="101856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33CC"/>
                </a:gs>
                <a:gs pos="100000">
                  <a:schemeClr val="tx1"/>
                </a:gs>
              </a:gsLst>
              <a:lin ang="189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254000" dist="254000" dir="2700000" algn="ctr" rotWithShape="0">
                <a:schemeClr val="tx1">
                  <a:alpha val="6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377328" y="4072225"/>
              <a:ext cx="63822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0850" indent="-450850">
                <a:spcBef>
                  <a:spcPct val="50000"/>
                </a:spcBef>
                <a:defRPr/>
              </a:pPr>
              <a:r>
                <a:rPr lang="de-DE" sz="3200" dirty="0" smtClean="0">
                  <a:solidFill>
                    <a:srgbClr val="FFFFCC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  <a:t>1.	Welches Heiligtum ist gemeint?</a:t>
              </a:r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8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89846" grpId="0" build="p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911</Words>
  <Application>Microsoft Office PowerPoint</Application>
  <PresentationFormat>Bildschirmpräsentation (4:3)</PresentationFormat>
  <Paragraphs>251</Paragraphs>
  <Slides>30</Slides>
  <Notes>28</Notes>
  <HiddenSlides>0</HiddenSlides>
  <MMClips>0</MMClips>
  <ScaleCrop>false</ScaleCrop>
  <HeadingPairs>
    <vt:vector size="6" baseType="variant">
      <vt:variant>
        <vt:lpstr>Design</vt:lpstr>
      </vt:variant>
      <vt:variant>
        <vt:i4>4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30</vt:i4>
      </vt:variant>
    </vt:vector>
  </HeadingPairs>
  <TitlesOfParts>
    <vt:vector size="36" baseType="lpstr">
      <vt:lpstr>Standarddesign</vt:lpstr>
      <vt:lpstr>1_Standarddesign</vt:lpstr>
      <vt:lpstr>2_Standarddesign</vt:lpstr>
      <vt:lpstr>3_Standarddesign</vt:lpstr>
      <vt:lpstr>Zeichnung</vt:lpstr>
      <vt:lpstr>Drawing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</vt:vector>
  </TitlesOfParts>
  <Company>STA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Olaf Schröer</dc:creator>
  <cp:lastModifiedBy>Olaf Schröer</cp:lastModifiedBy>
  <cp:revision>221</cp:revision>
  <dcterms:created xsi:type="dcterms:W3CDTF">2005-03-09T00:49:12Z</dcterms:created>
  <dcterms:modified xsi:type="dcterms:W3CDTF">2008-12-14T02:07:17Z</dcterms:modified>
</cp:coreProperties>
</file>