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83" r:id="rId2"/>
  </p:sldMasterIdLst>
  <p:notesMasterIdLst>
    <p:notesMasterId r:id="rId35"/>
  </p:notesMasterIdLst>
  <p:handoutMasterIdLst>
    <p:handoutMasterId r:id="rId36"/>
  </p:handoutMasterIdLst>
  <p:sldIdLst>
    <p:sldId id="567" r:id="rId3"/>
    <p:sldId id="599" r:id="rId4"/>
    <p:sldId id="566" r:id="rId5"/>
    <p:sldId id="601" r:id="rId6"/>
    <p:sldId id="565" r:id="rId7"/>
    <p:sldId id="602" r:id="rId8"/>
    <p:sldId id="603" r:id="rId9"/>
    <p:sldId id="604" r:id="rId10"/>
    <p:sldId id="605" r:id="rId11"/>
    <p:sldId id="606" r:id="rId12"/>
    <p:sldId id="607" r:id="rId13"/>
    <p:sldId id="608" r:id="rId14"/>
    <p:sldId id="609" r:id="rId15"/>
    <p:sldId id="610" r:id="rId16"/>
    <p:sldId id="611" r:id="rId17"/>
    <p:sldId id="612" r:id="rId18"/>
    <p:sldId id="569" r:id="rId19"/>
    <p:sldId id="614" r:id="rId20"/>
    <p:sldId id="613" r:id="rId21"/>
    <p:sldId id="615" r:id="rId22"/>
    <p:sldId id="570" r:id="rId23"/>
    <p:sldId id="616" r:id="rId24"/>
    <p:sldId id="596" r:id="rId25"/>
    <p:sldId id="617" r:id="rId26"/>
    <p:sldId id="597" r:id="rId27"/>
    <p:sldId id="598" r:id="rId28"/>
    <p:sldId id="618" r:id="rId29"/>
    <p:sldId id="619" r:id="rId30"/>
    <p:sldId id="620" r:id="rId31"/>
    <p:sldId id="538" r:id="rId32"/>
    <p:sldId id="517" r:id="rId33"/>
    <p:sldId id="600" r:id="rId34"/>
  </p:sldIdLst>
  <p:sldSz cx="9144000" cy="6858000" type="screen4x3"/>
  <p:notesSz cx="6759575" cy="9867900"/>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99"/>
    <a:srgbClr val="FFFF66"/>
    <a:srgbClr val="FFFFCC"/>
    <a:srgbClr val="FF0000"/>
    <a:srgbClr val="EA7272"/>
    <a:srgbClr val="CD0D0D"/>
    <a:srgbClr val="D80E0E"/>
    <a:srgbClr val="ED8383"/>
    <a:srgbClr val="FF66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159" autoAdjust="0"/>
    <p:restoredTop sz="93976" autoAdjust="0"/>
  </p:normalViewPr>
  <p:slideViewPr>
    <p:cSldViewPr snapToGrid="0">
      <p:cViewPr varScale="1">
        <p:scale>
          <a:sx n="82" d="100"/>
          <a:sy n="82" d="100"/>
        </p:scale>
        <p:origin x="-3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216067" name="Rectangle 3"/>
          <p:cNvSpPr>
            <a:spLocks noGrp="1" noChangeArrowheads="1"/>
          </p:cNvSpPr>
          <p:nvPr>
            <p:ph type="dt" sz="quarter" idx="1"/>
          </p:nvPr>
        </p:nvSpPr>
        <p:spPr bwMode="auto">
          <a:xfrm>
            <a:off x="382905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16068" name="Rectangle 4"/>
          <p:cNvSpPr>
            <a:spLocks noGrp="1" noChangeArrowheads="1"/>
          </p:cNvSpPr>
          <p:nvPr>
            <p:ph type="ftr" sz="quarter" idx="2"/>
          </p:nvPr>
        </p:nvSpPr>
        <p:spPr bwMode="auto">
          <a:xfrm>
            <a:off x="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216069" name="Rectangle 5"/>
          <p:cNvSpPr>
            <a:spLocks noGrp="1" noChangeArrowheads="1"/>
          </p:cNvSpPr>
          <p:nvPr>
            <p:ph type="sldNum" sz="quarter" idx="3"/>
          </p:nvPr>
        </p:nvSpPr>
        <p:spPr bwMode="auto">
          <a:xfrm>
            <a:off x="382905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1E66FE2-BCBB-49AA-AAF6-E9BF27147831}"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138243" name="Rectangle 3"/>
          <p:cNvSpPr>
            <a:spLocks noGrp="1" noChangeArrowheads="1"/>
          </p:cNvSpPr>
          <p:nvPr>
            <p:ph type="dt" idx="1"/>
          </p:nvPr>
        </p:nvSpPr>
        <p:spPr bwMode="auto">
          <a:xfrm>
            <a:off x="3829050" y="0"/>
            <a:ext cx="29289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7412" name="Rectangle 4"/>
          <p:cNvSpPr>
            <a:spLocks noGrp="1" noRot="1" noChangeAspect="1" noChangeArrowheads="1" noTextEdit="1"/>
          </p:cNvSpPr>
          <p:nvPr>
            <p:ph type="sldImg" idx="2"/>
          </p:nvPr>
        </p:nvSpPr>
        <p:spPr bwMode="auto">
          <a:xfrm>
            <a:off x="912813" y="739775"/>
            <a:ext cx="4933950" cy="3700463"/>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676275" y="4687888"/>
            <a:ext cx="5407025"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38246" name="Rectangle 6"/>
          <p:cNvSpPr>
            <a:spLocks noGrp="1" noChangeArrowheads="1"/>
          </p:cNvSpPr>
          <p:nvPr>
            <p:ph type="ftr" sz="quarter" idx="4"/>
          </p:nvPr>
        </p:nvSpPr>
        <p:spPr bwMode="auto">
          <a:xfrm>
            <a:off x="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138247" name="Rectangle 7"/>
          <p:cNvSpPr>
            <a:spLocks noGrp="1" noChangeArrowheads="1"/>
          </p:cNvSpPr>
          <p:nvPr>
            <p:ph type="sldNum" sz="quarter" idx="5"/>
          </p:nvPr>
        </p:nvSpPr>
        <p:spPr bwMode="auto">
          <a:xfrm>
            <a:off x="3829050" y="9372600"/>
            <a:ext cx="29289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FFB0F82-0F11-4E43-A068-F4A345B35948}"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p:spPr>
        <p:txBody>
          <a:bodyPr/>
          <a:lstStyle/>
          <a:p>
            <a:endParaRPr lang="de-DE" smtClean="0"/>
          </a:p>
        </p:txBody>
      </p:sp>
      <p:sp>
        <p:nvSpPr>
          <p:cNvPr id="33796" name="Foliennummernplatzhalter 3"/>
          <p:cNvSpPr>
            <a:spLocks noGrp="1"/>
          </p:cNvSpPr>
          <p:nvPr>
            <p:ph type="sldNum" sz="quarter" idx="5"/>
          </p:nvPr>
        </p:nvSpPr>
        <p:spPr>
          <a:noFill/>
        </p:spPr>
        <p:txBody>
          <a:bodyPr/>
          <a:lstStyle/>
          <a:p>
            <a:fld id="{2D96AB6C-D27E-4DD3-97E0-069BDC7044FE}"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11</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12</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13</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14</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15</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16</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17</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18</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19</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20</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3</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21</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22</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23</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24</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25</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26</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27</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28</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29</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429902B-FC98-43DF-A925-5302A13A1213}" type="slidenum">
              <a:rPr lang="de-DE" smtClean="0"/>
              <a:pPr/>
              <a:t>30</a:t>
            </a:fld>
            <a:endParaRPr lang="de-DE"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54F504-DAAC-4DBA-80AD-5A8120CEA825}" type="slidenum">
              <a:rPr lang="de-DE" smtClean="0"/>
              <a:pPr/>
              <a:t>4</a:t>
            </a:fld>
            <a:endParaRPr lang="de-DE"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8BE288-B2F8-4490-B359-14644352704B}" type="slidenum">
              <a:rPr lang="de-DE" smtClean="0"/>
              <a:pPr/>
              <a:t>31</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01700" y="4687888"/>
            <a:ext cx="4956175" cy="4440237"/>
          </a:xfrm>
          <a:noFill/>
          <a:ln/>
        </p:spPr>
        <p:txBody>
          <a:bodyPr/>
          <a:lstStyle/>
          <a:p>
            <a:pPr eaLnBrk="1" hangingPunct="1"/>
            <a:r>
              <a:rPr lang="de-DE" smtClean="0"/>
              <a:t>(Text im Bild)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5</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6</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7</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8</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9</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A52166F-A28B-477B-8AF1-2C1477264023}" type="slidenum">
              <a:rPr lang="de-DE" smtClean="0"/>
              <a:pPr/>
              <a:t>10</a:t>
            </a:fld>
            <a:endParaRPr lang="de-DE"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01700" y="4687888"/>
            <a:ext cx="4956175" cy="4440237"/>
          </a:xfrm>
          <a:noFill/>
          <a:ln/>
        </p:spPr>
        <p:txBody>
          <a:bodyPr/>
          <a:lstStyle/>
          <a:p>
            <a:r>
              <a:rPr lang="de-DE" dirty="0" smtClean="0"/>
              <a:t>(Text im Bild)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8E3E822-333D-4BFB-A298-F9A70425168E}"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3B9EC2C-4E69-4E53-9536-DA38857EC73F}"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24634D0-39D2-40A5-B6DF-334D773524D6}"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922BB05-192E-4C73-9C38-FD97047D9FFE}"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5FDCCF41-0003-4D88-B65E-3FC1A6326455}"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8655B46-41E2-40C7-BB42-E4F89D4083B7}"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113B0D3-5658-452E-892B-6B4E7284E0C5}"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B64BA2B-7EF9-4123-9CB2-5680A93C7CAB}"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0536419-29DC-46FF-B690-8F37AD190B3F}"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39E6DB3-AF02-47A2-9F1D-D2F8159EEBE9}"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8187DA9-71FD-4CAD-BB17-DD5BB565ED76}"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54D9DB7-52AA-4844-96B7-F1D4E271533F}"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7E7C963-99EA-47F9-93B2-5BE8409ADD10}"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D981031-8DF5-4644-A88E-E3D1EE30A348}"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51EF7C3-D732-4E7B-ADB7-2BF89C398C25}"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8CEBF83-9A3D-48CA-9574-1D08D0DCBEAE}"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3960AC3-DB32-4BE9-9401-34637C5CA006}"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8F283CB-60C3-40EA-904E-183050F828A1}"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de-DE" sz="1400" kern="1200">
              <a:solidFill>
                <a:srgbClr val="000000"/>
              </a:solidFill>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56A1E8F-041F-4581-A8E4-84B0D7B1B793}" type="slidenum">
              <a:rPr lang="de-DE" sz="1400" kern="1200">
                <a:solidFill>
                  <a:srgbClr val="000000"/>
                </a:solidFill>
                <a:latin typeface="Arial" charset="0"/>
                <a:ea typeface="+mn-ea"/>
                <a:cs typeface="+mn-cs"/>
              </a:rPr>
              <a:pPr algn="r" rtl="0" fontAlgn="base">
                <a:spcBef>
                  <a:spcPct val="0"/>
                </a:spcBef>
                <a:spcAft>
                  <a:spcPct val="0"/>
                </a:spcAft>
                <a:defRPr/>
              </a:pPr>
              <a:t>‹Nr.›</a:t>
            </a:fld>
            <a:endParaRPr lang="de-DE" sz="1400" kern="1200">
              <a:solidFill>
                <a:srgbClr val="000000"/>
              </a:solidFill>
              <a:latin typeface="Arial"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7FAD751-B02D-4B6B-9AF6-BE9CAA89AEFA}"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714DF9F1-89C9-4516-AD6A-CECA3E48B31B}"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56EBE35-D007-42BD-B0B4-68C9B5A35AE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AEBBB1B-68EF-48D4-96B4-EE5FD6B416EA}"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54AEAF36-2695-42F8-89BC-2AC0BAD6599D}"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595C341-9C65-4AD9-8306-58879D1EF35B}"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3188386-8EDC-4595-ACDB-5C679DF0A01B}"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de-DE"/>
          </a:p>
        </p:txBody>
      </p:sp>
      <p:sp>
        <p:nvSpPr>
          <p:cNvPr id="140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5DBDA9-EE9E-4355-9AD1-46D7D1EE769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40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rtl="0" fontAlgn="base">
              <a:spcBef>
                <a:spcPct val="0"/>
              </a:spcBef>
              <a:spcAft>
                <a:spcPct val="0"/>
              </a:spcAft>
              <a:defRPr/>
            </a:pPr>
            <a:endParaRPr lang="de-DE" kern="1200">
              <a:solidFill>
                <a:srgbClr val="000000"/>
              </a:solidFill>
              <a:latin typeface="Arial" charset="0"/>
              <a:ea typeface="+mn-ea"/>
              <a:cs typeface="+mn-cs"/>
            </a:endParaRPr>
          </a:p>
        </p:txBody>
      </p:sp>
      <p:sp>
        <p:nvSpPr>
          <p:cNvPr id="140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fontAlgn="base">
              <a:spcBef>
                <a:spcPct val="0"/>
              </a:spcBef>
              <a:spcAft>
                <a:spcPct val="0"/>
              </a:spcAft>
              <a:defRPr/>
            </a:pPr>
            <a:endParaRPr lang="de-DE" kern="1200">
              <a:solidFill>
                <a:srgbClr val="000000"/>
              </a:solidFill>
              <a:latin typeface="Arial" charset="0"/>
              <a:ea typeface="+mn-ea"/>
              <a:cs typeface="+mn-cs"/>
            </a:endParaRPr>
          </a:p>
        </p:txBody>
      </p:sp>
      <p:sp>
        <p:nvSpPr>
          <p:cNvPr id="140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fontAlgn="base">
              <a:spcBef>
                <a:spcPct val="0"/>
              </a:spcBef>
              <a:spcAft>
                <a:spcPct val="0"/>
              </a:spcAft>
              <a:defRPr/>
            </a:pPr>
            <a:fld id="{8CF38F0E-9DFF-4FE0-BD87-D8166CD15C0B}" type="slidenum">
              <a:rPr lang="de-DE" kern="1200">
                <a:solidFill>
                  <a:srgbClr val="000000"/>
                </a:solidFill>
                <a:latin typeface="Arial" charset="0"/>
                <a:ea typeface="+mn-ea"/>
                <a:cs typeface="+mn-cs"/>
              </a:rPr>
              <a:pPr rtl="0" fontAlgn="base">
                <a:spcBef>
                  <a:spcPct val="0"/>
                </a:spcBef>
                <a:spcAft>
                  <a:spcPct val="0"/>
                </a:spcAft>
                <a:defRPr/>
              </a:pPr>
              <a:t>‹Nr.›</a:t>
            </a:fld>
            <a:endParaRPr lang="de-DE" kern="1200">
              <a:solidFill>
                <a:srgbClr val="000000"/>
              </a:solidFill>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0" descr="060216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63" name="Text Box 15"/>
          <p:cNvSpPr txBox="1">
            <a:spLocks noChangeArrowheads="1"/>
          </p:cNvSpPr>
          <p:nvPr/>
        </p:nvSpPr>
        <p:spPr bwMode="auto">
          <a:xfrm>
            <a:off x="0" y="2801938"/>
            <a:ext cx="2981325" cy="1190625"/>
          </a:xfrm>
          <a:prstGeom prst="rect">
            <a:avLst/>
          </a:prstGeom>
          <a:noFill/>
          <a:ln w="28575">
            <a:noFill/>
            <a:miter lim="800000"/>
            <a:headEnd/>
            <a:tailEnd/>
          </a:ln>
          <a:effectLst>
            <a:outerShdw dist="35921" dir="2700000" algn="ctr" rotWithShape="0">
              <a:schemeClr val="bg2"/>
            </a:outerShdw>
          </a:effectLst>
        </p:spPr>
        <p:txBody>
          <a:bodyPr anchorCtr="1">
            <a:spAutoFit/>
          </a:bodyPr>
          <a:lstStyle/>
          <a:p>
            <a:pPr algn="ctr">
              <a:spcBef>
                <a:spcPct val="50000"/>
              </a:spcBef>
              <a:defRPr/>
            </a:pPr>
            <a:r>
              <a:rPr lang="de-DE" sz="3600" b="1" dirty="0">
                <a:solidFill>
                  <a:schemeClr val="bg1"/>
                </a:solidFill>
                <a:effectLst>
                  <a:outerShdw blurRad="254000" dist="254000" dir="2700000" algn="ctr" rotWithShape="0">
                    <a:srgbClr val="000000">
                      <a:alpha val="75000"/>
                    </a:srgbClr>
                  </a:outerShdw>
                </a:effectLst>
                <a:latin typeface="Arial Rounded MT Bold" pitchFamily="34" charset="0"/>
              </a:rPr>
              <a:t>Herzlich willkommen!</a:t>
            </a:r>
          </a:p>
        </p:txBody>
      </p:sp>
      <p:grpSp>
        <p:nvGrpSpPr>
          <p:cNvPr id="2" name="Group 26"/>
          <p:cNvGrpSpPr>
            <a:grpSpLocks/>
          </p:cNvGrpSpPr>
          <p:nvPr/>
        </p:nvGrpSpPr>
        <p:grpSpPr bwMode="auto">
          <a:xfrm>
            <a:off x="4465638" y="169863"/>
            <a:ext cx="4678362" cy="1555750"/>
            <a:chOff x="2813" y="179"/>
            <a:chExt cx="2947" cy="980"/>
          </a:xfrm>
        </p:grpSpPr>
        <p:pic>
          <p:nvPicPr>
            <p:cNvPr id="4101" name="Picture 27" descr="Schrift 71"/>
            <p:cNvPicPr>
              <a:picLocks noChangeAspect="1" noChangeArrowheads="1"/>
            </p:cNvPicPr>
            <p:nvPr/>
          </p:nvPicPr>
          <p:blipFill>
            <a:blip r:embed="rId4"/>
            <a:srcRect r="38605"/>
            <a:stretch>
              <a:fillRect/>
            </a:stretch>
          </p:blipFill>
          <p:spPr bwMode="auto">
            <a:xfrm>
              <a:off x="2813" y="179"/>
              <a:ext cx="2749" cy="640"/>
            </a:xfrm>
            <a:prstGeom prst="rect">
              <a:avLst/>
            </a:prstGeom>
            <a:noFill/>
            <a:ln w="9525">
              <a:noFill/>
              <a:miter lim="800000"/>
              <a:headEnd/>
              <a:tailEnd/>
            </a:ln>
            <a:effectLst>
              <a:outerShdw blurRad="254000" dist="254000" dir="2700000" algn="ctr" rotWithShape="0">
                <a:srgbClr val="000000">
                  <a:alpha val="62000"/>
                </a:srgbClr>
              </a:outerShdw>
            </a:effectLst>
          </p:spPr>
        </p:pic>
        <p:pic>
          <p:nvPicPr>
            <p:cNvPr id="4102" name="Picture 28" descr="Schrift 71"/>
            <p:cNvPicPr>
              <a:picLocks noChangeAspect="1" noChangeArrowheads="1"/>
            </p:cNvPicPr>
            <p:nvPr/>
          </p:nvPicPr>
          <p:blipFill>
            <a:blip r:embed="rId4"/>
            <a:srcRect l="61552"/>
            <a:stretch>
              <a:fillRect/>
            </a:stretch>
          </p:blipFill>
          <p:spPr bwMode="auto">
            <a:xfrm>
              <a:off x="4039" y="519"/>
              <a:ext cx="1721" cy="640"/>
            </a:xfrm>
            <a:prstGeom prst="rect">
              <a:avLst/>
            </a:prstGeom>
            <a:noFill/>
            <a:ln w="9525">
              <a:noFill/>
              <a:miter lim="800000"/>
              <a:headEnd/>
              <a:tailEnd/>
            </a:ln>
            <a:effectLst>
              <a:outerShdw blurRad="254000" dist="254000" dir="2700000" algn="ctr" rotWithShape="0">
                <a:srgbClr val="000000">
                  <a:alpha val="62000"/>
                </a:srgbClr>
              </a:outerShdw>
            </a:effectLst>
          </p:spPr>
        </p:pic>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Frauen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5"/>
            <a:ext cx="3599725" cy="1539594"/>
          </a:xfrm>
          <a:noFill/>
        </p:spPr>
        <p:txBody>
          <a:bodyPr/>
          <a:lstStyle/>
          <a:p>
            <a:pPr marL="0" indent="0">
              <a:spcBef>
                <a:spcPct val="30000"/>
              </a:spcBef>
              <a:buFont typeface="Wingdings" pitchFamily="2" charset="2"/>
              <a:buNone/>
            </a:pPr>
            <a:r>
              <a:rPr lang="de-DE" b="1" dirty="0" smtClean="0">
                <a:solidFill>
                  <a:schemeClr val="bg1"/>
                </a:solidFill>
              </a:rPr>
              <a:t>Reine Frau</a:t>
            </a:r>
          </a:p>
          <a:p>
            <a:pPr marL="0" indent="0">
              <a:spcBef>
                <a:spcPts val="600"/>
              </a:spcBef>
              <a:buFont typeface="Wingdings" pitchFamily="2" charset="2"/>
              <a:buNone/>
            </a:pPr>
            <a:r>
              <a:rPr lang="de-DE" sz="2400" dirty="0" smtClean="0">
                <a:solidFill>
                  <a:schemeClr val="bg1"/>
                </a:solidFill>
              </a:rPr>
              <a:t>Gottes Gemeinde</a:t>
            </a:r>
          </a:p>
        </p:txBody>
      </p:sp>
      <p:sp>
        <p:nvSpPr>
          <p:cNvPr id="325642" name="Rectangle 10"/>
          <p:cNvSpPr>
            <a:spLocks noChangeArrowheads="1"/>
          </p:cNvSpPr>
          <p:nvPr/>
        </p:nvSpPr>
        <p:spPr bwMode="auto">
          <a:xfrm>
            <a:off x="5159838" y="1828625"/>
            <a:ext cx="3660071" cy="1203942"/>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Hure Babylon</a:t>
            </a:r>
          </a:p>
          <a:p>
            <a:pPr>
              <a:spcBef>
                <a:spcPts val="600"/>
              </a:spcBef>
              <a:buFont typeface="Wingdings" pitchFamily="2" charset="2"/>
              <a:buNone/>
              <a:defRPr/>
            </a:pPr>
            <a:r>
              <a:rPr lang="de-DE" sz="2400" dirty="0" smtClean="0">
                <a:solidFill>
                  <a:srgbClr val="CCFFFF"/>
                </a:solidFill>
              </a:rPr>
              <a:t>Gefallene Religion</a:t>
            </a:r>
            <a:endParaRPr lang="de-DE" sz="1800" dirty="0" smtClean="0">
              <a:solidFill>
                <a:srgbClr val="CCFFFF"/>
              </a:solidFill>
            </a:endParaRPr>
          </a:p>
        </p:txBody>
      </p:sp>
      <p:pic>
        <p:nvPicPr>
          <p:cNvPr id="69634" name="Picture 2" descr="D:\Eigene Dateien\Eigene Bilder\Prophetie\Offenbarung\Offb 12 - Frau 01.jpg"/>
          <p:cNvPicPr>
            <a:picLocks noChangeAspect="1" noChangeArrowheads="1"/>
          </p:cNvPicPr>
          <p:nvPr/>
        </p:nvPicPr>
        <p:blipFill>
          <a:blip r:embed="rId3"/>
          <a:srcRect/>
          <a:stretch>
            <a:fillRect/>
          </a:stretch>
        </p:blipFill>
        <p:spPr bwMode="auto">
          <a:xfrm>
            <a:off x="288000" y="3405600"/>
            <a:ext cx="4028400" cy="3021301"/>
          </a:xfrm>
          <a:prstGeom prst="rect">
            <a:avLst/>
          </a:prstGeom>
          <a:effectLst>
            <a:outerShdw blurRad="254000" dist="215900" dir="2700000" algn="ctr" rotWithShape="0">
              <a:schemeClr val="tx1">
                <a:alpha val="60000"/>
              </a:schemeClr>
            </a:outerShdw>
          </a:effectLst>
        </p:spPr>
      </p:pic>
      <p:pic>
        <p:nvPicPr>
          <p:cNvPr id="69635" name="Picture 3" descr="D:\Eigene Dateien\Eigene Bilder\Prophetie\Offenbarung\Offb 17 - Hure 09.jpg"/>
          <p:cNvPicPr>
            <a:picLocks noChangeAspect="1" noChangeArrowheads="1"/>
          </p:cNvPicPr>
          <p:nvPr/>
        </p:nvPicPr>
        <p:blipFill>
          <a:blip r:embed="rId4"/>
          <a:srcRect/>
          <a:stretch>
            <a:fillRect/>
          </a:stretch>
        </p:blipFill>
        <p:spPr bwMode="auto">
          <a:xfrm>
            <a:off x="4826643" y="3405600"/>
            <a:ext cx="4028400" cy="3021299"/>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4"/>
                                        </p:tgtEl>
                                        <p:attrNameLst>
                                          <p:attrName>style.visibility</p:attrName>
                                        </p:attrNameLst>
                                      </p:cBhvr>
                                      <p:to>
                                        <p:strVal val="visible"/>
                                      </p:to>
                                    </p:set>
                                    <p:animEffect transition="in" filter="fade">
                                      <p:cBhvr>
                                        <p:cTn id="10" dur="1000"/>
                                        <p:tgtEl>
                                          <p:spTgt spid="69634"/>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5642">
                                            <p:txEl>
                                              <p:pRg st="0" end="0"/>
                                            </p:txEl>
                                          </p:spTgt>
                                        </p:tgtEl>
                                        <p:attrNameLst>
                                          <p:attrName>style.visibility</p:attrName>
                                        </p:attrNameLst>
                                      </p:cBhvr>
                                      <p:to>
                                        <p:strVal val="visible"/>
                                      </p:to>
                                    </p:set>
                                    <p:animEffect transition="in" filter="slide(fromLeft)">
                                      <p:cBhvr>
                                        <p:cTn id="19" dur="1000"/>
                                        <p:tgtEl>
                                          <p:spTgt spid="32564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635"/>
                                        </p:tgtEl>
                                        <p:attrNameLst>
                                          <p:attrName>style.visibility</p:attrName>
                                        </p:attrNameLst>
                                      </p:cBhvr>
                                      <p:to>
                                        <p:strVal val="visible"/>
                                      </p:to>
                                    </p:set>
                                    <p:animEffect transition="in" filter="fade">
                                      <p:cBhvr>
                                        <p:cTn id="22" dur="1000"/>
                                        <p:tgtEl>
                                          <p:spTgt spid="69635"/>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25642">
                                            <p:txEl>
                                              <p:pRg st="1" end="1"/>
                                            </p:txEl>
                                          </p:spTgt>
                                        </p:tgtEl>
                                        <p:attrNameLst>
                                          <p:attrName>style.visibility</p:attrName>
                                        </p:attrNameLst>
                                      </p:cBhvr>
                                      <p:to>
                                        <p:strVal val="visible"/>
                                      </p:to>
                                    </p:set>
                                    <p:animEffect transition="in" filter="slide(fromLeft)">
                                      <p:cBhvr>
                                        <p:cTn id="26"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Zeichen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4"/>
            <a:ext cx="3831220" cy="1759527"/>
          </a:xfrm>
          <a:noFill/>
        </p:spPr>
        <p:txBody>
          <a:bodyPr/>
          <a:lstStyle/>
          <a:p>
            <a:pPr marL="0" indent="0">
              <a:spcBef>
                <a:spcPct val="30000"/>
              </a:spcBef>
              <a:buFont typeface="Wingdings" pitchFamily="2" charset="2"/>
              <a:buNone/>
            </a:pPr>
            <a:r>
              <a:rPr lang="de-DE" b="1" dirty="0" smtClean="0">
                <a:solidFill>
                  <a:schemeClr val="bg1"/>
                </a:solidFill>
              </a:rPr>
              <a:t>Siegel Gottes</a:t>
            </a:r>
          </a:p>
          <a:p>
            <a:pPr marL="0" indent="0">
              <a:spcBef>
                <a:spcPts val="600"/>
              </a:spcBef>
              <a:buFont typeface="Wingdings" pitchFamily="2" charset="2"/>
              <a:buNone/>
            </a:pPr>
            <a:r>
              <a:rPr lang="de-DE" sz="2400" dirty="0" smtClean="0">
                <a:solidFill>
                  <a:schemeClr val="bg1"/>
                </a:solidFill>
              </a:rPr>
              <a:t>An der Stirn</a:t>
            </a:r>
          </a:p>
          <a:p>
            <a:pPr marL="0" indent="0">
              <a:spcBef>
                <a:spcPts val="0"/>
              </a:spcBef>
              <a:buFont typeface="Wingdings" pitchFamily="2" charset="2"/>
              <a:buNone/>
            </a:pPr>
            <a:r>
              <a:rPr lang="de-DE" sz="2400" dirty="0" smtClean="0">
                <a:solidFill>
                  <a:schemeClr val="bg1"/>
                </a:solidFill>
              </a:rPr>
              <a:t>Zeichen der Treue zu Gott</a:t>
            </a:r>
          </a:p>
          <a:p>
            <a:pPr marL="0" indent="0">
              <a:spcBef>
                <a:spcPts val="0"/>
              </a:spcBef>
              <a:buFont typeface="Wingdings" pitchFamily="2" charset="2"/>
              <a:buNone/>
            </a:pPr>
            <a:r>
              <a:rPr lang="de-DE" sz="2400" dirty="0" smtClean="0">
                <a:solidFill>
                  <a:schemeClr val="bg1"/>
                </a:solidFill>
              </a:rPr>
              <a:t>Sabbat</a:t>
            </a:r>
          </a:p>
        </p:txBody>
      </p:sp>
      <p:sp>
        <p:nvSpPr>
          <p:cNvPr id="325642" name="Rectangle 10"/>
          <p:cNvSpPr>
            <a:spLocks noChangeArrowheads="1"/>
          </p:cNvSpPr>
          <p:nvPr/>
        </p:nvSpPr>
        <p:spPr bwMode="auto">
          <a:xfrm>
            <a:off x="5159838" y="1828625"/>
            <a:ext cx="3984162" cy="1203942"/>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Zeichen des Tieres</a:t>
            </a:r>
          </a:p>
          <a:p>
            <a:pPr>
              <a:spcBef>
                <a:spcPts val="600"/>
              </a:spcBef>
              <a:buFont typeface="Wingdings" pitchFamily="2" charset="2"/>
              <a:buNone/>
              <a:defRPr/>
            </a:pPr>
            <a:r>
              <a:rPr lang="de-DE" sz="2400" dirty="0" smtClean="0">
                <a:solidFill>
                  <a:srgbClr val="CCFFFF"/>
                </a:solidFill>
              </a:rPr>
              <a:t>An Stirn oder Hand</a:t>
            </a:r>
          </a:p>
          <a:p>
            <a:pPr>
              <a:spcBef>
                <a:spcPts val="0"/>
              </a:spcBef>
              <a:buFont typeface="Wingdings" pitchFamily="2" charset="2"/>
              <a:buNone/>
              <a:defRPr/>
            </a:pPr>
            <a:r>
              <a:rPr lang="de-DE" sz="2400" dirty="0" smtClean="0">
                <a:solidFill>
                  <a:srgbClr val="CCFFFF"/>
                </a:solidFill>
              </a:rPr>
              <a:t>Zeichen der Treue zum Tier</a:t>
            </a:r>
          </a:p>
          <a:p>
            <a:pPr>
              <a:spcBef>
                <a:spcPts val="0"/>
              </a:spcBef>
              <a:buFont typeface="Wingdings" pitchFamily="2" charset="2"/>
              <a:buNone/>
              <a:defRPr/>
            </a:pPr>
            <a:r>
              <a:rPr lang="de-DE" sz="2400" dirty="0" smtClean="0">
                <a:solidFill>
                  <a:srgbClr val="CCFFFF"/>
                </a:solidFill>
              </a:rPr>
              <a:t>Sonntag</a:t>
            </a:r>
            <a:endParaRPr lang="de-DE" sz="1800" dirty="0" smtClean="0">
              <a:solidFill>
                <a:srgbClr val="CCFFFF"/>
              </a:solidFill>
            </a:endParaRPr>
          </a:p>
        </p:txBody>
      </p:sp>
      <p:pic>
        <p:nvPicPr>
          <p:cNvPr id="70658" name="Picture 2" descr="D:\Eigene Dateien\Eigene Bilder\Prophetie\Offenbarung\Offb 07 - Siegel 01.jpg"/>
          <p:cNvPicPr>
            <a:picLocks noChangeAspect="1" noChangeArrowheads="1"/>
          </p:cNvPicPr>
          <p:nvPr/>
        </p:nvPicPr>
        <p:blipFill>
          <a:blip r:embed="rId3" cstate="print"/>
          <a:srcRect/>
          <a:stretch>
            <a:fillRect/>
          </a:stretch>
        </p:blipFill>
        <p:spPr bwMode="auto">
          <a:xfrm>
            <a:off x="1202038" y="3692324"/>
            <a:ext cx="2191271" cy="2922608"/>
          </a:xfrm>
          <a:prstGeom prst="rect">
            <a:avLst/>
          </a:prstGeom>
          <a:effectLst>
            <a:outerShdw blurRad="254000" dist="215900" dir="2700000" algn="ctr" rotWithShape="0">
              <a:schemeClr val="tx1">
                <a:alpha val="60000"/>
              </a:schemeClr>
            </a:outerShdw>
          </a:effectLst>
        </p:spPr>
      </p:pic>
      <p:pic>
        <p:nvPicPr>
          <p:cNvPr id="70659" name="Picture 3" descr="D:\Eigene Dateien\Eigene Bilder\Prophetie\Offenbarung\Offb 13 - Malzeichen 01.jpg"/>
          <p:cNvPicPr>
            <a:picLocks noChangeAspect="1" noChangeArrowheads="1"/>
          </p:cNvPicPr>
          <p:nvPr/>
        </p:nvPicPr>
        <p:blipFill>
          <a:blip r:embed="rId4" cstate="print"/>
          <a:srcRect/>
          <a:stretch>
            <a:fillRect/>
          </a:stretch>
        </p:blipFill>
        <p:spPr bwMode="auto">
          <a:xfrm>
            <a:off x="5788522" y="3693600"/>
            <a:ext cx="2192400" cy="2924114"/>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658"/>
                                        </p:tgtEl>
                                        <p:attrNameLst>
                                          <p:attrName>style.visibility</p:attrName>
                                        </p:attrNameLst>
                                      </p:cBhvr>
                                      <p:to>
                                        <p:strVal val="visible"/>
                                      </p:to>
                                    </p:set>
                                    <p:animEffect transition="in" filter="fade">
                                      <p:cBhvr>
                                        <p:cTn id="10" dur="1000"/>
                                        <p:tgtEl>
                                          <p:spTgt spid="70658"/>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325640">
                                            <p:txEl>
                                              <p:pRg st="2" end="2"/>
                                            </p:txEl>
                                          </p:spTgt>
                                        </p:tgtEl>
                                        <p:attrNameLst>
                                          <p:attrName>style.visibility</p:attrName>
                                        </p:attrNameLst>
                                      </p:cBhvr>
                                      <p:to>
                                        <p:strVal val="visible"/>
                                      </p:to>
                                    </p:set>
                                    <p:animEffect transition="in" filter="slide(fromLeft)">
                                      <p:cBhvr>
                                        <p:cTn id="17" dur="1000"/>
                                        <p:tgtEl>
                                          <p:spTgt spid="325640">
                                            <p:txEl>
                                              <p:pRg st="2" end="2"/>
                                            </p:txEl>
                                          </p:spTgt>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25640">
                                            <p:txEl>
                                              <p:pRg st="3" end="3"/>
                                            </p:txEl>
                                          </p:spTgt>
                                        </p:tgtEl>
                                        <p:attrNameLst>
                                          <p:attrName>style.visibility</p:attrName>
                                        </p:attrNameLst>
                                      </p:cBhvr>
                                      <p:to>
                                        <p:strVal val="visible"/>
                                      </p:to>
                                    </p:set>
                                    <p:animEffect transition="in" filter="slide(fromLeft)">
                                      <p:cBhvr>
                                        <p:cTn id="20" dur="1000"/>
                                        <p:tgtEl>
                                          <p:spTgt spid="32564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25642">
                                            <p:txEl>
                                              <p:pRg st="0" end="0"/>
                                            </p:txEl>
                                          </p:spTgt>
                                        </p:tgtEl>
                                        <p:attrNameLst>
                                          <p:attrName>style.visibility</p:attrName>
                                        </p:attrNameLst>
                                      </p:cBhvr>
                                      <p:to>
                                        <p:strVal val="visible"/>
                                      </p:to>
                                    </p:set>
                                    <p:animEffect transition="in" filter="slide(fromLeft)">
                                      <p:cBhvr>
                                        <p:cTn id="25" dur="1000"/>
                                        <p:tgtEl>
                                          <p:spTgt spid="32564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0659"/>
                                        </p:tgtEl>
                                        <p:attrNameLst>
                                          <p:attrName>style.visibility</p:attrName>
                                        </p:attrNameLst>
                                      </p:cBhvr>
                                      <p:to>
                                        <p:strVal val="visible"/>
                                      </p:to>
                                    </p:set>
                                    <p:animEffect transition="in" filter="fade">
                                      <p:cBhvr>
                                        <p:cTn id="28" dur="1000"/>
                                        <p:tgtEl>
                                          <p:spTgt spid="70659"/>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325642">
                                            <p:txEl>
                                              <p:pRg st="1" end="1"/>
                                            </p:txEl>
                                          </p:spTgt>
                                        </p:tgtEl>
                                        <p:attrNameLst>
                                          <p:attrName>style.visibility</p:attrName>
                                        </p:attrNameLst>
                                      </p:cBhvr>
                                      <p:to>
                                        <p:strVal val="visible"/>
                                      </p:to>
                                    </p:set>
                                    <p:animEffect transition="in" filter="slide(fromLeft)">
                                      <p:cBhvr>
                                        <p:cTn id="32" dur="1000"/>
                                        <p:tgtEl>
                                          <p:spTgt spid="325642">
                                            <p:txEl>
                                              <p:pRg st="1" end="1"/>
                                            </p:txEl>
                                          </p:spTgt>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25642">
                                            <p:txEl>
                                              <p:pRg st="2" end="2"/>
                                            </p:txEl>
                                          </p:spTgt>
                                        </p:tgtEl>
                                        <p:attrNameLst>
                                          <p:attrName>style.visibility</p:attrName>
                                        </p:attrNameLst>
                                      </p:cBhvr>
                                      <p:to>
                                        <p:strVal val="visible"/>
                                      </p:to>
                                    </p:set>
                                    <p:animEffect transition="in" filter="slide(fromLeft)">
                                      <p:cBhvr>
                                        <p:cTn id="35" dur="1000"/>
                                        <p:tgtEl>
                                          <p:spTgt spid="325642">
                                            <p:txEl>
                                              <p:pRg st="2" end="2"/>
                                            </p:txEl>
                                          </p:spTgt>
                                        </p:tgtEl>
                                      </p:cBhvr>
                                    </p:animEffect>
                                  </p:childTnLst>
                                </p:cTn>
                              </p:par>
                              <p:par>
                                <p:cTn id="36" presetID="12" presetClass="entr" presetSubtype="8" fill="hold" grpId="0" nodeType="withEffect">
                                  <p:stCondLst>
                                    <p:cond delay="0"/>
                                  </p:stCondLst>
                                  <p:childTnLst>
                                    <p:set>
                                      <p:cBhvr>
                                        <p:cTn id="37" dur="1" fill="hold">
                                          <p:stCondLst>
                                            <p:cond delay="0"/>
                                          </p:stCondLst>
                                        </p:cTn>
                                        <p:tgtEl>
                                          <p:spTgt spid="325642">
                                            <p:txEl>
                                              <p:pRg st="3" end="3"/>
                                            </p:txEl>
                                          </p:spTgt>
                                        </p:tgtEl>
                                        <p:attrNameLst>
                                          <p:attrName>style.visibility</p:attrName>
                                        </p:attrNameLst>
                                      </p:cBhvr>
                                      <p:to>
                                        <p:strVal val="visible"/>
                                      </p:to>
                                    </p:set>
                                    <p:animEffect transition="in" filter="slide(fromLeft)">
                                      <p:cBhvr>
                                        <p:cTn id="38" dur="1000"/>
                                        <p:tgtEl>
                                          <p:spTgt spid="3256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Geister</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5"/>
            <a:ext cx="3599725" cy="1539594"/>
          </a:xfrm>
          <a:noFill/>
        </p:spPr>
        <p:txBody>
          <a:bodyPr/>
          <a:lstStyle/>
          <a:p>
            <a:pPr marL="0" indent="0">
              <a:spcBef>
                <a:spcPct val="30000"/>
              </a:spcBef>
              <a:buFont typeface="Wingdings" pitchFamily="2" charset="2"/>
              <a:buNone/>
            </a:pPr>
            <a:r>
              <a:rPr lang="de-DE" b="1" dirty="0" smtClean="0">
                <a:solidFill>
                  <a:schemeClr val="bg1"/>
                </a:solidFill>
              </a:rPr>
              <a:t>Heiliger Geist</a:t>
            </a:r>
          </a:p>
          <a:p>
            <a:pPr marL="0" indent="0">
              <a:spcBef>
                <a:spcPts val="600"/>
              </a:spcBef>
              <a:buFont typeface="Wingdings" pitchFamily="2" charset="2"/>
              <a:buNone/>
            </a:pPr>
            <a:r>
              <a:rPr lang="de-DE" sz="2400" dirty="0" smtClean="0">
                <a:solidFill>
                  <a:schemeClr val="bg1"/>
                </a:solidFill>
              </a:rPr>
              <a:t>Erweckung</a:t>
            </a:r>
          </a:p>
        </p:txBody>
      </p:sp>
      <p:sp>
        <p:nvSpPr>
          <p:cNvPr id="325642" name="Rectangle 10"/>
          <p:cNvSpPr>
            <a:spLocks noChangeArrowheads="1"/>
          </p:cNvSpPr>
          <p:nvPr/>
        </p:nvSpPr>
        <p:spPr bwMode="auto">
          <a:xfrm>
            <a:off x="5159838" y="1828625"/>
            <a:ext cx="3660071" cy="1203942"/>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Böse Geister</a:t>
            </a:r>
          </a:p>
          <a:p>
            <a:pPr>
              <a:spcBef>
                <a:spcPts val="600"/>
              </a:spcBef>
              <a:buFont typeface="Wingdings" pitchFamily="2" charset="2"/>
              <a:buNone/>
              <a:defRPr/>
            </a:pPr>
            <a:r>
              <a:rPr lang="de-DE" sz="2400" dirty="0" smtClean="0">
                <a:solidFill>
                  <a:srgbClr val="CCFFFF"/>
                </a:solidFill>
              </a:rPr>
              <a:t>Schein-Erweckung</a:t>
            </a:r>
            <a:endParaRPr lang="de-DE" sz="1800" dirty="0" smtClean="0">
              <a:solidFill>
                <a:srgbClr val="CCFFFF"/>
              </a:solidFill>
            </a:endParaRPr>
          </a:p>
        </p:txBody>
      </p:sp>
      <p:pic>
        <p:nvPicPr>
          <p:cNvPr id="71682" name="Picture 2" descr="D:\Eigene Dateien\Eigene Bilder\GoodSalt CD1\lwjas0137.jpg"/>
          <p:cNvPicPr>
            <a:picLocks noChangeAspect="1" noChangeArrowheads="1"/>
          </p:cNvPicPr>
          <p:nvPr/>
        </p:nvPicPr>
        <p:blipFill>
          <a:blip r:embed="rId3" cstate="print"/>
          <a:srcRect l="1661" r="1661"/>
          <a:stretch>
            <a:fillRect/>
          </a:stretch>
        </p:blipFill>
        <p:spPr bwMode="auto">
          <a:xfrm>
            <a:off x="265820" y="3420000"/>
            <a:ext cx="4050946" cy="3024000"/>
          </a:xfrm>
          <a:prstGeom prst="rect">
            <a:avLst/>
          </a:prstGeom>
          <a:effectLst>
            <a:outerShdw blurRad="254000" dist="215900" dir="2700000" algn="ctr" rotWithShape="0">
              <a:schemeClr val="tx1">
                <a:alpha val="60000"/>
              </a:schemeClr>
            </a:outerShdw>
          </a:effectLst>
        </p:spPr>
      </p:pic>
      <p:pic>
        <p:nvPicPr>
          <p:cNvPr id="71683" name="Picture 3" descr="D:\Eigene Dateien\Eigene Bilder\Prophetie\Offenbarung\Offb 16 - Frosch 1.jpg"/>
          <p:cNvPicPr>
            <a:picLocks noChangeAspect="1" noChangeArrowheads="1"/>
          </p:cNvPicPr>
          <p:nvPr/>
        </p:nvPicPr>
        <p:blipFill>
          <a:blip r:embed="rId4"/>
          <a:srcRect/>
          <a:stretch>
            <a:fillRect/>
          </a:stretch>
        </p:blipFill>
        <p:spPr bwMode="auto">
          <a:xfrm>
            <a:off x="4830505" y="3420000"/>
            <a:ext cx="4032000" cy="3024000"/>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682"/>
                                        </p:tgtEl>
                                        <p:attrNameLst>
                                          <p:attrName>style.visibility</p:attrName>
                                        </p:attrNameLst>
                                      </p:cBhvr>
                                      <p:to>
                                        <p:strVal val="visible"/>
                                      </p:to>
                                    </p:set>
                                    <p:animEffect transition="in" filter="fade">
                                      <p:cBhvr>
                                        <p:cTn id="10" dur="1000"/>
                                        <p:tgtEl>
                                          <p:spTgt spid="71682"/>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5642">
                                            <p:txEl>
                                              <p:pRg st="0" end="0"/>
                                            </p:txEl>
                                          </p:spTgt>
                                        </p:tgtEl>
                                        <p:attrNameLst>
                                          <p:attrName>style.visibility</p:attrName>
                                        </p:attrNameLst>
                                      </p:cBhvr>
                                      <p:to>
                                        <p:strVal val="visible"/>
                                      </p:to>
                                    </p:set>
                                    <p:animEffect transition="in" filter="slide(fromLeft)">
                                      <p:cBhvr>
                                        <p:cTn id="19" dur="1000"/>
                                        <p:tgtEl>
                                          <p:spTgt spid="32564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1683"/>
                                        </p:tgtEl>
                                        <p:attrNameLst>
                                          <p:attrName>style.visibility</p:attrName>
                                        </p:attrNameLst>
                                      </p:cBhvr>
                                      <p:to>
                                        <p:strVal val="visible"/>
                                      </p:to>
                                    </p:set>
                                    <p:animEffect transition="in" filter="fade">
                                      <p:cBhvr>
                                        <p:cTn id="22" dur="1000"/>
                                        <p:tgtEl>
                                          <p:spTgt spid="71683"/>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25642">
                                            <p:txEl>
                                              <p:pRg st="1" end="1"/>
                                            </p:txEl>
                                          </p:spTgt>
                                        </p:tgtEl>
                                        <p:attrNameLst>
                                          <p:attrName>style.visibility</p:attrName>
                                        </p:attrNameLst>
                                      </p:cBhvr>
                                      <p:to>
                                        <p:strVal val="visible"/>
                                      </p:to>
                                    </p:set>
                                    <p:animEffect transition="in" filter="slide(fromLeft)">
                                      <p:cBhvr>
                                        <p:cTn id="26"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Ernten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5"/>
            <a:ext cx="3599725" cy="1539594"/>
          </a:xfrm>
          <a:noFill/>
        </p:spPr>
        <p:txBody>
          <a:bodyPr/>
          <a:lstStyle/>
          <a:p>
            <a:pPr marL="0" indent="0">
              <a:spcBef>
                <a:spcPct val="30000"/>
              </a:spcBef>
              <a:buFont typeface="Wingdings" pitchFamily="2" charset="2"/>
              <a:buNone/>
            </a:pPr>
            <a:r>
              <a:rPr lang="de-DE" b="1" dirty="0" smtClean="0">
                <a:solidFill>
                  <a:schemeClr val="bg1"/>
                </a:solidFill>
              </a:rPr>
              <a:t>Getreideernte</a:t>
            </a:r>
          </a:p>
          <a:p>
            <a:pPr marL="0" indent="0">
              <a:spcBef>
                <a:spcPts val="600"/>
              </a:spcBef>
              <a:buFont typeface="Wingdings" pitchFamily="2" charset="2"/>
              <a:buNone/>
            </a:pPr>
            <a:r>
              <a:rPr lang="de-DE" sz="2400" dirty="0" smtClean="0">
                <a:solidFill>
                  <a:schemeClr val="bg1"/>
                </a:solidFill>
              </a:rPr>
              <a:t>Rettung der Erlösten</a:t>
            </a:r>
          </a:p>
        </p:txBody>
      </p:sp>
      <p:sp>
        <p:nvSpPr>
          <p:cNvPr id="325642" name="Rectangle 10"/>
          <p:cNvSpPr>
            <a:spLocks noChangeArrowheads="1"/>
          </p:cNvSpPr>
          <p:nvPr/>
        </p:nvSpPr>
        <p:spPr bwMode="auto">
          <a:xfrm>
            <a:off x="5159838" y="1828625"/>
            <a:ext cx="3660071" cy="1203942"/>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Weinlese</a:t>
            </a:r>
          </a:p>
          <a:p>
            <a:pPr>
              <a:spcBef>
                <a:spcPts val="600"/>
              </a:spcBef>
              <a:buFont typeface="Wingdings" pitchFamily="2" charset="2"/>
              <a:buNone/>
              <a:defRPr/>
            </a:pPr>
            <a:r>
              <a:rPr lang="de-DE" sz="2400" dirty="0" smtClean="0">
                <a:solidFill>
                  <a:srgbClr val="CCFFFF"/>
                </a:solidFill>
              </a:rPr>
              <a:t>Gericht über Gottlose</a:t>
            </a:r>
            <a:endParaRPr lang="de-DE" sz="1800" dirty="0" smtClean="0">
              <a:solidFill>
                <a:srgbClr val="CCFFFF"/>
              </a:solidFill>
            </a:endParaRPr>
          </a:p>
        </p:txBody>
      </p:sp>
      <p:pic>
        <p:nvPicPr>
          <p:cNvPr id="72706" name="Picture 2" descr="D:\Eigene Dateien\Eigene Bilder\downloads\Weizenfeld.jpg"/>
          <p:cNvPicPr>
            <a:picLocks noChangeAspect="1" noChangeArrowheads="1"/>
          </p:cNvPicPr>
          <p:nvPr/>
        </p:nvPicPr>
        <p:blipFill>
          <a:blip r:embed="rId3" cstate="print"/>
          <a:srcRect/>
          <a:stretch>
            <a:fillRect/>
          </a:stretch>
        </p:blipFill>
        <p:spPr bwMode="auto">
          <a:xfrm>
            <a:off x="340747" y="3420000"/>
            <a:ext cx="3870787" cy="3096000"/>
          </a:xfrm>
          <a:prstGeom prst="rect">
            <a:avLst/>
          </a:prstGeom>
          <a:effectLst>
            <a:outerShdw blurRad="254000" dist="215900" dir="2700000" algn="ctr" rotWithShape="0">
              <a:schemeClr val="tx1">
                <a:alpha val="60000"/>
              </a:schemeClr>
            </a:outerShdw>
          </a:effectLst>
        </p:spPr>
      </p:pic>
      <p:pic>
        <p:nvPicPr>
          <p:cNvPr id="72707" name="Picture 3" descr="D:\Eigene Dateien\Eigene Bilder\downloads\Trauben.jpg"/>
          <p:cNvPicPr>
            <a:picLocks noChangeAspect="1" noChangeArrowheads="1"/>
          </p:cNvPicPr>
          <p:nvPr/>
        </p:nvPicPr>
        <p:blipFill>
          <a:blip r:embed="rId4"/>
          <a:srcRect l="2835" r="3307"/>
          <a:stretch>
            <a:fillRect/>
          </a:stretch>
        </p:blipFill>
        <p:spPr bwMode="auto">
          <a:xfrm>
            <a:off x="4932132" y="3420000"/>
            <a:ext cx="3874374" cy="3096000"/>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706"/>
                                        </p:tgtEl>
                                        <p:attrNameLst>
                                          <p:attrName>style.visibility</p:attrName>
                                        </p:attrNameLst>
                                      </p:cBhvr>
                                      <p:to>
                                        <p:strVal val="visible"/>
                                      </p:to>
                                    </p:set>
                                    <p:animEffect transition="in" filter="fade">
                                      <p:cBhvr>
                                        <p:cTn id="10" dur="1000"/>
                                        <p:tgtEl>
                                          <p:spTgt spid="72706"/>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5642">
                                            <p:txEl>
                                              <p:pRg st="0" end="0"/>
                                            </p:txEl>
                                          </p:spTgt>
                                        </p:tgtEl>
                                        <p:attrNameLst>
                                          <p:attrName>style.visibility</p:attrName>
                                        </p:attrNameLst>
                                      </p:cBhvr>
                                      <p:to>
                                        <p:strVal val="visible"/>
                                      </p:to>
                                    </p:set>
                                    <p:animEffect transition="in" filter="slide(fromLeft)">
                                      <p:cBhvr>
                                        <p:cTn id="19" dur="1000"/>
                                        <p:tgtEl>
                                          <p:spTgt spid="32564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2707"/>
                                        </p:tgtEl>
                                        <p:attrNameLst>
                                          <p:attrName>style.visibility</p:attrName>
                                        </p:attrNameLst>
                                      </p:cBhvr>
                                      <p:to>
                                        <p:strVal val="visible"/>
                                      </p:to>
                                    </p:set>
                                    <p:animEffect transition="in" filter="fade">
                                      <p:cBhvr>
                                        <p:cTn id="22" dur="1000"/>
                                        <p:tgtEl>
                                          <p:spTgt spid="72707"/>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25642">
                                            <p:txEl>
                                              <p:pRg st="1" end="1"/>
                                            </p:txEl>
                                          </p:spTgt>
                                        </p:tgtEl>
                                        <p:attrNameLst>
                                          <p:attrName>style.visibility</p:attrName>
                                        </p:attrNameLst>
                                      </p:cBhvr>
                                      <p:to>
                                        <p:strVal val="visible"/>
                                      </p:to>
                                    </p:set>
                                    <p:animEffect transition="in" filter="slide(fromLeft)">
                                      <p:cBhvr>
                                        <p:cTn id="26"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a:t>
            </a:r>
            <a:r>
              <a:rPr lang="de-DE" sz="4400" b="1" dirty="0" err="1" smtClean="0">
                <a:solidFill>
                  <a:srgbClr val="FFFF00"/>
                </a:solidFill>
                <a:effectLst>
                  <a:outerShdw blurRad="254000" dist="127000" dir="2700000" algn="ctr" rotWithShape="0">
                    <a:schemeClr val="tx1">
                      <a:alpha val="60000"/>
                    </a:schemeClr>
                  </a:outerShdw>
                </a:effectLst>
              </a:rPr>
              <a:t>Trübsalszeiten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4" y="1828624"/>
            <a:ext cx="3946967" cy="1759527"/>
          </a:xfrm>
          <a:noFill/>
        </p:spPr>
        <p:txBody>
          <a:bodyPr/>
          <a:lstStyle/>
          <a:p>
            <a:pPr marL="0" indent="0">
              <a:spcBef>
                <a:spcPct val="30000"/>
              </a:spcBef>
              <a:buFont typeface="Wingdings" pitchFamily="2" charset="2"/>
              <a:buNone/>
            </a:pPr>
            <a:r>
              <a:rPr lang="de-DE" sz="3100" b="1" dirty="0" smtClean="0">
                <a:solidFill>
                  <a:schemeClr val="bg1"/>
                </a:solidFill>
              </a:rPr>
              <a:t>Trifft die Gläubigen</a:t>
            </a:r>
          </a:p>
          <a:p>
            <a:pPr marL="0" indent="0">
              <a:spcBef>
                <a:spcPts val="600"/>
              </a:spcBef>
              <a:buFont typeface="Wingdings" pitchFamily="2" charset="2"/>
              <a:buNone/>
            </a:pPr>
            <a:r>
              <a:rPr lang="de-DE" sz="2400" dirty="0" smtClean="0">
                <a:solidFill>
                  <a:schemeClr val="bg1"/>
                </a:solidFill>
              </a:rPr>
              <a:t>Drache verfolgt die Frau</a:t>
            </a:r>
          </a:p>
          <a:p>
            <a:pPr marL="0" indent="0">
              <a:spcBef>
                <a:spcPts val="0"/>
              </a:spcBef>
              <a:buFont typeface="Wingdings" pitchFamily="2" charset="2"/>
              <a:buNone/>
            </a:pPr>
            <a:r>
              <a:rPr lang="de-DE" sz="2400" dirty="0" smtClean="0">
                <a:solidFill>
                  <a:schemeClr val="bg1"/>
                </a:solidFill>
              </a:rPr>
              <a:t>1260 Jahre im Mittelalter</a:t>
            </a:r>
          </a:p>
        </p:txBody>
      </p:sp>
      <p:sp>
        <p:nvSpPr>
          <p:cNvPr id="325642" name="Rectangle 10"/>
          <p:cNvSpPr>
            <a:spLocks noChangeArrowheads="1"/>
          </p:cNvSpPr>
          <p:nvPr/>
        </p:nvSpPr>
        <p:spPr bwMode="auto">
          <a:xfrm>
            <a:off x="4907666" y="1828624"/>
            <a:ext cx="4236334" cy="1389137"/>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100" b="1" dirty="0" smtClean="0">
                <a:solidFill>
                  <a:srgbClr val="CCFFFF"/>
                </a:solidFill>
              </a:rPr>
              <a:t>Trifft die Ungläubigen</a:t>
            </a:r>
          </a:p>
          <a:p>
            <a:pPr>
              <a:spcBef>
                <a:spcPts val="600"/>
              </a:spcBef>
              <a:buFont typeface="Wingdings" pitchFamily="2" charset="2"/>
              <a:buNone/>
              <a:defRPr/>
            </a:pPr>
            <a:r>
              <a:rPr lang="de-DE" sz="2400" dirty="0" smtClean="0">
                <a:solidFill>
                  <a:srgbClr val="CCFFFF"/>
                </a:solidFill>
              </a:rPr>
              <a:t>Gott schickt die 7 Plagen</a:t>
            </a:r>
          </a:p>
          <a:p>
            <a:pPr>
              <a:spcBef>
                <a:spcPts val="0"/>
              </a:spcBef>
              <a:buFont typeface="Wingdings" pitchFamily="2" charset="2"/>
              <a:buNone/>
              <a:defRPr/>
            </a:pPr>
            <a:r>
              <a:rPr lang="de-DE" sz="2400" dirty="0" smtClean="0">
                <a:solidFill>
                  <a:srgbClr val="CCFFFF"/>
                </a:solidFill>
              </a:rPr>
              <a:t>Größte Trübsal in der Endzeit</a:t>
            </a:r>
            <a:endParaRPr lang="de-DE" sz="1800" dirty="0" smtClean="0">
              <a:solidFill>
                <a:srgbClr val="CCFFFF"/>
              </a:solidFill>
            </a:endParaRPr>
          </a:p>
        </p:txBody>
      </p:sp>
      <p:pic>
        <p:nvPicPr>
          <p:cNvPr id="73731" name="Picture 3" descr="D:\Eigene Dateien\Eigene Bilder\Prophetie\Offenbarung\Offb 12 - Frau und Drache 01.jpg"/>
          <p:cNvPicPr>
            <a:picLocks noChangeAspect="1" noChangeArrowheads="1"/>
          </p:cNvPicPr>
          <p:nvPr/>
        </p:nvPicPr>
        <p:blipFill>
          <a:blip r:embed="rId3" cstate="print"/>
          <a:srcRect/>
          <a:stretch>
            <a:fillRect/>
          </a:stretch>
        </p:blipFill>
        <p:spPr bwMode="auto">
          <a:xfrm>
            <a:off x="1030146" y="3437681"/>
            <a:ext cx="2564438" cy="3420319"/>
          </a:xfrm>
          <a:prstGeom prst="rect">
            <a:avLst/>
          </a:prstGeom>
          <a:effectLst>
            <a:outerShdw blurRad="254000" dist="215900" dir="2700000" algn="ctr" rotWithShape="0">
              <a:schemeClr val="tx1">
                <a:alpha val="60000"/>
              </a:schemeClr>
            </a:outerShdw>
          </a:effectLst>
        </p:spPr>
      </p:pic>
      <p:pic>
        <p:nvPicPr>
          <p:cNvPr id="73732" name="Picture 4" descr="D:\Eigene Dateien\Eigene Bilder\Prophetie\0614189.jpg"/>
          <p:cNvPicPr>
            <a:picLocks noChangeAspect="1" noChangeArrowheads="1"/>
          </p:cNvPicPr>
          <p:nvPr/>
        </p:nvPicPr>
        <p:blipFill>
          <a:blip r:embed="rId4" cstate="print"/>
          <a:srcRect/>
          <a:stretch>
            <a:fillRect/>
          </a:stretch>
        </p:blipFill>
        <p:spPr bwMode="auto">
          <a:xfrm>
            <a:off x="5588000" y="3438000"/>
            <a:ext cx="2564199" cy="3420000"/>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3731"/>
                                        </p:tgtEl>
                                        <p:attrNameLst>
                                          <p:attrName>style.visibility</p:attrName>
                                        </p:attrNameLst>
                                      </p:cBhvr>
                                      <p:to>
                                        <p:strVal val="visible"/>
                                      </p:to>
                                    </p:set>
                                    <p:animEffect transition="in" filter="fade">
                                      <p:cBhvr>
                                        <p:cTn id="10" dur="1000"/>
                                        <p:tgtEl>
                                          <p:spTgt spid="73731"/>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325640">
                                            <p:txEl>
                                              <p:pRg st="2" end="2"/>
                                            </p:txEl>
                                          </p:spTgt>
                                        </p:tgtEl>
                                        <p:attrNameLst>
                                          <p:attrName>style.visibility</p:attrName>
                                        </p:attrNameLst>
                                      </p:cBhvr>
                                      <p:to>
                                        <p:strVal val="visible"/>
                                      </p:to>
                                    </p:set>
                                    <p:animEffect transition="in" filter="slide(fromLeft)">
                                      <p:cBhvr>
                                        <p:cTn id="17" dur="1000"/>
                                        <p:tgtEl>
                                          <p:spTgt spid="3256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25642">
                                            <p:txEl>
                                              <p:pRg st="0" end="0"/>
                                            </p:txEl>
                                          </p:spTgt>
                                        </p:tgtEl>
                                        <p:attrNameLst>
                                          <p:attrName>style.visibility</p:attrName>
                                        </p:attrNameLst>
                                      </p:cBhvr>
                                      <p:to>
                                        <p:strVal val="visible"/>
                                      </p:to>
                                    </p:set>
                                    <p:animEffect transition="in" filter="slide(fromLeft)">
                                      <p:cBhvr>
                                        <p:cTn id="22" dur="1000"/>
                                        <p:tgtEl>
                                          <p:spTgt spid="325642">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3732"/>
                                        </p:tgtEl>
                                        <p:attrNameLst>
                                          <p:attrName>style.visibility</p:attrName>
                                        </p:attrNameLst>
                                      </p:cBhvr>
                                      <p:to>
                                        <p:strVal val="visible"/>
                                      </p:to>
                                    </p:set>
                                    <p:animEffect transition="in" filter="fade">
                                      <p:cBhvr>
                                        <p:cTn id="25" dur="1000"/>
                                        <p:tgtEl>
                                          <p:spTgt spid="73732"/>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325642">
                                            <p:txEl>
                                              <p:pRg st="1" end="1"/>
                                            </p:txEl>
                                          </p:spTgt>
                                        </p:tgtEl>
                                        <p:attrNameLst>
                                          <p:attrName>style.visibility</p:attrName>
                                        </p:attrNameLst>
                                      </p:cBhvr>
                                      <p:to>
                                        <p:strVal val="visible"/>
                                      </p:to>
                                    </p:set>
                                    <p:animEffect transition="in" filter="slide(fromLeft)">
                                      <p:cBhvr>
                                        <p:cTn id="29" dur="1000"/>
                                        <p:tgtEl>
                                          <p:spTgt spid="325642">
                                            <p:txEl>
                                              <p:pRg st="1" end="1"/>
                                            </p:txEl>
                                          </p:spTgt>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325642">
                                            <p:txEl>
                                              <p:pRg st="2" end="2"/>
                                            </p:txEl>
                                          </p:spTgt>
                                        </p:tgtEl>
                                        <p:attrNameLst>
                                          <p:attrName>style.visibility</p:attrName>
                                        </p:attrNameLst>
                                      </p:cBhvr>
                                      <p:to>
                                        <p:strVal val="visible"/>
                                      </p:to>
                                    </p:set>
                                    <p:animEffect transition="in" filter="slide(fromLeft)">
                                      <p:cBhvr>
                                        <p:cTn id="32" dur="1000"/>
                                        <p:tgtEl>
                                          <p:spTgt spid="325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Mahlzeiten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5"/>
            <a:ext cx="4039564" cy="1539594"/>
          </a:xfrm>
          <a:noFill/>
        </p:spPr>
        <p:txBody>
          <a:bodyPr/>
          <a:lstStyle/>
          <a:p>
            <a:pPr marL="0" indent="0">
              <a:spcBef>
                <a:spcPct val="30000"/>
              </a:spcBef>
              <a:buFont typeface="Wingdings" pitchFamily="2" charset="2"/>
              <a:buNone/>
            </a:pPr>
            <a:r>
              <a:rPr lang="de-DE" b="1" dirty="0" smtClean="0">
                <a:solidFill>
                  <a:schemeClr val="bg1"/>
                </a:solidFill>
              </a:rPr>
              <a:t>Hochzeitsessen des Lammes</a:t>
            </a:r>
          </a:p>
          <a:p>
            <a:pPr marL="0" indent="0">
              <a:spcBef>
                <a:spcPts val="600"/>
              </a:spcBef>
              <a:buFont typeface="Wingdings" pitchFamily="2" charset="2"/>
              <a:buNone/>
            </a:pPr>
            <a:r>
              <a:rPr lang="de-DE" sz="2400" dirty="0" smtClean="0">
                <a:solidFill>
                  <a:schemeClr val="bg1"/>
                </a:solidFill>
              </a:rPr>
              <a:t>Beginn eines neuen Lebens</a:t>
            </a:r>
          </a:p>
        </p:txBody>
      </p:sp>
      <p:sp>
        <p:nvSpPr>
          <p:cNvPr id="325642" name="Rectangle 10"/>
          <p:cNvSpPr>
            <a:spLocks noChangeArrowheads="1"/>
          </p:cNvSpPr>
          <p:nvPr/>
        </p:nvSpPr>
        <p:spPr bwMode="auto">
          <a:xfrm>
            <a:off x="5159838" y="1828625"/>
            <a:ext cx="3660071" cy="1504884"/>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Mahl der Vögel</a:t>
            </a:r>
          </a:p>
          <a:p>
            <a:pPr>
              <a:spcBef>
                <a:spcPts val="1200"/>
              </a:spcBef>
              <a:buFont typeface="Wingdings" pitchFamily="2" charset="2"/>
              <a:buNone/>
              <a:defRPr/>
            </a:pPr>
            <a:r>
              <a:rPr lang="de-DE" sz="2400" dirty="0" smtClean="0">
                <a:solidFill>
                  <a:srgbClr val="CCFFFF"/>
                </a:solidFill>
              </a:rPr>
              <a:t>Ende des</a:t>
            </a:r>
            <a:br>
              <a:rPr lang="de-DE" sz="2400" dirty="0" smtClean="0">
                <a:solidFill>
                  <a:srgbClr val="CCFFFF"/>
                </a:solidFill>
              </a:rPr>
            </a:br>
            <a:r>
              <a:rPr lang="de-DE" sz="2400" dirty="0" smtClean="0">
                <a:solidFill>
                  <a:srgbClr val="CCFFFF"/>
                </a:solidFill>
              </a:rPr>
              <a:t>vergangenen Lebens</a:t>
            </a:r>
            <a:endParaRPr lang="de-DE" sz="1800" dirty="0" smtClean="0">
              <a:solidFill>
                <a:srgbClr val="CCFFFF"/>
              </a:solidFill>
            </a:endParaRPr>
          </a:p>
        </p:txBody>
      </p:sp>
      <p:pic>
        <p:nvPicPr>
          <p:cNvPr id="74754" name="Picture 2" descr="D:\Eigene Dateien\Eigene Bilder\Fotolia\Fotolia_2264706_S.jpg"/>
          <p:cNvPicPr>
            <a:picLocks noChangeAspect="1" noChangeArrowheads="1"/>
          </p:cNvPicPr>
          <p:nvPr/>
        </p:nvPicPr>
        <p:blipFill>
          <a:blip r:embed="rId3"/>
          <a:srcRect/>
          <a:stretch>
            <a:fillRect/>
          </a:stretch>
        </p:blipFill>
        <p:spPr bwMode="auto">
          <a:xfrm>
            <a:off x="4795777" y="3420000"/>
            <a:ext cx="4128000" cy="3096000"/>
          </a:xfrm>
          <a:prstGeom prst="rect">
            <a:avLst/>
          </a:prstGeom>
          <a:effectLst>
            <a:outerShdw blurRad="254000" dist="215900" dir="2700000" algn="ctr" rotWithShape="0">
              <a:schemeClr val="tx1">
                <a:alpha val="60000"/>
              </a:schemeClr>
            </a:outerShdw>
          </a:effectLst>
        </p:spPr>
      </p:pic>
      <p:pic>
        <p:nvPicPr>
          <p:cNvPr id="74755" name="Picture 3" descr="D:\Eigene Dateien\Eigene Bilder\Fotolia\Fotolia_8998063_S.jpg"/>
          <p:cNvPicPr>
            <a:picLocks noChangeAspect="1" noChangeArrowheads="1"/>
          </p:cNvPicPr>
          <p:nvPr/>
        </p:nvPicPr>
        <p:blipFill>
          <a:blip r:embed="rId4"/>
          <a:srcRect l="6678" r="4007"/>
          <a:stretch>
            <a:fillRect/>
          </a:stretch>
        </p:blipFill>
        <p:spPr bwMode="auto">
          <a:xfrm>
            <a:off x="217519" y="3420000"/>
            <a:ext cx="4147825" cy="3096000"/>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5"/>
                                        </p:tgtEl>
                                        <p:attrNameLst>
                                          <p:attrName>style.visibility</p:attrName>
                                        </p:attrNameLst>
                                      </p:cBhvr>
                                      <p:to>
                                        <p:strVal val="visible"/>
                                      </p:to>
                                    </p:set>
                                    <p:animEffect transition="in" filter="fade">
                                      <p:cBhvr>
                                        <p:cTn id="10" dur="1000"/>
                                        <p:tgtEl>
                                          <p:spTgt spid="74755"/>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5642">
                                            <p:txEl>
                                              <p:pRg st="0" end="0"/>
                                            </p:txEl>
                                          </p:spTgt>
                                        </p:tgtEl>
                                        <p:attrNameLst>
                                          <p:attrName>style.visibility</p:attrName>
                                        </p:attrNameLst>
                                      </p:cBhvr>
                                      <p:to>
                                        <p:strVal val="visible"/>
                                      </p:to>
                                    </p:set>
                                    <p:animEffect transition="in" filter="slide(fromLeft)">
                                      <p:cBhvr>
                                        <p:cTn id="19" dur="1000"/>
                                        <p:tgtEl>
                                          <p:spTgt spid="32564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4754"/>
                                        </p:tgtEl>
                                        <p:attrNameLst>
                                          <p:attrName>style.visibility</p:attrName>
                                        </p:attrNameLst>
                                      </p:cBhvr>
                                      <p:to>
                                        <p:strVal val="visible"/>
                                      </p:to>
                                    </p:set>
                                    <p:animEffect transition="in" filter="fade">
                                      <p:cBhvr>
                                        <p:cTn id="22" dur="1000"/>
                                        <p:tgtEl>
                                          <p:spTgt spid="74754"/>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25642">
                                            <p:txEl>
                                              <p:pRg st="1" end="1"/>
                                            </p:txEl>
                                          </p:spTgt>
                                        </p:tgtEl>
                                        <p:attrNameLst>
                                          <p:attrName>style.visibility</p:attrName>
                                        </p:attrNameLst>
                                      </p:cBhvr>
                                      <p:to>
                                        <p:strVal val="visible"/>
                                      </p:to>
                                    </p:set>
                                    <p:animEffect transition="in" filter="slide(fromLeft)">
                                      <p:cBhvr>
                                        <p:cTn id="26"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167481" y="470238"/>
            <a:ext cx="6809038"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Wahlmöglichkeiten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955950"/>
            <a:ext cx="4039564" cy="648357"/>
          </a:xfrm>
          <a:noFill/>
        </p:spPr>
        <p:txBody>
          <a:bodyPr/>
          <a:lstStyle/>
          <a:p>
            <a:pPr marL="0" indent="0">
              <a:spcBef>
                <a:spcPct val="30000"/>
              </a:spcBef>
              <a:buFont typeface="Wingdings" pitchFamily="2" charset="2"/>
              <a:buNone/>
            </a:pPr>
            <a:r>
              <a:rPr lang="de-DE" b="1" dirty="0" smtClean="0">
                <a:solidFill>
                  <a:schemeClr val="bg1"/>
                </a:solidFill>
              </a:rPr>
              <a:t>Ewiges Leben</a:t>
            </a:r>
            <a:endParaRPr lang="de-DE" sz="2400" dirty="0" smtClean="0">
              <a:solidFill>
                <a:schemeClr val="bg1"/>
              </a:solidFill>
            </a:endParaRPr>
          </a:p>
        </p:txBody>
      </p:sp>
      <p:sp>
        <p:nvSpPr>
          <p:cNvPr id="325642" name="Rectangle 10"/>
          <p:cNvSpPr>
            <a:spLocks noChangeArrowheads="1"/>
          </p:cNvSpPr>
          <p:nvPr/>
        </p:nvSpPr>
        <p:spPr bwMode="auto">
          <a:xfrm>
            <a:off x="5159838" y="1955950"/>
            <a:ext cx="3984162" cy="729380"/>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Ewige Verdammnis</a:t>
            </a:r>
            <a:endParaRPr lang="de-DE" sz="1800" dirty="0" smtClean="0">
              <a:solidFill>
                <a:srgbClr val="CCFFFF"/>
              </a:solidFill>
            </a:endParaRPr>
          </a:p>
        </p:txBody>
      </p:sp>
      <p:pic>
        <p:nvPicPr>
          <p:cNvPr id="75778" name="Picture 2" descr="D:\Eigene Dateien\Eigene Bilder\Prophetie\Neue Erde\0615034.jpg"/>
          <p:cNvPicPr>
            <a:picLocks noChangeAspect="1" noChangeArrowheads="1"/>
          </p:cNvPicPr>
          <p:nvPr/>
        </p:nvPicPr>
        <p:blipFill>
          <a:blip r:embed="rId3"/>
          <a:srcRect r="354"/>
          <a:stretch>
            <a:fillRect/>
          </a:stretch>
        </p:blipFill>
        <p:spPr bwMode="auto">
          <a:xfrm>
            <a:off x="231496" y="3420000"/>
            <a:ext cx="4113373" cy="3096000"/>
          </a:xfrm>
          <a:prstGeom prst="rect">
            <a:avLst/>
          </a:prstGeom>
          <a:effectLst>
            <a:outerShdw blurRad="254000" dist="215900" dir="2700000" algn="ctr" rotWithShape="0">
              <a:schemeClr val="tx1">
                <a:alpha val="60000"/>
              </a:schemeClr>
            </a:outerShdw>
          </a:effectLst>
        </p:spPr>
      </p:pic>
      <p:pic>
        <p:nvPicPr>
          <p:cNvPr id="75779" name="Picture 3" descr="D:\Eigene Dateien\Eigene Bilder\Prophetie\Offenbarung\Offb 20 - Hölle 01.jpg"/>
          <p:cNvPicPr>
            <a:picLocks noChangeAspect="1" noChangeArrowheads="1"/>
          </p:cNvPicPr>
          <p:nvPr/>
        </p:nvPicPr>
        <p:blipFill>
          <a:blip r:embed="rId4"/>
          <a:srcRect/>
          <a:stretch>
            <a:fillRect/>
          </a:stretch>
        </p:blipFill>
        <p:spPr bwMode="auto">
          <a:xfrm>
            <a:off x="4801568" y="3420000"/>
            <a:ext cx="4127999" cy="3096000"/>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5778"/>
                                        </p:tgtEl>
                                        <p:attrNameLst>
                                          <p:attrName>style.visibility</p:attrName>
                                        </p:attrNameLst>
                                      </p:cBhvr>
                                      <p:to>
                                        <p:strVal val="visible"/>
                                      </p:to>
                                    </p:set>
                                    <p:animEffect transition="in" filter="fade">
                                      <p:cBhvr>
                                        <p:cTn id="10" dur="1000"/>
                                        <p:tgtEl>
                                          <p:spTgt spid="7577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25642">
                                            <p:txEl>
                                              <p:pRg st="0" end="0"/>
                                            </p:txEl>
                                          </p:spTgt>
                                        </p:tgtEl>
                                        <p:attrNameLst>
                                          <p:attrName>style.visibility</p:attrName>
                                        </p:attrNameLst>
                                      </p:cBhvr>
                                      <p:to>
                                        <p:strVal val="visible"/>
                                      </p:to>
                                    </p:set>
                                    <p:animEffect transition="in" filter="slide(fromLeft)">
                                      <p:cBhvr>
                                        <p:cTn id="15" dur="1000"/>
                                        <p:tgtEl>
                                          <p:spTgt spid="32564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5779"/>
                                        </p:tgtEl>
                                        <p:attrNameLst>
                                          <p:attrName>style.visibility</p:attrName>
                                        </p:attrNameLst>
                                      </p:cBhvr>
                                      <p:to>
                                        <p:strVal val="visible"/>
                                      </p:to>
                                    </p:set>
                                    <p:animEffect transition="in" filter="fade">
                                      <p:cBhvr>
                                        <p:cTn id="18" dur="10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build="p"/>
      <p:bldP spid="32564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Gottes zwei Zeugen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532336" y="2840375"/>
            <a:ext cx="4386905" cy="2462213"/>
          </a:xfrm>
          <a:prstGeom prst="rect">
            <a:avLst/>
          </a:prstGeom>
          <a:noFill/>
          <a:ln w="9525">
            <a:noFill/>
            <a:miter lim="800000"/>
            <a:headEnd/>
            <a:tailEnd/>
          </a:ln>
        </p:spPr>
        <p:txBody>
          <a:bodyPr wrap="square">
            <a:spAutoFit/>
          </a:bodyPr>
          <a:lstStyle/>
          <a:p>
            <a:pPr>
              <a:spcBef>
                <a:spcPct val="50000"/>
              </a:spcBef>
            </a:pPr>
            <a:r>
              <a:rPr lang="de-DE" sz="2800" dirty="0" smtClean="0">
                <a:solidFill>
                  <a:schemeClr val="bg1"/>
                </a:solidFill>
              </a:rPr>
              <a:t>Wer sind die beiden Zeugen?</a:t>
            </a:r>
          </a:p>
          <a:p>
            <a:pPr>
              <a:spcBef>
                <a:spcPct val="50000"/>
              </a:spcBef>
            </a:pPr>
            <a:r>
              <a:rPr lang="de-DE" sz="2800" dirty="0" smtClean="0">
                <a:solidFill>
                  <a:schemeClr val="bg1"/>
                </a:solidFill>
              </a:rPr>
              <a:t>Die beiden Zeugen stellen das Alte und das Neue Testament dar.</a:t>
            </a:r>
          </a:p>
        </p:txBody>
      </p:sp>
      <p:sp>
        <p:nvSpPr>
          <p:cNvPr id="8" name="Text Box 6"/>
          <p:cNvSpPr txBox="1">
            <a:spLocks noChangeArrowheads="1"/>
          </p:cNvSpPr>
          <p:nvPr/>
        </p:nvSpPr>
        <p:spPr bwMode="auto">
          <a:xfrm>
            <a:off x="6157734" y="612313"/>
            <a:ext cx="2673750"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11,1-6  </a:t>
            </a:r>
            <a:r>
              <a:rPr lang="de-DE" dirty="0" smtClean="0">
                <a:solidFill>
                  <a:schemeClr val="bg1"/>
                </a:solidFill>
                <a:latin typeface="Arial Narrow" pitchFamily="34" charset="0"/>
              </a:rPr>
              <a:t>(NT 296)</a:t>
            </a:r>
            <a:endParaRPr lang="de-DE" dirty="0">
              <a:solidFill>
                <a:schemeClr val="bg1"/>
              </a:solidFill>
              <a:latin typeface="Arial Narrow" pitchFamily="34" charset="0"/>
            </a:endParaRPr>
          </a:p>
        </p:txBody>
      </p:sp>
      <p:sp>
        <p:nvSpPr>
          <p:cNvPr id="10" name="Text Box 6"/>
          <p:cNvSpPr txBox="1">
            <a:spLocks noChangeArrowheads="1"/>
          </p:cNvSpPr>
          <p:nvPr/>
        </p:nvSpPr>
        <p:spPr bwMode="auto">
          <a:xfrm>
            <a:off x="6159659" y="1308738"/>
            <a:ext cx="2926466" cy="830997"/>
          </a:xfrm>
          <a:prstGeom prst="rect">
            <a:avLst/>
          </a:prstGeom>
          <a:noFill/>
          <a:ln w="9525">
            <a:noFill/>
            <a:miter lim="800000"/>
            <a:headEnd/>
            <a:tailEnd/>
          </a:ln>
        </p:spPr>
        <p:txBody>
          <a:bodyPr wrap="square">
            <a:spAutoFit/>
          </a:bodyPr>
          <a:lstStyle/>
          <a:p>
            <a:pPr>
              <a:spcBef>
                <a:spcPct val="50000"/>
              </a:spcBef>
            </a:pPr>
            <a:r>
              <a:rPr lang="de-DE" sz="2800" dirty="0" smtClean="0">
                <a:solidFill>
                  <a:schemeClr val="bg1"/>
                </a:solidFill>
                <a:latin typeface="Arial Narrow" pitchFamily="34" charset="0"/>
              </a:rPr>
              <a:t>Sacharja 4,2-6.11-14  </a:t>
            </a:r>
            <a:br>
              <a:rPr lang="de-DE" sz="2800" dirty="0" smtClean="0">
                <a:solidFill>
                  <a:schemeClr val="bg1"/>
                </a:solidFill>
                <a:latin typeface="Arial Narrow" pitchFamily="34" charset="0"/>
              </a:rPr>
            </a:br>
            <a:r>
              <a:rPr lang="de-DE" dirty="0" smtClean="0">
                <a:solidFill>
                  <a:schemeClr val="bg1"/>
                </a:solidFill>
                <a:latin typeface="Arial Narrow" pitchFamily="34" charset="0"/>
              </a:rPr>
              <a:t>                            (AT 896)</a:t>
            </a:r>
            <a:endParaRPr lang="de-DE" dirty="0">
              <a:solidFill>
                <a:schemeClr val="bg1"/>
              </a:solidFill>
              <a:latin typeface="Arial Narrow" pitchFamily="34" charset="0"/>
            </a:endParaRPr>
          </a:p>
        </p:txBody>
      </p:sp>
      <p:pic>
        <p:nvPicPr>
          <p:cNvPr id="43009" name="Picture 1" descr="D:\Eigene Dateien\Eigene Bilder\Biblische Themen\Bibel\bibel 02.jpg"/>
          <p:cNvPicPr>
            <a:picLocks noChangeAspect="1" noChangeArrowheads="1"/>
          </p:cNvPicPr>
          <p:nvPr/>
        </p:nvPicPr>
        <p:blipFill>
          <a:blip r:embed="rId3"/>
          <a:srcRect/>
          <a:stretch>
            <a:fillRect/>
          </a:stretch>
        </p:blipFill>
        <p:spPr bwMode="auto">
          <a:xfrm>
            <a:off x="5416951" y="3437683"/>
            <a:ext cx="3491799" cy="2490494"/>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12" dur="1000"/>
                                        <p:tgtEl>
                                          <p:spTgt spid="589846">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89846">
                                            <p:txEl>
                                              <p:pRg st="1" end="1"/>
                                            </p:txEl>
                                          </p:spTgt>
                                        </p:tgtEl>
                                        <p:attrNameLst>
                                          <p:attrName>style.visibility</p:attrName>
                                        </p:attrNameLst>
                                      </p:cBhvr>
                                      <p:to>
                                        <p:strVal val="visible"/>
                                      </p:to>
                                    </p:set>
                                    <p:animEffect transition="in" filter="slide(fromBottom)">
                                      <p:cBhvr>
                                        <p:cTn id="21" dur="1000"/>
                                        <p:tgtEl>
                                          <p:spTgt spid="589846">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3009"/>
                                        </p:tgtEl>
                                        <p:attrNameLst>
                                          <p:attrName>style.visibility</p:attrName>
                                        </p:attrNameLst>
                                      </p:cBhvr>
                                      <p:to>
                                        <p:strVal val="visible"/>
                                      </p:to>
                                    </p:set>
                                    <p:animEffect transition="in" filter="fade">
                                      <p:cBhvr>
                                        <p:cTn id="24" dur="10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uiExpand="1" build="p"/>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Gottes zwei Zeugen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532336" y="2840375"/>
            <a:ext cx="4884616" cy="954107"/>
          </a:xfrm>
          <a:prstGeom prst="rect">
            <a:avLst/>
          </a:prstGeom>
          <a:noFill/>
          <a:ln w="9525">
            <a:noFill/>
            <a:miter lim="800000"/>
            <a:headEnd/>
            <a:tailEnd/>
          </a:ln>
        </p:spPr>
        <p:txBody>
          <a:bodyPr wrap="square">
            <a:spAutoFit/>
          </a:bodyPr>
          <a:lstStyle/>
          <a:p>
            <a:pPr>
              <a:spcBef>
                <a:spcPct val="50000"/>
              </a:spcBef>
            </a:pPr>
            <a:r>
              <a:rPr lang="de-DE" sz="2800" dirty="0" smtClean="0">
                <a:solidFill>
                  <a:schemeClr val="bg1"/>
                </a:solidFill>
              </a:rPr>
              <a:t>Wann waren die 1260 Jahre Verfolgung?</a:t>
            </a:r>
          </a:p>
        </p:txBody>
      </p:sp>
      <p:sp>
        <p:nvSpPr>
          <p:cNvPr id="8" name="Text Box 6"/>
          <p:cNvSpPr txBox="1">
            <a:spLocks noChangeArrowheads="1"/>
          </p:cNvSpPr>
          <p:nvPr/>
        </p:nvSpPr>
        <p:spPr bwMode="auto">
          <a:xfrm>
            <a:off x="6157734" y="612313"/>
            <a:ext cx="2673750"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11,1-6  </a:t>
            </a:r>
            <a:r>
              <a:rPr lang="de-DE" dirty="0" smtClean="0">
                <a:solidFill>
                  <a:schemeClr val="bg1"/>
                </a:solidFill>
                <a:latin typeface="Arial Narrow" pitchFamily="34" charset="0"/>
              </a:rPr>
              <a:t>(NT 296)</a:t>
            </a:r>
            <a:endParaRPr lang="de-DE" dirty="0">
              <a:solidFill>
                <a:schemeClr val="bg1"/>
              </a:solidFill>
              <a:latin typeface="Arial Narrow" pitchFamily="34" charset="0"/>
            </a:endParaRPr>
          </a:p>
        </p:txBody>
      </p:sp>
      <p:cxnSp>
        <p:nvCxnSpPr>
          <p:cNvPr id="11" name="Gerade Verbindung 10"/>
          <p:cNvCxnSpPr/>
          <p:nvPr/>
        </p:nvCxnSpPr>
        <p:spPr bwMode="auto">
          <a:xfrm>
            <a:off x="347241" y="5243332"/>
            <a:ext cx="4606724" cy="1588"/>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nvGrpSpPr>
          <p:cNvPr id="20" name="Gruppieren 19"/>
          <p:cNvGrpSpPr/>
          <p:nvPr/>
        </p:nvGrpSpPr>
        <p:grpSpPr>
          <a:xfrm>
            <a:off x="509285" y="4110473"/>
            <a:ext cx="4274885" cy="2253116"/>
            <a:chOff x="108000" y="3960000"/>
            <a:chExt cx="4919240" cy="2592729"/>
          </a:xfrm>
        </p:grpSpPr>
        <p:sp>
          <p:nvSpPr>
            <p:cNvPr id="18" name="Bogen 17"/>
            <p:cNvSpPr/>
            <p:nvPr/>
          </p:nvSpPr>
          <p:spPr bwMode="auto">
            <a:xfrm>
              <a:off x="108000" y="3960000"/>
              <a:ext cx="4919240" cy="2592729"/>
            </a:xfrm>
            <a:prstGeom prst="arc">
              <a:avLst>
                <a:gd name="adj1" fmla="val 16200004"/>
                <a:gd name="adj2" fmla="val 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sp>
          <p:nvSpPr>
            <p:cNvPr id="19" name="Bogen 18"/>
            <p:cNvSpPr/>
            <p:nvPr/>
          </p:nvSpPr>
          <p:spPr bwMode="auto">
            <a:xfrm flipH="1">
              <a:off x="108000" y="3960000"/>
              <a:ext cx="4919240" cy="2592729"/>
            </a:xfrm>
            <a:prstGeom prst="arc">
              <a:avLst>
                <a:gd name="adj1" fmla="val 16200004"/>
                <a:gd name="adj2" fmla="val 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endParaRPr>
            </a:p>
          </p:txBody>
        </p:sp>
      </p:grpSp>
      <p:sp>
        <p:nvSpPr>
          <p:cNvPr id="21" name="Text Box 22"/>
          <p:cNvSpPr txBox="1">
            <a:spLocks noChangeArrowheads="1"/>
          </p:cNvSpPr>
          <p:nvPr/>
        </p:nvSpPr>
        <p:spPr bwMode="auto">
          <a:xfrm>
            <a:off x="198596" y="5307709"/>
            <a:ext cx="900996" cy="400110"/>
          </a:xfrm>
          <a:prstGeom prst="rect">
            <a:avLst/>
          </a:prstGeom>
          <a:noFill/>
          <a:ln w="9525">
            <a:noFill/>
            <a:miter lim="800000"/>
            <a:headEnd/>
            <a:tailEnd/>
          </a:ln>
        </p:spPr>
        <p:txBody>
          <a:bodyPr wrap="square">
            <a:spAutoFit/>
          </a:bodyPr>
          <a:lstStyle/>
          <a:p>
            <a:pPr>
              <a:spcBef>
                <a:spcPct val="50000"/>
              </a:spcBef>
            </a:pPr>
            <a:r>
              <a:rPr lang="de-DE" dirty="0" smtClean="0">
                <a:solidFill>
                  <a:schemeClr val="bg1"/>
                </a:solidFill>
              </a:rPr>
              <a:t>538</a:t>
            </a:r>
          </a:p>
        </p:txBody>
      </p:sp>
      <p:sp>
        <p:nvSpPr>
          <p:cNvPr id="22" name="Text Box 22"/>
          <p:cNvSpPr txBox="1">
            <a:spLocks noChangeArrowheads="1"/>
          </p:cNvSpPr>
          <p:nvPr/>
        </p:nvSpPr>
        <p:spPr bwMode="auto">
          <a:xfrm>
            <a:off x="4402246" y="5309634"/>
            <a:ext cx="900996" cy="400110"/>
          </a:xfrm>
          <a:prstGeom prst="rect">
            <a:avLst/>
          </a:prstGeom>
          <a:noFill/>
          <a:ln w="9525">
            <a:noFill/>
            <a:miter lim="800000"/>
            <a:headEnd/>
            <a:tailEnd/>
          </a:ln>
        </p:spPr>
        <p:txBody>
          <a:bodyPr wrap="square">
            <a:spAutoFit/>
          </a:bodyPr>
          <a:lstStyle/>
          <a:p>
            <a:pPr>
              <a:spcBef>
                <a:spcPct val="50000"/>
              </a:spcBef>
            </a:pPr>
            <a:r>
              <a:rPr lang="de-DE" dirty="0" smtClean="0">
                <a:solidFill>
                  <a:schemeClr val="bg1"/>
                </a:solidFill>
              </a:rPr>
              <a:t>1798</a:t>
            </a:r>
          </a:p>
        </p:txBody>
      </p:sp>
      <p:sp>
        <p:nvSpPr>
          <p:cNvPr id="23" name="Text Box 22"/>
          <p:cNvSpPr txBox="1">
            <a:spLocks noChangeArrowheads="1"/>
          </p:cNvSpPr>
          <p:nvPr/>
        </p:nvSpPr>
        <p:spPr bwMode="auto">
          <a:xfrm>
            <a:off x="1844131" y="4406815"/>
            <a:ext cx="1616701" cy="400110"/>
          </a:xfrm>
          <a:prstGeom prst="rect">
            <a:avLst/>
          </a:prstGeom>
          <a:noFill/>
          <a:ln w="9525">
            <a:noFill/>
            <a:miter lim="800000"/>
            <a:headEnd/>
            <a:tailEnd/>
          </a:ln>
        </p:spPr>
        <p:txBody>
          <a:bodyPr wrap="square">
            <a:spAutoFit/>
          </a:bodyPr>
          <a:lstStyle/>
          <a:p>
            <a:pPr algn="ctr">
              <a:spcBef>
                <a:spcPct val="50000"/>
              </a:spcBef>
            </a:pPr>
            <a:r>
              <a:rPr lang="de-DE" dirty="0" smtClean="0">
                <a:solidFill>
                  <a:schemeClr val="bg1"/>
                </a:solidFill>
              </a:rPr>
              <a:t>1260 Jahre</a:t>
            </a:r>
          </a:p>
        </p:txBody>
      </p:sp>
      <p:pic>
        <p:nvPicPr>
          <p:cNvPr id="24" name="Picture 1" descr="D:\Eigene Dateien\Eigene Bilder\Biblische Themen\Bibel\bibel 02.jpg"/>
          <p:cNvPicPr>
            <a:picLocks noChangeAspect="1" noChangeArrowheads="1"/>
          </p:cNvPicPr>
          <p:nvPr/>
        </p:nvPicPr>
        <p:blipFill>
          <a:blip r:embed="rId3"/>
          <a:srcRect/>
          <a:stretch>
            <a:fillRect/>
          </a:stretch>
        </p:blipFill>
        <p:spPr bwMode="auto">
          <a:xfrm>
            <a:off x="5416951" y="3437683"/>
            <a:ext cx="3491799" cy="2490494"/>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7" dur="1000"/>
                                        <p:tgtEl>
                                          <p:spTgt spid="589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slide(fromBottom)">
                                      <p:cBhvr>
                                        <p:cTn id="20" dur="500"/>
                                        <p:tgtEl>
                                          <p:spTgt spid="21">
                                            <p:txEl>
                                              <p:pRg st="0" end="0"/>
                                            </p:txEl>
                                          </p:spTgt>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slide(fromBottom)">
                                      <p:cBhvr>
                                        <p:cTn id="24" dur="500"/>
                                        <p:tgtEl>
                                          <p:spTgt spid="22">
                                            <p:txEl>
                                              <p:pRg st="0" end="0"/>
                                            </p:txEl>
                                          </p:spTgt>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slide(fromBottom)">
                                      <p:cBhvr>
                                        <p:cTn id="2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build="p"/>
      <p:bldP spid="21" grpId="0" build="p"/>
      <p:bldP spid="22" grpId="0" build="p"/>
      <p:bldP spid="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Gottes zwei Zeugen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532336" y="2435261"/>
            <a:ext cx="4641548" cy="3400931"/>
          </a:xfrm>
          <a:prstGeom prst="rect">
            <a:avLst/>
          </a:prstGeom>
          <a:noFill/>
          <a:ln w="9525">
            <a:noFill/>
            <a:miter lim="800000"/>
            <a:headEnd/>
            <a:tailEnd/>
          </a:ln>
        </p:spPr>
        <p:txBody>
          <a:bodyPr wrap="square">
            <a:spAutoFit/>
          </a:bodyPr>
          <a:lstStyle/>
          <a:p>
            <a:pPr>
              <a:spcBef>
                <a:spcPct val="50000"/>
              </a:spcBef>
            </a:pPr>
            <a:r>
              <a:rPr lang="de-DE" sz="3200" dirty="0" smtClean="0">
                <a:solidFill>
                  <a:schemeClr val="bg1"/>
                </a:solidFill>
              </a:rPr>
              <a:t>Elia</a:t>
            </a:r>
          </a:p>
          <a:p>
            <a:pPr marL="266700" indent="-266700">
              <a:spcBef>
                <a:spcPts val="600"/>
              </a:spcBef>
              <a:buFont typeface="Arial" pitchFamily="34" charset="0"/>
              <a:buChar char="•"/>
            </a:pPr>
            <a:r>
              <a:rPr lang="de-DE" sz="2400" dirty="0" smtClean="0">
                <a:solidFill>
                  <a:srgbClr val="FFFF99"/>
                </a:solidFill>
              </a:rPr>
              <a:t>Feinde durch Feuer vernichten</a:t>
            </a:r>
          </a:p>
          <a:p>
            <a:pPr marL="266700" indent="-266700">
              <a:spcBef>
                <a:spcPts val="600"/>
              </a:spcBef>
              <a:buFont typeface="Arial" pitchFamily="34" charset="0"/>
              <a:buChar char="•"/>
            </a:pPr>
            <a:r>
              <a:rPr lang="de-DE" sz="2400" dirty="0" smtClean="0">
                <a:solidFill>
                  <a:srgbClr val="FFFF99"/>
                </a:solidFill>
              </a:rPr>
              <a:t>Nicht regnen</a:t>
            </a:r>
            <a:endParaRPr lang="de-DE" sz="2800" dirty="0" smtClean="0">
              <a:solidFill>
                <a:srgbClr val="FFFF99"/>
              </a:solidFill>
            </a:endParaRPr>
          </a:p>
          <a:p>
            <a:pPr>
              <a:spcBef>
                <a:spcPts val="4200"/>
              </a:spcBef>
            </a:pPr>
            <a:r>
              <a:rPr lang="de-DE" sz="3200" dirty="0" smtClean="0">
                <a:solidFill>
                  <a:schemeClr val="bg1"/>
                </a:solidFill>
              </a:rPr>
              <a:t>Mose</a:t>
            </a:r>
          </a:p>
          <a:p>
            <a:pPr marL="266700" indent="-266700">
              <a:spcBef>
                <a:spcPts val="600"/>
              </a:spcBef>
              <a:buFont typeface="Arial" pitchFamily="34" charset="0"/>
              <a:buChar char="•"/>
            </a:pPr>
            <a:r>
              <a:rPr lang="de-DE" sz="2400" dirty="0" smtClean="0">
                <a:solidFill>
                  <a:srgbClr val="FFFF99"/>
                </a:solidFill>
              </a:rPr>
              <a:t>Wasser in Blut verwandeln</a:t>
            </a:r>
          </a:p>
          <a:p>
            <a:pPr marL="266700" indent="-266700">
              <a:spcBef>
                <a:spcPts val="600"/>
              </a:spcBef>
              <a:buFont typeface="Arial" pitchFamily="34" charset="0"/>
              <a:buChar char="•"/>
            </a:pPr>
            <a:r>
              <a:rPr lang="de-DE" sz="2400" dirty="0" smtClean="0">
                <a:solidFill>
                  <a:srgbClr val="FFFF99"/>
                </a:solidFill>
              </a:rPr>
              <a:t>Erde mit Plagen schlagen</a:t>
            </a:r>
          </a:p>
        </p:txBody>
      </p:sp>
      <p:sp>
        <p:nvSpPr>
          <p:cNvPr id="8" name="Text Box 6"/>
          <p:cNvSpPr txBox="1">
            <a:spLocks noChangeArrowheads="1"/>
          </p:cNvSpPr>
          <p:nvPr/>
        </p:nvSpPr>
        <p:spPr bwMode="auto">
          <a:xfrm>
            <a:off x="6157734" y="612313"/>
            <a:ext cx="2673750"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11,1-6  </a:t>
            </a:r>
            <a:r>
              <a:rPr lang="de-DE" dirty="0" smtClean="0">
                <a:solidFill>
                  <a:schemeClr val="bg1"/>
                </a:solidFill>
                <a:latin typeface="Arial Narrow" pitchFamily="34" charset="0"/>
              </a:rPr>
              <a:t>(NT 296)</a:t>
            </a:r>
            <a:endParaRPr lang="de-DE" dirty="0">
              <a:solidFill>
                <a:schemeClr val="bg1"/>
              </a:solidFill>
              <a:latin typeface="Arial Narrow" pitchFamily="34" charset="0"/>
            </a:endParaRPr>
          </a:p>
        </p:txBody>
      </p:sp>
      <p:pic>
        <p:nvPicPr>
          <p:cNvPr id="76802" name="Picture 2" descr="D:\Eigene Dateien\Eigene Bilder\Biblische Geschichten\Altes Testament\Elia\0613232.jpg"/>
          <p:cNvPicPr>
            <a:picLocks noChangeAspect="1" noChangeArrowheads="1"/>
          </p:cNvPicPr>
          <p:nvPr/>
        </p:nvPicPr>
        <p:blipFill>
          <a:blip r:embed="rId3"/>
          <a:srcRect/>
          <a:stretch>
            <a:fillRect/>
          </a:stretch>
        </p:blipFill>
        <p:spPr bwMode="auto">
          <a:xfrm>
            <a:off x="5688000" y="1944000"/>
            <a:ext cx="3240000" cy="2430001"/>
          </a:xfrm>
          <a:prstGeom prst="rect">
            <a:avLst/>
          </a:prstGeom>
          <a:effectLst>
            <a:outerShdw blurRad="254000" dist="215900" dir="2700000" algn="ctr" rotWithShape="0">
              <a:schemeClr val="tx1">
                <a:alpha val="60000"/>
              </a:schemeClr>
            </a:outerShdw>
          </a:effectLst>
        </p:spPr>
      </p:pic>
      <p:pic>
        <p:nvPicPr>
          <p:cNvPr id="76803" name="Picture 3" descr="D:\Eigene Dateien\Eigene Bilder\Biblische Geschichten\Altes Testament\Mose\Mose 11.jpg"/>
          <p:cNvPicPr>
            <a:picLocks noChangeAspect="1" noChangeArrowheads="1"/>
          </p:cNvPicPr>
          <p:nvPr/>
        </p:nvPicPr>
        <p:blipFill>
          <a:blip r:embed="rId4"/>
          <a:srcRect/>
          <a:stretch>
            <a:fillRect/>
          </a:stretch>
        </p:blipFill>
        <p:spPr bwMode="auto">
          <a:xfrm>
            <a:off x="5688000" y="4356000"/>
            <a:ext cx="3240000" cy="2430000"/>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7" dur="1000"/>
                                        <p:tgtEl>
                                          <p:spTgt spid="5898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2"/>
                                        </p:tgtEl>
                                        <p:attrNameLst>
                                          <p:attrName>style.visibility</p:attrName>
                                        </p:attrNameLst>
                                      </p:cBhvr>
                                      <p:to>
                                        <p:strVal val="visible"/>
                                      </p:to>
                                    </p:set>
                                    <p:animEffect transition="in" filter="fade">
                                      <p:cBhvr>
                                        <p:cTn id="10" dur="1000"/>
                                        <p:tgtEl>
                                          <p:spTgt spid="76802"/>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89846">
                                            <p:txEl>
                                              <p:pRg st="1" end="1"/>
                                            </p:txEl>
                                          </p:spTgt>
                                        </p:tgtEl>
                                        <p:attrNameLst>
                                          <p:attrName>style.visibility</p:attrName>
                                        </p:attrNameLst>
                                      </p:cBhvr>
                                      <p:to>
                                        <p:strVal val="visible"/>
                                      </p:to>
                                    </p:set>
                                    <p:animEffect transition="in" filter="slide(fromBottom)">
                                      <p:cBhvr>
                                        <p:cTn id="14" dur="1000"/>
                                        <p:tgtEl>
                                          <p:spTgt spid="589846">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589846">
                                            <p:txEl>
                                              <p:pRg st="2" end="2"/>
                                            </p:txEl>
                                          </p:spTgt>
                                        </p:tgtEl>
                                        <p:attrNameLst>
                                          <p:attrName>style.visibility</p:attrName>
                                        </p:attrNameLst>
                                      </p:cBhvr>
                                      <p:to>
                                        <p:strVal val="visible"/>
                                      </p:to>
                                    </p:set>
                                    <p:animEffect transition="in" filter="slide(fromBottom)">
                                      <p:cBhvr>
                                        <p:cTn id="17" dur="1000"/>
                                        <p:tgtEl>
                                          <p:spTgt spid="5898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89846">
                                            <p:txEl>
                                              <p:pRg st="3" end="3"/>
                                            </p:txEl>
                                          </p:spTgt>
                                        </p:tgtEl>
                                        <p:attrNameLst>
                                          <p:attrName>style.visibility</p:attrName>
                                        </p:attrNameLst>
                                      </p:cBhvr>
                                      <p:to>
                                        <p:strVal val="visible"/>
                                      </p:to>
                                    </p:set>
                                    <p:animEffect transition="in" filter="slide(fromBottom)">
                                      <p:cBhvr>
                                        <p:cTn id="22" dur="1000"/>
                                        <p:tgtEl>
                                          <p:spTgt spid="58984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6803"/>
                                        </p:tgtEl>
                                        <p:attrNameLst>
                                          <p:attrName>style.visibility</p:attrName>
                                        </p:attrNameLst>
                                      </p:cBhvr>
                                      <p:to>
                                        <p:strVal val="visible"/>
                                      </p:to>
                                    </p:set>
                                    <p:animEffect transition="in" filter="fade">
                                      <p:cBhvr>
                                        <p:cTn id="25" dur="1000"/>
                                        <p:tgtEl>
                                          <p:spTgt spid="76803"/>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589846">
                                            <p:txEl>
                                              <p:pRg st="4" end="4"/>
                                            </p:txEl>
                                          </p:spTgt>
                                        </p:tgtEl>
                                        <p:attrNameLst>
                                          <p:attrName>style.visibility</p:attrName>
                                        </p:attrNameLst>
                                      </p:cBhvr>
                                      <p:to>
                                        <p:strVal val="visible"/>
                                      </p:to>
                                    </p:set>
                                    <p:animEffect transition="in" filter="slide(fromBottom)">
                                      <p:cBhvr>
                                        <p:cTn id="29" dur="1000"/>
                                        <p:tgtEl>
                                          <p:spTgt spid="589846">
                                            <p:txEl>
                                              <p:pRg st="4" end="4"/>
                                            </p:txEl>
                                          </p:spTgt>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589846">
                                            <p:txEl>
                                              <p:pRg st="5" end="5"/>
                                            </p:txEl>
                                          </p:spTgt>
                                        </p:tgtEl>
                                        <p:attrNameLst>
                                          <p:attrName>style.visibility</p:attrName>
                                        </p:attrNameLst>
                                      </p:cBhvr>
                                      <p:to>
                                        <p:strVal val="visible"/>
                                      </p:to>
                                    </p:set>
                                    <p:animEffect transition="in" filter="slide(fromBottom)">
                                      <p:cBhvr>
                                        <p:cTn id="32" dur="1000"/>
                                        <p:tgtEl>
                                          <p:spTgt spid="5898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Eigene Dateien\Eigene Bilder\GoodSalt CD1\lwjas0119.jpg"/>
          <p:cNvPicPr>
            <a:picLocks noChangeAspect="1" noChangeArrowheads="1"/>
          </p:cNvPicPr>
          <p:nvPr/>
        </p:nvPicPr>
        <p:blipFill>
          <a:blip r:embed="rId2"/>
          <a:srcRect l="16983" r="36435"/>
          <a:stretch>
            <a:fillRect/>
          </a:stretch>
        </p:blipFill>
        <p:spPr bwMode="auto">
          <a:xfrm>
            <a:off x="0" y="1"/>
            <a:ext cx="4259484" cy="6857999"/>
          </a:xfrm>
          <a:prstGeom prst="rect">
            <a:avLst/>
          </a:prstGeom>
          <a:noFill/>
        </p:spPr>
      </p:pic>
      <p:sp>
        <p:nvSpPr>
          <p:cNvPr id="5122" name="Text Box 2"/>
          <p:cNvSpPr txBox="1">
            <a:spLocks noChangeArrowheads="1"/>
          </p:cNvSpPr>
          <p:nvPr/>
        </p:nvSpPr>
        <p:spPr bwMode="auto">
          <a:xfrm>
            <a:off x="5487988" y="3089275"/>
            <a:ext cx="3260725" cy="366713"/>
          </a:xfrm>
          <a:prstGeom prst="rect">
            <a:avLst/>
          </a:prstGeom>
          <a:noFill/>
          <a:ln w="9525">
            <a:noFill/>
            <a:miter lim="800000"/>
            <a:headEnd/>
            <a:tailEnd/>
          </a:ln>
        </p:spPr>
        <p:txBody>
          <a:bodyPr>
            <a:spAutoFit/>
          </a:bodyPr>
          <a:lstStyle/>
          <a:p>
            <a:endParaRPr lang="de-DE" sz="1800"/>
          </a:p>
        </p:txBody>
      </p:sp>
      <p:sp>
        <p:nvSpPr>
          <p:cNvPr id="10" name="Abgerundetes Rechteck 9"/>
          <p:cNvSpPr/>
          <p:nvPr/>
        </p:nvSpPr>
        <p:spPr bwMode="auto">
          <a:xfrm>
            <a:off x="4356000" y="2808000"/>
            <a:ext cx="4644000" cy="2736000"/>
          </a:xfrm>
          <a:prstGeom prst="roundRect">
            <a:avLst/>
          </a:prstGeom>
          <a:gradFill>
            <a:gsLst>
              <a:gs pos="0">
                <a:srgbClr val="000066"/>
              </a:gs>
              <a:gs pos="100000">
                <a:schemeClr val="tx1"/>
              </a:gs>
            </a:gsLst>
            <a:lin ang="18900000" scaled="1"/>
          </a:gradFill>
          <a:ln w="19050" cap="flat" cmpd="sng" algn="ctr">
            <a:solidFill>
              <a:schemeClr val="tx1"/>
            </a:solidFill>
            <a:prstDash val="solid"/>
            <a:round/>
            <a:headEnd type="none" w="med" len="med"/>
            <a:tailEnd type="none" w="med" len="med"/>
          </a:ln>
          <a:effectLst>
            <a:outerShdw blurRad="254000" dist="215900" dir="2700000" algn="ctr" rotWithShape="0">
              <a:srgbClr val="000000">
                <a:alpha val="60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latin typeface="Arial" charset="0"/>
            </a:endParaRPr>
          </a:p>
        </p:txBody>
      </p:sp>
      <p:sp>
        <p:nvSpPr>
          <p:cNvPr id="5125" name="Text Box 5"/>
          <p:cNvSpPr txBox="1">
            <a:spLocks noChangeArrowheads="1"/>
          </p:cNvSpPr>
          <p:nvPr/>
        </p:nvSpPr>
        <p:spPr bwMode="auto">
          <a:xfrm>
            <a:off x="7313613" y="6299200"/>
            <a:ext cx="1668462" cy="396875"/>
          </a:xfrm>
          <a:prstGeom prst="rect">
            <a:avLst/>
          </a:prstGeom>
          <a:noFill/>
          <a:ln w="9525">
            <a:noFill/>
            <a:miter lim="800000"/>
            <a:headEnd/>
            <a:tailEnd/>
          </a:ln>
        </p:spPr>
        <p:txBody>
          <a:bodyPr>
            <a:spAutoFit/>
          </a:bodyPr>
          <a:lstStyle/>
          <a:p>
            <a:pPr>
              <a:spcBef>
                <a:spcPct val="50000"/>
              </a:spcBef>
            </a:pPr>
            <a:r>
              <a:rPr lang="en-US" dirty="0">
                <a:solidFill>
                  <a:schemeClr val="bg1"/>
                </a:solidFill>
                <a:effectLst>
                  <a:outerShdw blurRad="254000" dist="215900" dir="2700000" algn="ctr" rotWithShape="0">
                    <a:srgbClr val="000000">
                      <a:alpha val="80000"/>
                    </a:srgbClr>
                  </a:outerShdw>
                </a:effectLst>
                <a:latin typeface="Arial Narrow" pitchFamily="34" charset="0"/>
              </a:rPr>
              <a:t>© Olaf Schröer</a:t>
            </a:r>
            <a:endParaRPr lang="de-DE" dirty="0">
              <a:solidFill>
                <a:schemeClr val="bg1"/>
              </a:solidFill>
              <a:effectLst>
                <a:outerShdw blurRad="254000" dist="215900" dir="2700000" algn="ctr" rotWithShape="0">
                  <a:srgbClr val="000000">
                    <a:alpha val="80000"/>
                  </a:srgbClr>
                </a:outerShdw>
              </a:effectLst>
              <a:latin typeface="Arial Narrow" pitchFamily="34" charset="0"/>
            </a:endParaRPr>
          </a:p>
        </p:txBody>
      </p:sp>
      <p:grpSp>
        <p:nvGrpSpPr>
          <p:cNvPr id="2" name="Group 7"/>
          <p:cNvGrpSpPr>
            <a:grpSpLocks/>
          </p:cNvGrpSpPr>
          <p:nvPr/>
        </p:nvGrpSpPr>
        <p:grpSpPr bwMode="auto">
          <a:xfrm>
            <a:off x="4287838" y="361950"/>
            <a:ext cx="4678362" cy="1555750"/>
            <a:chOff x="2813" y="179"/>
            <a:chExt cx="2947" cy="980"/>
          </a:xfrm>
        </p:grpSpPr>
        <p:pic>
          <p:nvPicPr>
            <p:cNvPr id="5128" name="Picture 8" descr="Schrift 71"/>
            <p:cNvPicPr>
              <a:picLocks noChangeAspect="1" noChangeArrowheads="1"/>
            </p:cNvPicPr>
            <p:nvPr/>
          </p:nvPicPr>
          <p:blipFill>
            <a:blip r:embed="rId3"/>
            <a:srcRect r="38605"/>
            <a:stretch>
              <a:fillRect/>
            </a:stretch>
          </p:blipFill>
          <p:spPr bwMode="auto">
            <a:xfrm>
              <a:off x="2813" y="179"/>
              <a:ext cx="2749" cy="640"/>
            </a:xfrm>
            <a:prstGeom prst="rect">
              <a:avLst/>
            </a:prstGeom>
            <a:noFill/>
            <a:ln w="9525">
              <a:noFill/>
              <a:miter lim="800000"/>
              <a:headEnd/>
              <a:tailEnd/>
            </a:ln>
            <a:effectLst>
              <a:outerShdw blurRad="254000" dist="215900" dir="2700000" algn="ctr" rotWithShape="0">
                <a:srgbClr val="000000">
                  <a:alpha val="60000"/>
                </a:srgbClr>
              </a:outerShdw>
            </a:effectLst>
          </p:spPr>
        </p:pic>
        <p:pic>
          <p:nvPicPr>
            <p:cNvPr id="5129" name="Picture 9" descr="Schrift 71"/>
            <p:cNvPicPr>
              <a:picLocks noChangeAspect="1" noChangeArrowheads="1"/>
            </p:cNvPicPr>
            <p:nvPr/>
          </p:nvPicPr>
          <p:blipFill>
            <a:blip r:embed="rId3"/>
            <a:srcRect l="61552"/>
            <a:stretch>
              <a:fillRect/>
            </a:stretch>
          </p:blipFill>
          <p:spPr bwMode="auto">
            <a:xfrm>
              <a:off x="4039" y="519"/>
              <a:ext cx="1721" cy="640"/>
            </a:xfrm>
            <a:prstGeom prst="rect">
              <a:avLst/>
            </a:prstGeom>
            <a:noFill/>
            <a:ln w="9525">
              <a:noFill/>
              <a:miter lim="800000"/>
              <a:headEnd/>
              <a:tailEnd/>
            </a:ln>
            <a:effectLst>
              <a:outerShdw blurRad="254000" dist="215900" dir="2700000" algn="ctr" rotWithShape="0">
                <a:srgbClr val="000000">
                  <a:alpha val="60000"/>
                </a:srgbClr>
              </a:outerShdw>
            </a:effectLst>
          </p:spPr>
        </p:pic>
      </p:grpSp>
      <p:sp>
        <p:nvSpPr>
          <p:cNvPr id="13" name="Text Box 4"/>
          <p:cNvSpPr txBox="1">
            <a:spLocks noChangeArrowheads="1"/>
          </p:cNvSpPr>
          <p:nvPr/>
        </p:nvSpPr>
        <p:spPr bwMode="auto">
          <a:xfrm>
            <a:off x="4270838" y="3121025"/>
            <a:ext cx="4827587" cy="1692771"/>
          </a:xfrm>
          <a:prstGeom prst="rect">
            <a:avLst/>
          </a:prstGeom>
          <a:noFill/>
          <a:ln w="9525">
            <a:noFill/>
            <a:miter lim="800000"/>
            <a:headEnd/>
            <a:tailEnd/>
          </a:ln>
          <a:effectLst/>
        </p:spPr>
        <p:txBody>
          <a:bodyPr>
            <a:spAutoFit/>
          </a:bodyPr>
          <a:lstStyle/>
          <a:p>
            <a:pPr algn="ctr">
              <a:spcBef>
                <a:spcPct val="50000"/>
              </a:spcBef>
              <a:defRPr/>
            </a:pPr>
            <a:r>
              <a:rPr lang="de-DE" sz="4000" b="1" dirty="0">
                <a:solidFill>
                  <a:schemeClr val="bg1"/>
                </a:solidFill>
                <a:effectLst>
                  <a:outerShdw blurRad="127000" dist="127000" dir="2700000" algn="ctr" rotWithShape="0">
                    <a:schemeClr val="tx1">
                      <a:alpha val="60000"/>
                    </a:schemeClr>
                  </a:outerShdw>
                </a:effectLst>
                <a:latin typeface="Arial Narrow" pitchFamily="34" charset="0"/>
              </a:rPr>
              <a:t>Thema </a:t>
            </a:r>
            <a:r>
              <a:rPr lang="de-DE" sz="4000" b="1" dirty="0" smtClean="0">
                <a:solidFill>
                  <a:schemeClr val="bg1"/>
                </a:solidFill>
                <a:effectLst>
                  <a:outerShdw blurRad="127000" dist="127000" dir="2700000" algn="ctr" rotWithShape="0">
                    <a:schemeClr val="tx1">
                      <a:alpha val="60000"/>
                    </a:schemeClr>
                  </a:outerShdw>
                </a:effectLst>
                <a:latin typeface="Arial Narrow" pitchFamily="34" charset="0"/>
              </a:rPr>
              <a:t>13:</a:t>
            </a:r>
            <a:r>
              <a:rPr lang="de-DE" sz="4000" b="1" dirty="0">
                <a:solidFill>
                  <a:schemeClr val="bg1"/>
                </a:solidFill>
                <a:effectLst>
                  <a:outerShdw blurRad="127000" dist="127000" dir="2700000" algn="ctr" rotWithShape="0">
                    <a:schemeClr val="tx1">
                      <a:alpha val="60000"/>
                    </a:schemeClr>
                  </a:outerShdw>
                </a:effectLst>
                <a:latin typeface="Arial Narrow" pitchFamily="34" charset="0"/>
              </a:rPr>
              <a:t/>
            </a:r>
            <a:br>
              <a:rPr lang="de-DE" sz="4000" b="1" dirty="0">
                <a:solidFill>
                  <a:schemeClr val="bg1"/>
                </a:solidFill>
                <a:effectLst>
                  <a:outerShdw blurRad="127000" dist="127000" dir="2700000" algn="ctr" rotWithShape="0">
                    <a:schemeClr val="tx1">
                      <a:alpha val="60000"/>
                    </a:schemeClr>
                  </a:outerShdw>
                </a:effectLst>
                <a:latin typeface="Arial Narrow" pitchFamily="34" charset="0"/>
              </a:rPr>
            </a:br>
            <a:r>
              <a:rPr lang="de-DE" sz="3200" b="1" dirty="0" smtClean="0">
                <a:solidFill>
                  <a:schemeClr val="bg1"/>
                </a:solidFill>
                <a:effectLst>
                  <a:outerShdw blurRad="127000" dist="127000" dir="2700000" algn="ctr" rotWithShape="0">
                    <a:schemeClr val="tx1">
                      <a:alpha val="60000"/>
                    </a:schemeClr>
                  </a:outerShdw>
                </a:effectLst>
                <a:latin typeface="Arial Narrow" pitchFamily="34" charset="0"/>
              </a:rPr>
              <a:t>Zwei weltweite Bewegungen - der Kampf um die Wahrheit</a:t>
            </a:r>
            <a:endParaRPr lang="de-DE" sz="4000" b="1" spc="-10" dirty="0">
              <a:solidFill>
                <a:schemeClr val="bg1"/>
              </a:solidFill>
              <a:effectLst>
                <a:outerShdw blurRad="127000" dist="127000" dir="2700000" algn="ctr" rotWithShape="0">
                  <a:schemeClr val="tx1">
                    <a:alpha val="60000"/>
                  </a:schemeClr>
                </a:outerShdw>
              </a:effectLst>
              <a:latin typeface="Arial Narrow"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600" decel="100000"/>
                                        <p:tgtEl>
                                          <p:spTgt spid="13"/>
                                        </p:tgtEl>
                                      </p:cBhvr>
                                    </p:animEffect>
                                    <p:anim calcmode="lin" valueType="num">
                                      <p:cBhvr>
                                        <p:cTn id="8" dur="1600" decel="100000" fill="hold"/>
                                        <p:tgtEl>
                                          <p:spTgt spid="13"/>
                                        </p:tgtEl>
                                        <p:attrNameLst>
                                          <p:attrName>style.rotation</p:attrName>
                                        </p:attrNameLst>
                                      </p:cBhvr>
                                      <p:tavLst>
                                        <p:tav tm="0">
                                          <p:val>
                                            <p:fltVal val="-90"/>
                                          </p:val>
                                        </p:tav>
                                        <p:tav tm="100000">
                                          <p:val>
                                            <p:fltVal val="0"/>
                                          </p:val>
                                        </p:tav>
                                      </p:tavLst>
                                    </p:anim>
                                    <p:anim calcmode="lin" valueType="num">
                                      <p:cBhvr>
                                        <p:cTn id="9" dur="1600" decel="100000" fill="hold"/>
                                        <p:tgtEl>
                                          <p:spTgt spid="13"/>
                                        </p:tgtEl>
                                        <p:attrNameLst>
                                          <p:attrName>ppt_x</p:attrName>
                                        </p:attrNameLst>
                                      </p:cBhvr>
                                      <p:tavLst>
                                        <p:tav tm="0">
                                          <p:val>
                                            <p:strVal val="#ppt_x+0.4"/>
                                          </p:val>
                                        </p:tav>
                                        <p:tav tm="100000">
                                          <p:val>
                                            <p:strVal val="#ppt_x-0.05"/>
                                          </p:val>
                                        </p:tav>
                                      </p:tavLst>
                                    </p:anim>
                                    <p:anim calcmode="lin" valueType="num">
                                      <p:cBhvr>
                                        <p:cTn id="10" dur="1600" decel="100000" fill="hold"/>
                                        <p:tgtEl>
                                          <p:spTgt spid="1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Gottes zwei Zeugen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162046" y="2435261"/>
            <a:ext cx="5787341" cy="4370427"/>
          </a:xfrm>
          <a:prstGeom prst="rect">
            <a:avLst/>
          </a:prstGeom>
          <a:noFill/>
          <a:ln w="9525">
            <a:noFill/>
            <a:miter lim="800000"/>
            <a:headEnd/>
            <a:tailEnd/>
          </a:ln>
        </p:spPr>
        <p:txBody>
          <a:bodyPr wrap="square">
            <a:spAutoFit/>
          </a:bodyPr>
          <a:lstStyle/>
          <a:p>
            <a:pPr>
              <a:spcBef>
                <a:spcPct val="50000"/>
              </a:spcBef>
            </a:pPr>
            <a:r>
              <a:rPr lang="de-DE" sz="2800" dirty="0" smtClean="0">
                <a:solidFill>
                  <a:schemeClr val="bg1"/>
                </a:solidFill>
              </a:rPr>
              <a:t>Wer ist das Tier aus dem Abgrund?</a:t>
            </a:r>
          </a:p>
          <a:p>
            <a:pPr>
              <a:spcBef>
                <a:spcPts val="0"/>
              </a:spcBef>
            </a:pPr>
            <a:r>
              <a:rPr lang="de-DE" sz="2800" dirty="0" smtClean="0">
                <a:solidFill>
                  <a:schemeClr val="bg1"/>
                </a:solidFill>
              </a:rPr>
              <a:t>Kennzeichen:</a:t>
            </a:r>
          </a:p>
          <a:p>
            <a:pPr marL="266700" indent="-266700">
              <a:spcBef>
                <a:spcPts val="1200"/>
              </a:spcBef>
              <a:buFont typeface="Arial" pitchFamily="34" charset="0"/>
              <a:buChar char="•"/>
            </a:pPr>
            <a:r>
              <a:rPr lang="de-DE" sz="2600" dirty="0" smtClean="0">
                <a:solidFill>
                  <a:srgbClr val="FFFF99"/>
                </a:solidFill>
              </a:rPr>
              <a:t>Zeit: Um 1798</a:t>
            </a:r>
          </a:p>
          <a:p>
            <a:pPr marL="266700" indent="-266700">
              <a:spcBef>
                <a:spcPts val="600"/>
              </a:spcBef>
              <a:buFont typeface="Arial" pitchFamily="34" charset="0"/>
              <a:buChar char="•"/>
            </a:pPr>
            <a:r>
              <a:rPr lang="de-DE" sz="2600" dirty="0" smtClean="0">
                <a:solidFill>
                  <a:srgbClr val="FFFF99"/>
                </a:solidFill>
              </a:rPr>
              <a:t>Kämpft gegen Gottes Wort</a:t>
            </a:r>
          </a:p>
          <a:p>
            <a:pPr marL="266700" indent="-266700">
              <a:spcBef>
                <a:spcPts val="600"/>
              </a:spcBef>
              <a:buFont typeface="Arial" pitchFamily="34" charset="0"/>
              <a:buChar char="•"/>
            </a:pPr>
            <a:r>
              <a:rPr lang="de-DE" sz="2600" dirty="0" smtClean="0">
                <a:solidFill>
                  <a:srgbClr val="FFFF99"/>
                </a:solidFill>
              </a:rPr>
              <a:t>Sodom =&gt; Unmoral</a:t>
            </a:r>
          </a:p>
          <a:p>
            <a:pPr marL="266700" indent="-266700">
              <a:spcBef>
                <a:spcPts val="600"/>
              </a:spcBef>
              <a:buFont typeface="Arial" pitchFamily="34" charset="0"/>
              <a:buChar char="•"/>
            </a:pPr>
            <a:r>
              <a:rPr lang="de-DE" sz="2600" dirty="0" smtClean="0">
                <a:solidFill>
                  <a:srgbClr val="FFFF99"/>
                </a:solidFill>
              </a:rPr>
              <a:t>Ägypten =&gt; Atheismus</a:t>
            </a:r>
          </a:p>
          <a:p>
            <a:pPr marL="266700" indent="-266700">
              <a:spcBef>
                <a:spcPts val="600"/>
              </a:spcBef>
              <a:buFont typeface="Arial" pitchFamily="34" charset="0"/>
              <a:buChar char="•"/>
            </a:pPr>
            <a:r>
              <a:rPr lang="de-DE" sz="2600" dirty="0" smtClean="0">
                <a:solidFill>
                  <a:srgbClr val="FFFF99"/>
                </a:solidFill>
              </a:rPr>
              <a:t>Verbietet 3½ Jahre die Bibel</a:t>
            </a:r>
          </a:p>
          <a:p>
            <a:pPr marL="266700" indent="-266700">
              <a:spcBef>
                <a:spcPts val="2400"/>
              </a:spcBef>
            </a:pPr>
            <a:r>
              <a:rPr lang="de-DE" sz="3200" dirty="0" smtClean="0">
                <a:solidFill>
                  <a:schemeClr val="bg1"/>
                </a:solidFill>
              </a:rPr>
              <a:t>Die französische Revolution!</a:t>
            </a:r>
          </a:p>
        </p:txBody>
      </p:sp>
      <p:sp>
        <p:nvSpPr>
          <p:cNvPr id="8" name="Text Box 6"/>
          <p:cNvSpPr txBox="1">
            <a:spLocks noChangeArrowheads="1"/>
          </p:cNvSpPr>
          <p:nvPr/>
        </p:nvSpPr>
        <p:spPr bwMode="auto">
          <a:xfrm>
            <a:off x="6157733" y="612313"/>
            <a:ext cx="2801071"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11,7-13 </a:t>
            </a:r>
            <a:r>
              <a:rPr lang="de-DE" dirty="0" smtClean="0">
                <a:solidFill>
                  <a:schemeClr val="bg1"/>
                </a:solidFill>
                <a:latin typeface="Arial Narrow" pitchFamily="34" charset="0"/>
              </a:rPr>
              <a:t>(NT 297)</a:t>
            </a:r>
            <a:endParaRPr lang="de-DE" dirty="0">
              <a:solidFill>
                <a:schemeClr val="bg1"/>
              </a:solidFill>
              <a:latin typeface="Arial Narrow" pitchFamily="34" charset="0"/>
            </a:endParaRPr>
          </a:p>
        </p:txBody>
      </p:sp>
      <p:pic>
        <p:nvPicPr>
          <p:cNvPr id="77826" name="Picture 2" descr="D:\Eigene Dateien\Eigene Bilder\Kichen- und Weltgeschichte\Französische Revolution\Französische Revolution 04.JPG"/>
          <p:cNvPicPr>
            <a:picLocks noChangeAspect="1" noChangeArrowheads="1"/>
          </p:cNvPicPr>
          <p:nvPr/>
        </p:nvPicPr>
        <p:blipFill>
          <a:blip r:embed="rId3"/>
          <a:srcRect/>
          <a:stretch>
            <a:fillRect/>
          </a:stretch>
        </p:blipFill>
        <p:spPr bwMode="auto">
          <a:xfrm>
            <a:off x="6007261" y="2257066"/>
            <a:ext cx="3136739" cy="4183625"/>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7" dur="500"/>
                                        <p:tgtEl>
                                          <p:spTgt spid="589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9846">
                                            <p:txEl>
                                              <p:pRg st="1" end="1"/>
                                            </p:txEl>
                                          </p:spTgt>
                                        </p:tgtEl>
                                        <p:attrNameLst>
                                          <p:attrName>style.visibility</p:attrName>
                                        </p:attrNameLst>
                                      </p:cBhvr>
                                      <p:to>
                                        <p:strVal val="visible"/>
                                      </p:to>
                                    </p:set>
                                    <p:animEffect transition="in" filter="slide(fromBottom)">
                                      <p:cBhvr>
                                        <p:cTn id="12" dur="500"/>
                                        <p:tgtEl>
                                          <p:spTgt spid="5898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89846">
                                            <p:txEl>
                                              <p:pRg st="2" end="2"/>
                                            </p:txEl>
                                          </p:spTgt>
                                        </p:tgtEl>
                                        <p:attrNameLst>
                                          <p:attrName>style.visibility</p:attrName>
                                        </p:attrNameLst>
                                      </p:cBhvr>
                                      <p:to>
                                        <p:strVal val="visible"/>
                                      </p:to>
                                    </p:set>
                                    <p:animEffect transition="in" filter="slide(fromBottom)">
                                      <p:cBhvr>
                                        <p:cTn id="17" dur="500"/>
                                        <p:tgtEl>
                                          <p:spTgt spid="5898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89846">
                                            <p:txEl>
                                              <p:pRg st="3" end="3"/>
                                            </p:txEl>
                                          </p:spTgt>
                                        </p:tgtEl>
                                        <p:attrNameLst>
                                          <p:attrName>style.visibility</p:attrName>
                                        </p:attrNameLst>
                                      </p:cBhvr>
                                      <p:to>
                                        <p:strVal val="visible"/>
                                      </p:to>
                                    </p:set>
                                    <p:animEffect transition="in" filter="slide(fromBottom)">
                                      <p:cBhvr>
                                        <p:cTn id="22" dur="500"/>
                                        <p:tgtEl>
                                          <p:spTgt spid="5898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89846">
                                            <p:txEl>
                                              <p:pRg st="4" end="4"/>
                                            </p:txEl>
                                          </p:spTgt>
                                        </p:tgtEl>
                                        <p:attrNameLst>
                                          <p:attrName>style.visibility</p:attrName>
                                        </p:attrNameLst>
                                      </p:cBhvr>
                                      <p:to>
                                        <p:strVal val="visible"/>
                                      </p:to>
                                    </p:set>
                                    <p:animEffect transition="in" filter="slide(fromBottom)">
                                      <p:cBhvr>
                                        <p:cTn id="27" dur="500"/>
                                        <p:tgtEl>
                                          <p:spTgt spid="5898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89846">
                                            <p:txEl>
                                              <p:pRg st="5" end="5"/>
                                            </p:txEl>
                                          </p:spTgt>
                                        </p:tgtEl>
                                        <p:attrNameLst>
                                          <p:attrName>style.visibility</p:attrName>
                                        </p:attrNameLst>
                                      </p:cBhvr>
                                      <p:to>
                                        <p:strVal val="visible"/>
                                      </p:to>
                                    </p:set>
                                    <p:animEffect transition="in" filter="slide(fromBottom)">
                                      <p:cBhvr>
                                        <p:cTn id="32" dur="500"/>
                                        <p:tgtEl>
                                          <p:spTgt spid="5898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89846">
                                            <p:txEl>
                                              <p:pRg st="6" end="6"/>
                                            </p:txEl>
                                          </p:spTgt>
                                        </p:tgtEl>
                                        <p:attrNameLst>
                                          <p:attrName>style.visibility</p:attrName>
                                        </p:attrNameLst>
                                      </p:cBhvr>
                                      <p:to>
                                        <p:strVal val="visible"/>
                                      </p:to>
                                    </p:set>
                                    <p:animEffect transition="in" filter="slide(fromBottom)">
                                      <p:cBhvr>
                                        <p:cTn id="37" dur="500"/>
                                        <p:tgtEl>
                                          <p:spTgt spid="5898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89846">
                                            <p:txEl>
                                              <p:pRg st="7" end="7"/>
                                            </p:txEl>
                                          </p:spTgt>
                                        </p:tgtEl>
                                        <p:attrNameLst>
                                          <p:attrName>style.visibility</p:attrName>
                                        </p:attrNameLst>
                                      </p:cBhvr>
                                      <p:to>
                                        <p:strVal val="visible"/>
                                      </p:to>
                                    </p:set>
                                    <p:animEffect transition="in" filter="slide(fromBottom)">
                                      <p:cBhvr>
                                        <p:cTn id="42" dur="1000"/>
                                        <p:tgtEl>
                                          <p:spTgt spid="589846">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7826"/>
                                        </p:tgtEl>
                                        <p:attrNameLst>
                                          <p:attrName>style.visibility</p:attrName>
                                        </p:attrNameLst>
                                      </p:cBhvr>
                                      <p:to>
                                        <p:strVal val="visible"/>
                                      </p:to>
                                    </p:set>
                                    <p:animEffect transition="in" filter="fade">
                                      <p:cBhvr>
                                        <p:cTn id="45" dur="1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1" name="Picture 1" descr="D:\Eigene Dateien\Eigene Bilder\Kichen- und Weltgeschichte\Französische Revolution\Französische Revolution 02.JPG"/>
          <p:cNvPicPr>
            <a:picLocks noChangeAspect="1" noChangeArrowheads="1"/>
          </p:cNvPicPr>
          <p:nvPr/>
        </p:nvPicPr>
        <p:blipFill>
          <a:blip r:embed="rId3"/>
          <a:srcRect r="1880"/>
          <a:stretch>
            <a:fillRect/>
          </a:stretch>
        </p:blipFill>
        <p:spPr bwMode="auto">
          <a:xfrm>
            <a:off x="-1" y="0"/>
            <a:ext cx="9144001" cy="6858000"/>
          </a:xfrm>
          <a:prstGeom prst="rect">
            <a:avLst/>
          </a:prstGeom>
          <a:noFill/>
        </p:spPr>
      </p:pic>
      <p:sp>
        <p:nvSpPr>
          <p:cNvPr id="589846" name="Text Box 22"/>
          <p:cNvSpPr txBox="1">
            <a:spLocks noChangeArrowheads="1"/>
          </p:cNvSpPr>
          <p:nvPr/>
        </p:nvSpPr>
        <p:spPr bwMode="auto">
          <a:xfrm>
            <a:off x="150370" y="143476"/>
            <a:ext cx="5150834" cy="954107"/>
          </a:xfrm>
          <a:prstGeom prst="rect">
            <a:avLst/>
          </a:prstGeom>
          <a:noFill/>
          <a:ln w="9525">
            <a:noFill/>
            <a:miter lim="800000"/>
            <a:headEnd/>
            <a:tailEnd/>
          </a:ln>
        </p:spPr>
        <p:txBody>
          <a:bodyPr wrap="square">
            <a:spAutoFit/>
          </a:bodyPr>
          <a:lstStyle/>
          <a:p>
            <a:pPr>
              <a:spcBef>
                <a:spcPct val="50000"/>
              </a:spcBef>
            </a:pPr>
            <a:r>
              <a:rPr lang="de-DE" sz="2800" dirty="0" smtClean="0">
                <a:effectLst>
                  <a:outerShdw blurRad="177800" dist="76200" dir="2700000" algn="ctr" rotWithShape="0">
                    <a:srgbClr val="000000">
                      <a:alpha val="50000"/>
                    </a:srgbClr>
                  </a:outerShdw>
                </a:effectLst>
              </a:rPr>
              <a:t>Die Erstürmung der Bastille – 14. Juli 1789</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9846">
                                            <p:txEl>
                                              <p:pRg st="0" end="0"/>
                                            </p:txEl>
                                          </p:spTgt>
                                        </p:tgtEl>
                                        <p:attrNameLst>
                                          <p:attrName>style.visibility</p:attrName>
                                        </p:attrNameLst>
                                      </p:cBhvr>
                                      <p:to>
                                        <p:strVal val="visible"/>
                                      </p:to>
                                    </p:set>
                                    <p:animEffect transition="in" filter="fade">
                                      <p:cBhvr>
                                        <p:cTn id="7" dur="2000"/>
                                        <p:tgtEl>
                                          <p:spTgt spid="589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Gottes zwei Zeugen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162046" y="2134311"/>
            <a:ext cx="6435524" cy="4493538"/>
          </a:xfrm>
          <a:prstGeom prst="rect">
            <a:avLst/>
          </a:prstGeom>
          <a:noFill/>
          <a:ln w="9525">
            <a:noFill/>
            <a:miter lim="800000"/>
            <a:headEnd/>
            <a:tailEnd/>
          </a:ln>
        </p:spPr>
        <p:txBody>
          <a:bodyPr wrap="square">
            <a:spAutoFit/>
          </a:bodyPr>
          <a:lstStyle/>
          <a:p>
            <a:pPr>
              <a:spcBef>
                <a:spcPct val="50000"/>
              </a:spcBef>
            </a:pPr>
            <a:r>
              <a:rPr lang="de-DE" sz="3200" dirty="0" smtClean="0">
                <a:solidFill>
                  <a:schemeClr val="bg1"/>
                </a:solidFill>
              </a:rPr>
              <a:t>Die 3½ Jahre:</a:t>
            </a:r>
          </a:p>
          <a:p>
            <a:pPr>
              <a:spcBef>
                <a:spcPts val="1200"/>
              </a:spcBef>
            </a:pPr>
            <a:r>
              <a:rPr lang="de-DE" sz="2600" dirty="0" smtClean="0">
                <a:solidFill>
                  <a:schemeClr val="bg1"/>
                </a:solidFill>
              </a:rPr>
              <a:t>Von November 1793 bis 17. Juni 1796</a:t>
            </a:r>
          </a:p>
          <a:p>
            <a:pPr marL="266700" indent="-266700">
              <a:spcBef>
                <a:spcPts val="1200"/>
              </a:spcBef>
              <a:buFont typeface="Arial" pitchFamily="34" charset="0"/>
              <a:buChar char="•"/>
            </a:pPr>
            <a:r>
              <a:rPr lang="de-DE" sz="2600" dirty="0" smtClean="0">
                <a:solidFill>
                  <a:srgbClr val="FFFF99"/>
                </a:solidFill>
              </a:rPr>
              <a:t>Religion wurde abgeschafft</a:t>
            </a:r>
          </a:p>
          <a:p>
            <a:pPr marL="266700" indent="-266700">
              <a:spcBef>
                <a:spcPts val="0"/>
              </a:spcBef>
              <a:buFont typeface="Arial" pitchFamily="34" charset="0"/>
              <a:buChar char="•"/>
            </a:pPr>
            <a:r>
              <a:rPr lang="de-DE" sz="2600" dirty="0" smtClean="0">
                <a:solidFill>
                  <a:srgbClr val="FFFF99"/>
                </a:solidFill>
              </a:rPr>
              <a:t>Bibel wurde verboten und verbrannt</a:t>
            </a:r>
          </a:p>
          <a:p>
            <a:pPr marL="266700" indent="-266700">
              <a:spcBef>
                <a:spcPts val="0"/>
              </a:spcBef>
              <a:buFont typeface="Arial" pitchFamily="34" charset="0"/>
              <a:buChar char="•"/>
            </a:pPr>
            <a:r>
              <a:rPr lang="de-DE" sz="2600" dirty="0" smtClean="0">
                <a:solidFill>
                  <a:srgbClr val="FFFF99"/>
                </a:solidFill>
              </a:rPr>
              <a:t>Kirchen wurden geschlossen und geplündert</a:t>
            </a:r>
          </a:p>
          <a:p>
            <a:pPr marL="266700" indent="-266700">
              <a:spcBef>
                <a:spcPts val="0"/>
              </a:spcBef>
              <a:buFont typeface="Arial" pitchFamily="34" charset="0"/>
              <a:buChar char="•"/>
            </a:pPr>
            <a:r>
              <a:rPr lang="de-DE" sz="2600" dirty="0" smtClean="0">
                <a:solidFill>
                  <a:srgbClr val="FFFF99"/>
                </a:solidFill>
              </a:rPr>
              <a:t>Zehntagewoche wurde eingeführt</a:t>
            </a:r>
          </a:p>
          <a:p>
            <a:pPr marL="266700" indent="-266700">
              <a:spcBef>
                <a:spcPts val="0"/>
              </a:spcBef>
              <a:buFont typeface="Arial" pitchFamily="34" charset="0"/>
              <a:buChar char="•"/>
            </a:pPr>
            <a:r>
              <a:rPr lang="de-DE" sz="2600" dirty="0" smtClean="0">
                <a:solidFill>
                  <a:srgbClr val="FFFF99"/>
                </a:solidFill>
              </a:rPr>
              <a:t>Eine Hure wurde als „Göttin der Vernunft“ verehrt</a:t>
            </a:r>
          </a:p>
          <a:p>
            <a:pPr marL="266700" indent="-266700">
              <a:spcBef>
                <a:spcPts val="0"/>
              </a:spcBef>
              <a:buFont typeface="Arial" pitchFamily="34" charset="0"/>
              <a:buChar char="•"/>
            </a:pPr>
            <a:r>
              <a:rPr lang="de-DE" sz="2600" dirty="0" smtClean="0">
                <a:solidFill>
                  <a:srgbClr val="FFFF99"/>
                </a:solidFill>
              </a:rPr>
              <a:t>Atheismus wurde Staatsreligion</a:t>
            </a:r>
          </a:p>
        </p:txBody>
      </p:sp>
      <p:sp>
        <p:nvSpPr>
          <p:cNvPr id="8" name="Text Box 6"/>
          <p:cNvSpPr txBox="1">
            <a:spLocks noChangeArrowheads="1"/>
          </p:cNvSpPr>
          <p:nvPr/>
        </p:nvSpPr>
        <p:spPr bwMode="auto">
          <a:xfrm>
            <a:off x="6157733" y="612313"/>
            <a:ext cx="2801071"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11,7-13 </a:t>
            </a:r>
            <a:r>
              <a:rPr lang="de-DE" dirty="0" smtClean="0">
                <a:solidFill>
                  <a:schemeClr val="bg1"/>
                </a:solidFill>
                <a:latin typeface="Arial Narrow" pitchFamily="34" charset="0"/>
              </a:rPr>
              <a:t>(NT 297)</a:t>
            </a:r>
            <a:endParaRPr lang="de-DE" dirty="0">
              <a:solidFill>
                <a:schemeClr val="bg1"/>
              </a:solidFill>
              <a:latin typeface="Arial Narrow" pitchFamily="34" charset="0"/>
            </a:endParaRPr>
          </a:p>
        </p:txBody>
      </p:sp>
      <p:pic>
        <p:nvPicPr>
          <p:cNvPr id="77826" name="Picture 2" descr="D:\Eigene Dateien\Eigene Bilder\Kichen- und Weltgeschichte\Französische Revolution\Französische Revolution 04.JPG"/>
          <p:cNvPicPr>
            <a:picLocks noChangeAspect="1" noChangeArrowheads="1"/>
          </p:cNvPicPr>
          <p:nvPr/>
        </p:nvPicPr>
        <p:blipFill>
          <a:blip r:embed="rId3"/>
          <a:srcRect/>
          <a:stretch>
            <a:fillRect/>
          </a:stretch>
        </p:blipFill>
        <p:spPr bwMode="auto">
          <a:xfrm>
            <a:off x="6007261" y="2257066"/>
            <a:ext cx="3136739" cy="4183625"/>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7" dur="500"/>
                                        <p:tgtEl>
                                          <p:spTgt spid="589846">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89846">
                                            <p:txEl>
                                              <p:pRg st="1" end="1"/>
                                            </p:txEl>
                                          </p:spTgt>
                                        </p:tgtEl>
                                        <p:attrNameLst>
                                          <p:attrName>style.visibility</p:attrName>
                                        </p:attrNameLst>
                                      </p:cBhvr>
                                      <p:to>
                                        <p:strVal val="visible"/>
                                      </p:to>
                                    </p:set>
                                    <p:animEffect transition="in" filter="slide(fromBottom)">
                                      <p:cBhvr>
                                        <p:cTn id="11" dur="1000"/>
                                        <p:tgtEl>
                                          <p:spTgt spid="58984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89846">
                                            <p:txEl>
                                              <p:pRg st="2" end="2"/>
                                            </p:txEl>
                                          </p:spTgt>
                                        </p:tgtEl>
                                        <p:attrNameLst>
                                          <p:attrName>style.visibility</p:attrName>
                                        </p:attrNameLst>
                                      </p:cBhvr>
                                      <p:to>
                                        <p:strVal val="visible"/>
                                      </p:to>
                                    </p:set>
                                    <p:animEffect transition="in" filter="slide(fromBottom)">
                                      <p:cBhvr>
                                        <p:cTn id="16" dur="1000"/>
                                        <p:tgtEl>
                                          <p:spTgt spid="589846">
                                            <p:txEl>
                                              <p:pRg st="2" end="2"/>
                                            </p:txEl>
                                          </p:spTgt>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89846">
                                            <p:txEl>
                                              <p:pRg st="3" end="3"/>
                                            </p:txEl>
                                          </p:spTgt>
                                        </p:tgtEl>
                                        <p:attrNameLst>
                                          <p:attrName>style.visibility</p:attrName>
                                        </p:attrNameLst>
                                      </p:cBhvr>
                                      <p:to>
                                        <p:strVal val="visible"/>
                                      </p:to>
                                    </p:set>
                                    <p:animEffect transition="in" filter="slide(fromBottom)">
                                      <p:cBhvr>
                                        <p:cTn id="20" dur="1000"/>
                                        <p:tgtEl>
                                          <p:spTgt spid="589846">
                                            <p:txEl>
                                              <p:pRg st="3" end="3"/>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589846">
                                            <p:txEl>
                                              <p:pRg st="4" end="4"/>
                                            </p:txEl>
                                          </p:spTgt>
                                        </p:tgtEl>
                                        <p:attrNameLst>
                                          <p:attrName>style.visibility</p:attrName>
                                        </p:attrNameLst>
                                      </p:cBhvr>
                                      <p:to>
                                        <p:strVal val="visible"/>
                                      </p:to>
                                    </p:set>
                                    <p:animEffect transition="in" filter="slide(fromBottom)">
                                      <p:cBhvr>
                                        <p:cTn id="24" dur="1000"/>
                                        <p:tgtEl>
                                          <p:spTgt spid="589846">
                                            <p:txEl>
                                              <p:pRg st="4" end="4"/>
                                            </p:txEl>
                                          </p:spTgt>
                                        </p:tgtEl>
                                      </p:cBhvr>
                                    </p:animEffect>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589846">
                                            <p:txEl>
                                              <p:pRg st="5" end="5"/>
                                            </p:txEl>
                                          </p:spTgt>
                                        </p:tgtEl>
                                        <p:attrNameLst>
                                          <p:attrName>style.visibility</p:attrName>
                                        </p:attrNameLst>
                                      </p:cBhvr>
                                      <p:to>
                                        <p:strVal val="visible"/>
                                      </p:to>
                                    </p:set>
                                    <p:animEffect transition="in" filter="slide(fromBottom)">
                                      <p:cBhvr>
                                        <p:cTn id="28" dur="1000"/>
                                        <p:tgtEl>
                                          <p:spTgt spid="589846">
                                            <p:txEl>
                                              <p:pRg st="5" end="5"/>
                                            </p:txEl>
                                          </p:spTgt>
                                        </p:tgtEl>
                                      </p:cBhvr>
                                    </p:animEffect>
                                  </p:childTnLst>
                                </p:cTn>
                              </p:par>
                            </p:childTnLst>
                          </p:cTn>
                        </p:par>
                        <p:par>
                          <p:cTn id="29" fill="hold">
                            <p:stCondLst>
                              <p:cond delay="4000"/>
                            </p:stCondLst>
                            <p:childTnLst>
                              <p:par>
                                <p:cTn id="30" presetID="12" presetClass="entr" presetSubtype="4" fill="hold" grpId="0" nodeType="afterEffect">
                                  <p:stCondLst>
                                    <p:cond delay="0"/>
                                  </p:stCondLst>
                                  <p:childTnLst>
                                    <p:set>
                                      <p:cBhvr>
                                        <p:cTn id="31" dur="1" fill="hold">
                                          <p:stCondLst>
                                            <p:cond delay="0"/>
                                          </p:stCondLst>
                                        </p:cTn>
                                        <p:tgtEl>
                                          <p:spTgt spid="589846">
                                            <p:txEl>
                                              <p:pRg st="6" end="6"/>
                                            </p:txEl>
                                          </p:spTgt>
                                        </p:tgtEl>
                                        <p:attrNameLst>
                                          <p:attrName>style.visibility</p:attrName>
                                        </p:attrNameLst>
                                      </p:cBhvr>
                                      <p:to>
                                        <p:strVal val="visible"/>
                                      </p:to>
                                    </p:set>
                                    <p:animEffect transition="in" filter="slide(fromBottom)">
                                      <p:cBhvr>
                                        <p:cTn id="32" dur="1000"/>
                                        <p:tgtEl>
                                          <p:spTgt spid="589846">
                                            <p:txEl>
                                              <p:pRg st="6" end="6"/>
                                            </p:txEl>
                                          </p:spTgt>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 fill="hold">
                                          <p:stCondLst>
                                            <p:cond delay="0"/>
                                          </p:stCondLst>
                                        </p:cTn>
                                        <p:tgtEl>
                                          <p:spTgt spid="589846">
                                            <p:txEl>
                                              <p:pRg st="7" end="7"/>
                                            </p:txEl>
                                          </p:spTgt>
                                        </p:tgtEl>
                                        <p:attrNameLst>
                                          <p:attrName>style.visibility</p:attrName>
                                        </p:attrNameLst>
                                      </p:cBhvr>
                                      <p:to>
                                        <p:strVal val="visible"/>
                                      </p:to>
                                    </p:set>
                                    <p:animEffect transition="in" filter="slide(fromBottom)">
                                      <p:cBhvr>
                                        <p:cTn id="36" dur="1000"/>
                                        <p:tgtEl>
                                          <p:spTgt spid="5898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5" name="Picture 1" descr="D:\Eigene Dateien\Eigene Bilder\Kichen- und Weltgeschichte\Französische Revolution\Französische Revolution 01.JPG"/>
          <p:cNvPicPr>
            <a:picLocks noChangeAspect="1" noChangeArrowheads="1"/>
          </p:cNvPicPr>
          <p:nvPr/>
        </p:nvPicPr>
        <p:blipFill>
          <a:blip r:embed="rId3"/>
          <a:srcRect l="4517" t="5955" r="886" b="3453"/>
          <a:stretch>
            <a:fillRect/>
          </a:stretch>
        </p:blipFill>
        <p:spPr bwMode="auto">
          <a:xfrm>
            <a:off x="0" y="0"/>
            <a:ext cx="5840146" cy="6858000"/>
          </a:xfrm>
          <a:prstGeom prst="rect">
            <a:avLst/>
          </a:prstGeom>
          <a:noFill/>
        </p:spPr>
      </p:pic>
      <p:sp>
        <p:nvSpPr>
          <p:cNvPr id="12" name="Text Box 22"/>
          <p:cNvSpPr txBox="1">
            <a:spLocks noChangeArrowheads="1"/>
          </p:cNvSpPr>
          <p:nvPr/>
        </p:nvSpPr>
        <p:spPr bwMode="auto">
          <a:xfrm>
            <a:off x="5937814" y="131898"/>
            <a:ext cx="3113590" cy="6726102"/>
          </a:xfrm>
          <a:prstGeom prst="rect">
            <a:avLst/>
          </a:prstGeom>
          <a:noFill/>
          <a:ln w="9525">
            <a:noFill/>
            <a:miter lim="800000"/>
            <a:headEnd/>
            <a:tailEnd/>
          </a:ln>
        </p:spPr>
        <p:txBody>
          <a:bodyPr wrap="square">
            <a:spAutoFit/>
          </a:bodyPr>
          <a:lstStyle/>
          <a:p>
            <a:pPr algn="ctr">
              <a:spcBef>
                <a:spcPct val="50000"/>
              </a:spcBef>
            </a:pPr>
            <a:r>
              <a:rPr lang="de-DE" sz="2600" dirty="0" smtClean="0">
                <a:solidFill>
                  <a:schemeClr val="bg1"/>
                </a:solidFill>
              </a:rPr>
              <a:t>Kalender auf das Jahr II (1793-94) der französischen Republik</a:t>
            </a:r>
          </a:p>
          <a:p>
            <a:pPr>
              <a:spcBef>
                <a:spcPct val="50000"/>
              </a:spcBef>
            </a:pPr>
            <a:r>
              <a:rPr lang="de-DE" sz="2400" dirty="0" smtClean="0">
                <a:solidFill>
                  <a:srgbClr val="FFFF99"/>
                </a:solidFill>
                <a:latin typeface="Arial Narrow" pitchFamily="34" charset="0"/>
              </a:rPr>
              <a:t>Am  22. September 1792 eingeführt. Das Jahr besteht aus 12 Monaten zu 30 Tagen mit 5 (oder 6) Ergänzungstagen. Jeder Monat hat drei Dekaden von 10 Tagen, jeder fünfte Tag ist ein Ruhetag. Die Monate und Tage haben neue Bezeichnungen ... Napoleon führte mit dem 1. Januar 1806 den alten Kalender wieder ein.</a:t>
            </a:r>
            <a:endParaRPr lang="de-DE" sz="2800" dirty="0" smtClean="0">
              <a:solidFill>
                <a:srgbClr val="FFFF99"/>
              </a:solidFill>
              <a:latin typeface="Arial Narrow" pitchFamily="34" charset="0"/>
            </a:endParaRPr>
          </a:p>
        </p:txBody>
      </p:sp>
      <p:sp>
        <p:nvSpPr>
          <p:cNvPr id="13" name="Text Box 22"/>
          <p:cNvSpPr txBox="1">
            <a:spLocks noChangeArrowheads="1"/>
          </p:cNvSpPr>
          <p:nvPr/>
        </p:nvSpPr>
        <p:spPr bwMode="auto">
          <a:xfrm>
            <a:off x="221848" y="203281"/>
            <a:ext cx="1479630" cy="707886"/>
          </a:xfrm>
          <a:prstGeom prst="rect">
            <a:avLst/>
          </a:prstGeom>
          <a:noFill/>
          <a:ln w="9525">
            <a:noFill/>
            <a:miter lim="800000"/>
            <a:headEnd/>
            <a:tailEnd/>
          </a:ln>
        </p:spPr>
        <p:txBody>
          <a:bodyPr wrap="square">
            <a:spAutoFit/>
          </a:bodyPr>
          <a:lstStyle/>
          <a:p>
            <a:pPr>
              <a:spcBef>
                <a:spcPct val="50000"/>
              </a:spcBef>
            </a:pPr>
            <a:r>
              <a:rPr lang="de-DE" dirty="0" smtClean="0">
                <a:solidFill>
                  <a:schemeClr val="bg1"/>
                </a:solidFill>
              </a:rPr>
              <a:t>Stich von </a:t>
            </a:r>
            <a:r>
              <a:rPr lang="de-DE" dirty="0" err="1" smtClean="0">
                <a:solidFill>
                  <a:schemeClr val="bg1"/>
                </a:solidFill>
              </a:rPr>
              <a:t>Debucourt</a:t>
            </a:r>
            <a:endParaRPr lang="de-DE" dirty="0" smtClean="0">
              <a:solidFill>
                <a:schemeClr val="bg1"/>
              </a:solidFil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Bottom)">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Gottes zwei Zeugen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162046" y="2134311"/>
            <a:ext cx="5648445" cy="4278094"/>
          </a:xfrm>
          <a:prstGeom prst="rect">
            <a:avLst/>
          </a:prstGeom>
          <a:noFill/>
          <a:ln w="9525">
            <a:noFill/>
            <a:miter lim="800000"/>
            <a:headEnd/>
            <a:tailEnd/>
          </a:ln>
        </p:spPr>
        <p:txBody>
          <a:bodyPr wrap="square">
            <a:spAutoFit/>
          </a:bodyPr>
          <a:lstStyle/>
          <a:p>
            <a:pPr>
              <a:spcBef>
                <a:spcPct val="50000"/>
              </a:spcBef>
            </a:pPr>
            <a:r>
              <a:rPr lang="de-DE" sz="3000" dirty="0" smtClean="0">
                <a:solidFill>
                  <a:schemeClr val="bg1"/>
                </a:solidFill>
              </a:rPr>
              <a:t>Die Auferstehung und Himmelfahrt der beiden Zeugen:</a:t>
            </a:r>
          </a:p>
          <a:p>
            <a:pPr>
              <a:spcBef>
                <a:spcPts val="1200"/>
              </a:spcBef>
            </a:pPr>
            <a:r>
              <a:rPr lang="de-DE" sz="2600" dirty="0" smtClean="0">
                <a:solidFill>
                  <a:schemeClr val="bg1"/>
                </a:solidFill>
              </a:rPr>
              <a:t>Entstehung der Bibelgesellschaften im 19. </a:t>
            </a:r>
            <a:r>
              <a:rPr lang="de-DE" sz="2600" dirty="0" err="1" smtClean="0">
                <a:solidFill>
                  <a:schemeClr val="bg1"/>
                </a:solidFill>
              </a:rPr>
              <a:t>Jh</a:t>
            </a:r>
            <a:r>
              <a:rPr lang="de-DE" sz="2600" dirty="0" smtClean="0">
                <a:solidFill>
                  <a:schemeClr val="bg1"/>
                </a:solidFill>
              </a:rPr>
              <a:t>:</a:t>
            </a:r>
          </a:p>
          <a:p>
            <a:pPr marL="531813" indent="-266700">
              <a:spcBef>
                <a:spcPts val="1200"/>
              </a:spcBef>
              <a:buFont typeface="Arial" pitchFamily="34" charset="0"/>
              <a:buChar char="•"/>
            </a:pPr>
            <a:r>
              <a:rPr lang="de-DE" sz="2400" dirty="0" smtClean="0">
                <a:solidFill>
                  <a:srgbClr val="FFFF99"/>
                </a:solidFill>
              </a:rPr>
              <a:t>1802     Elberfelder</a:t>
            </a:r>
          </a:p>
          <a:p>
            <a:pPr marL="531813" indent="-266700">
              <a:spcBef>
                <a:spcPts val="600"/>
              </a:spcBef>
              <a:buFont typeface="Arial" pitchFamily="34" charset="0"/>
              <a:buChar char="•"/>
            </a:pPr>
            <a:r>
              <a:rPr lang="de-DE" sz="2400" dirty="0" smtClean="0">
                <a:solidFill>
                  <a:srgbClr val="FFFF99"/>
                </a:solidFill>
              </a:rPr>
              <a:t>1804     Britisch-ausländische</a:t>
            </a:r>
          </a:p>
          <a:p>
            <a:pPr marL="531813" indent="-266700">
              <a:spcBef>
                <a:spcPts val="600"/>
              </a:spcBef>
              <a:buFont typeface="Arial" pitchFamily="34" charset="0"/>
              <a:buChar char="•"/>
            </a:pPr>
            <a:r>
              <a:rPr lang="de-DE" sz="2400" dirty="0" smtClean="0">
                <a:solidFill>
                  <a:srgbClr val="FFFF99"/>
                </a:solidFill>
              </a:rPr>
              <a:t>1809     New Yorker</a:t>
            </a:r>
          </a:p>
          <a:p>
            <a:pPr marL="531813" indent="-266700">
              <a:spcBef>
                <a:spcPts val="600"/>
              </a:spcBef>
              <a:buFont typeface="Arial" pitchFamily="34" charset="0"/>
              <a:buChar char="•"/>
            </a:pPr>
            <a:r>
              <a:rPr lang="de-DE" sz="2400" dirty="0" smtClean="0">
                <a:solidFill>
                  <a:srgbClr val="FFFF99"/>
                </a:solidFill>
              </a:rPr>
              <a:t>1812     Stuttgarter</a:t>
            </a:r>
          </a:p>
          <a:p>
            <a:pPr marL="531813" indent="-266700">
              <a:spcBef>
                <a:spcPts val="600"/>
              </a:spcBef>
              <a:buFont typeface="Arial" pitchFamily="34" charset="0"/>
              <a:buChar char="•"/>
            </a:pPr>
            <a:r>
              <a:rPr lang="de-DE" sz="2400" dirty="0" smtClean="0">
                <a:solidFill>
                  <a:srgbClr val="FFFF99"/>
                </a:solidFill>
              </a:rPr>
              <a:t>1816     Amerikanische</a:t>
            </a:r>
          </a:p>
        </p:txBody>
      </p:sp>
      <p:sp>
        <p:nvSpPr>
          <p:cNvPr id="8" name="Text Box 6"/>
          <p:cNvSpPr txBox="1">
            <a:spLocks noChangeArrowheads="1"/>
          </p:cNvSpPr>
          <p:nvPr/>
        </p:nvSpPr>
        <p:spPr bwMode="auto">
          <a:xfrm>
            <a:off x="6157733" y="612313"/>
            <a:ext cx="2801071"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11,7-13 </a:t>
            </a:r>
            <a:r>
              <a:rPr lang="de-DE" dirty="0" smtClean="0">
                <a:solidFill>
                  <a:schemeClr val="bg1"/>
                </a:solidFill>
                <a:latin typeface="Arial Narrow" pitchFamily="34" charset="0"/>
              </a:rPr>
              <a:t>(NT 297)</a:t>
            </a:r>
            <a:endParaRPr lang="de-DE" dirty="0">
              <a:solidFill>
                <a:schemeClr val="bg1"/>
              </a:solidFill>
              <a:latin typeface="Arial Narrow" pitchFamily="34" charset="0"/>
            </a:endParaRPr>
          </a:p>
        </p:txBody>
      </p:sp>
      <p:pic>
        <p:nvPicPr>
          <p:cNvPr id="78850" name="Picture 2" descr="D:\Eigene Dateien\Eigene Bilder\Fotolia\Fotolia_1467185_S.jpg"/>
          <p:cNvPicPr>
            <a:picLocks noChangeAspect="1" noChangeArrowheads="1"/>
          </p:cNvPicPr>
          <p:nvPr/>
        </p:nvPicPr>
        <p:blipFill>
          <a:blip r:embed="rId3"/>
          <a:srcRect/>
          <a:stretch>
            <a:fillRect/>
          </a:stretch>
        </p:blipFill>
        <p:spPr bwMode="auto">
          <a:xfrm>
            <a:off x="5069711" y="3848218"/>
            <a:ext cx="4074289" cy="2716193"/>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7" dur="500"/>
                                        <p:tgtEl>
                                          <p:spTgt spid="589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9846">
                                            <p:txEl>
                                              <p:pRg st="1" end="1"/>
                                            </p:txEl>
                                          </p:spTgt>
                                        </p:tgtEl>
                                        <p:attrNameLst>
                                          <p:attrName>style.visibility</p:attrName>
                                        </p:attrNameLst>
                                      </p:cBhvr>
                                      <p:to>
                                        <p:strVal val="visible"/>
                                      </p:to>
                                    </p:set>
                                    <p:animEffect transition="in" filter="slide(fromBottom)">
                                      <p:cBhvr>
                                        <p:cTn id="12" dur="1000"/>
                                        <p:tgtEl>
                                          <p:spTgt spid="58984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8850"/>
                                        </p:tgtEl>
                                        <p:attrNameLst>
                                          <p:attrName>style.visibility</p:attrName>
                                        </p:attrNameLst>
                                      </p:cBhvr>
                                      <p:to>
                                        <p:strVal val="visible"/>
                                      </p:to>
                                    </p:set>
                                    <p:animEffect transition="in" filter="fade">
                                      <p:cBhvr>
                                        <p:cTn id="15" dur="2000"/>
                                        <p:tgtEl>
                                          <p:spTgt spid="7885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89846">
                                            <p:txEl>
                                              <p:pRg st="2" end="2"/>
                                            </p:txEl>
                                          </p:spTgt>
                                        </p:tgtEl>
                                        <p:attrNameLst>
                                          <p:attrName>style.visibility</p:attrName>
                                        </p:attrNameLst>
                                      </p:cBhvr>
                                      <p:to>
                                        <p:strVal val="visible"/>
                                      </p:to>
                                    </p:set>
                                    <p:animEffect transition="in" filter="slide(fromBottom)">
                                      <p:cBhvr>
                                        <p:cTn id="20" dur="1000"/>
                                        <p:tgtEl>
                                          <p:spTgt spid="589846">
                                            <p:txEl>
                                              <p:pRg st="2" end="2"/>
                                            </p:txEl>
                                          </p:spTgt>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589846">
                                            <p:txEl>
                                              <p:pRg st="3" end="3"/>
                                            </p:txEl>
                                          </p:spTgt>
                                        </p:tgtEl>
                                        <p:attrNameLst>
                                          <p:attrName>style.visibility</p:attrName>
                                        </p:attrNameLst>
                                      </p:cBhvr>
                                      <p:to>
                                        <p:strVal val="visible"/>
                                      </p:to>
                                    </p:set>
                                    <p:animEffect transition="in" filter="slide(fromBottom)">
                                      <p:cBhvr>
                                        <p:cTn id="24" dur="1000"/>
                                        <p:tgtEl>
                                          <p:spTgt spid="589846">
                                            <p:txEl>
                                              <p:pRg st="3" end="3"/>
                                            </p:txEl>
                                          </p:spTgt>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589846">
                                            <p:txEl>
                                              <p:pRg st="4" end="4"/>
                                            </p:txEl>
                                          </p:spTgt>
                                        </p:tgtEl>
                                        <p:attrNameLst>
                                          <p:attrName>style.visibility</p:attrName>
                                        </p:attrNameLst>
                                      </p:cBhvr>
                                      <p:to>
                                        <p:strVal val="visible"/>
                                      </p:to>
                                    </p:set>
                                    <p:animEffect transition="in" filter="slide(fromBottom)">
                                      <p:cBhvr>
                                        <p:cTn id="28" dur="1000"/>
                                        <p:tgtEl>
                                          <p:spTgt spid="589846">
                                            <p:txEl>
                                              <p:pRg st="4" end="4"/>
                                            </p:txEl>
                                          </p:spTgt>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589846">
                                            <p:txEl>
                                              <p:pRg st="5" end="5"/>
                                            </p:txEl>
                                          </p:spTgt>
                                        </p:tgtEl>
                                        <p:attrNameLst>
                                          <p:attrName>style.visibility</p:attrName>
                                        </p:attrNameLst>
                                      </p:cBhvr>
                                      <p:to>
                                        <p:strVal val="visible"/>
                                      </p:to>
                                    </p:set>
                                    <p:animEffect transition="in" filter="slide(fromBottom)">
                                      <p:cBhvr>
                                        <p:cTn id="32" dur="1000"/>
                                        <p:tgtEl>
                                          <p:spTgt spid="589846">
                                            <p:txEl>
                                              <p:pRg st="5" end="5"/>
                                            </p:txEl>
                                          </p:spTgt>
                                        </p:tgtEl>
                                      </p:cBhvr>
                                    </p:animEffect>
                                  </p:childTnLst>
                                </p:cTn>
                              </p:par>
                            </p:childTnLst>
                          </p:cTn>
                        </p:par>
                        <p:par>
                          <p:cTn id="33" fill="hold">
                            <p:stCondLst>
                              <p:cond delay="4000"/>
                            </p:stCondLst>
                            <p:childTnLst>
                              <p:par>
                                <p:cTn id="34" presetID="12" presetClass="entr" presetSubtype="4" fill="hold" grpId="0" nodeType="afterEffect">
                                  <p:stCondLst>
                                    <p:cond delay="0"/>
                                  </p:stCondLst>
                                  <p:childTnLst>
                                    <p:set>
                                      <p:cBhvr>
                                        <p:cTn id="35" dur="1" fill="hold">
                                          <p:stCondLst>
                                            <p:cond delay="0"/>
                                          </p:stCondLst>
                                        </p:cTn>
                                        <p:tgtEl>
                                          <p:spTgt spid="589846">
                                            <p:txEl>
                                              <p:pRg st="6" end="6"/>
                                            </p:txEl>
                                          </p:spTgt>
                                        </p:tgtEl>
                                        <p:attrNameLst>
                                          <p:attrName>style.visibility</p:attrName>
                                        </p:attrNameLst>
                                      </p:cBhvr>
                                      <p:to>
                                        <p:strVal val="visible"/>
                                      </p:to>
                                    </p:set>
                                    <p:animEffect transition="in" filter="slide(fromBottom)">
                                      <p:cBhvr>
                                        <p:cTn id="36" dur="1000"/>
                                        <p:tgtEl>
                                          <p:spTgt spid="5898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7" name="Picture 1" descr="D:\Eigene Dateien\Eigene Bilder\Prophetie\Offenbarung\Offb 14 - 3 Engel 02.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 name="Text Box 22"/>
          <p:cNvSpPr txBox="1">
            <a:spLocks noChangeArrowheads="1"/>
          </p:cNvSpPr>
          <p:nvPr/>
        </p:nvSpPr>
        <p:spPr bwMode="auto">
          <a:xfrm>
            <a:off x="300942" y="305511"/>
            <a:ext cx="4039565" cy="707886"/>
          </a:xfrm>
          <a:prstGeom prst="rect">
            <a:avLst/>
          </a:prstGeom>
          <a:noFill/>
          <a:ln w="9525">
            <a:noFill/>
            <a:miter lim="800000"/>
            <a:headEnd/>
            <a:tailEnd/>
          </a:ln>
        </p:spPr>
        <p:txBody>
          <a:bodyPr wrap="square">
            <a:spAutoFit/>
          </a:bodyPr>
          <a:lstStyle/>
          <a:p>
            <a:pPr>
              <a:spcBef>
                <a:spcPct val="50000"/>
              </a:spcBef>
            </a:pPr>
            <a:r>
              <a:rPr lang="de-DE" sz="4000" b="1" dirty="0" smtClean="0">
                <a:solidFill>
                  <a:schemeClr val="bg1"/>
                </a:solidFill>
                <a:effectLst>
                  <a:outerShdw blurRad="203200" dist="139700" dir="2700000" algn="ctr" rotWithShape="0">
                    <a:srgbClr val="000000">
                      <a:alpha val="52000"/>
                    </a:srgbClr>
                  </a:outerShdw>
                </a:effectLst>
              </a:rPr>
              <a:t>Offenbarung 14</a:t>
            </a:r>
            <a:endParaRPr lang="de-DE" sz="3600" b="1" dirty="0" smtClean="0">
              <a:solidFill>
                <a:srgbClr val="FFFF99"/>
              </a:solidFill>
              <a:effectLst>
                <a:outerShdw blurRad="203200" dist="139700" dir="2700000" algn="ctr" rotWithShape="0">
                  <a:srgbClr val="000000">
                    <a:alpha val="52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lide(fromBottom)">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5003800" y="0"/>
            <a:ext cx="4140200" cy="6858000"/>
          </a:xfrm>
          <a:prstGeom prst="rect">
            <a:avLst/>
          </a:prstGeom>
          <a:solidFill>
            <a:schemeClr val="tx1"/>
          </a:solidFill>
          <a:ln w="9525">
            <a:noFill/>
            <a:miter lim="800000"/>
            <a:headEnd/>
            <a:tailEnd/>
          </a:ln>
        </p:spPr>
        <p:txBody>
          <a:bodyPr wrap="none" anchor="ctr"/>
          <a:lstStyle/>
          <a:p>
            <a:endParaRPr lang="de-DE"/>
          </a:p>
        </p:txBody>
      </p:sp>
      <p:sp>
        <p:nvSpPr>
          <p:cNvPr id="589830" name="AutoShape 6"/>
          <p:cNvSpPr>
            <a:spLocks noChangeArrowheads="1"/>
          </p:cNvSpPr>
          <p:nvPr/>
        </p:nvSpPr>
        <p:spPr bwMode="auto">
          <a:xfrm>
            <a:off x="173037" y="260350"/>
            <a:ext cx="5799499" cy="1302232"/>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150475" y="573025"/>
            <a:ext cx="5803900" cy="646331"/>
          </a:xfrm>
          <a:prstGeom prst="rect">
            <a:avLst/>
          </a:prstGeom>
          <a:noFill/>
          <a:ln w="28575">
            <a:noFill/>
            <a:miter lim="800000"/>
            <a:headEnd/>
            <a:tailEnd/>
          </a:ln>
          <a:effectLst/>
        </p:spPr>
        <p:txBody>
          <a:bodyPr wrap="square">
            <a:spAutoFit/>
          </a:bodyPr>
          <a:lstStyle/>
          <a:p>
            <a:pPr algn="ctr">
              <a:spcBef>
                <a:spcPct val="50000"/>
              </a:spcBef>
              <a:defRPr/>
            </a:pPr>
            <a:r>
              <a:rPr lang="de-DE" sz="3600" b="1" dirty="0" smtClean="0">
                <a:solidFill>
                  <a:srgbClr val="FFFF00"/>
                </a:solidFill>
                <a:effectLst>
                  <a:outerShdw blurRad="254000" dist="127000" dir="2700000" algn="ctr" rotWithShape="0">
                    <a:schemeClr val="tx1">
                      <a:alpha val="60000"/>
                    </a:schemeClr>
                  </a:outerShdw>
                </a:effectLst>
              </a:rPr>
              <a:t>Die Botschaft der 3 Engel</a:t>
            </a:r>
            <a:endParaRPr lang="de-DE" sz="3600" b="1" dirty="0">
              <a:solidFill>
                <a:srgbClr val="FFFF00"/>
              </a:solidFill>
              <a:effectLst>
                <a:outerShdw blurRad="254000" dist="127000" dir="2700000" algn="ctr" rotWithShape="0">
                  <a:schemeClr val="tx1">
                    <a:alpha val="60000"/>
                  </a:schemeClr>
                </a:outerShdw>
              </a:effectLst>
            </a:endParaRPr>
          </a:p>
        </p:txBody>
      </p:sp>
      <p:sp>
        <p:nvSpPr>
          <p:cNvPr id="16" name="Text Box 22"/>
          <p:cNvSpPr txBox="1">
            <a:spLocks noChangeArrowheads="1"/>
          </p:cNvSpPr>
          <p:nvPr/>
        </p:nvSpPr>
        <p:spPr bwMode="auto">
          <a:xfrm>
            <a:off x="266116" y="2527863"/>
            <a:ext cx="4710997" cy="2831544"/>
          </a:xfrm>
          <a:prstGeom prst="rect">
            <a:avLst/>
          </a:prstGeom>
          <a:noFill/>
          <a:ln w="9525">
            <a:noFill/>
            <a:miter lim="800000"/>
            <a:headEnd/>
            <a:tailEnd/>
          </a:ln>
        </p:spPr>
        <p:txBody>
          <a:bodyPr wrap="square">
            <a:spAutoFit/>
          </a:bodyPr>
          <a:lstStyle/>
          <a:p>
            <a:pPr marL="514350" indent="-514350">
              <a:spcBef>
                <a:spcPts val="1800"/>
              </a:spcBef>
            </a:pPr>
            <a:r>
              <a:rPr lang="de-DE" sz="2800" dirty="0" smtClean="0">
                <a:solidFill>
                  <a:schemeClr val="bg1"/>
                </a:solidFill>
              </a:rPr>
              <a:t>1. Engel:</a:t>
            </a:r>
          </a:p>
          <a:p>
            <a:pPr marL="514350" indent="-514350">
              <a:spcBef>
                <a:spcPts val="1800"/>
              </a:spcBef>
              <a:buFont typeface="Arial" pitchFamily="34" charset="0"/>
              <a:buChar char="•"/>
            </a:pPr>
            <a:r>
              <a:rPr lang="de-DE" sz="2400" dirty="0" smtClean="0">
                <a:solidFill>
                  <a:schemeClr val="bg1"/>
                </a:solidFill>
              </a:rPr>
              <a:t>Lebensübergabe an Gott</a:t>
            </a:r>
          </a:p>
          <a:p>
            <a:pPr marL="514350" indent="-514350">
              <a:spcBef>
                <a:spcPts val="600"/>
              </a:spcBef>
              <a:buFont typeface="Arial" pitchFamily="34" charset="0"/>
              <a:buChar char="•"/>
            </a:pPr>
            <a:r>
              <a:rPr lang="de-DE" sz="2400" dirty="0" smtClean="0">
                <a:solidFill>
                  <a:schemeClr val="bg1"/>
                </a:solidFill>
              </a:rPr>
              <a:t>Anbetung des Schöpfers</a:t>
            </a:r>
          </a:p>
          <a:p>
            <a:pPr marL="514350" indent="-514350">
              <a:spcBef>
                <a:spcPts val="600"/>
              </a:spcBef>
              <a:buFont typeface="Arial" pitchFamily="34" charset="0"/>
              <a:buChar char="•"/>
            </a:pPr>
            <a:r>
              <a:rPr lang="de-DE" sz="2400" dirty="0" smtClean="0">
                <a:solidFill>
                  <a:schemeClr val="bg1"/>
                </a:solidFill>
              </a:rPr>
              <a:t>Gottes Gedenktag an die Schöpfung – Sabbat</a:t>
            </a:r>
          </a:p>
          <a:p>
            <a:pPr marL="514350" indent="-514350">
              <a:spcBef>
                <a:spcPts val="600"/>
              </a:spcBef>
              <a:buFont typeface="Arial" pitchFamily="34" charset="0"/>
              <a:buChar char="•"/>
            </a:pPr>
            <a:r>
              <a:rPr lang="de-DE" sz="2400" dirty="0" smtClean="0">
                <a:solidFill>
                  <a:schemeClr val="bg1"/>
                </a:solidFill>
              </a:rPr>
              <a:t>Gottes Gericht hat begonnen</a:t>
            </a:r>
          </a:p>
        </p:txBody>
      </p:sp>
      <p:sp>
        <p:nvSpPr>
          <p:cNvPr id="11" name="Text Box 6"/>
          <p:cNvSpPr txBox="1">
            <a:spLocks noChangeArrowheads="1"/>
          </p:cNvSpPr>
          <p:nvPr/>
        </p:nvSpPr>
        <p:spPr bwMode="auto">
          <a:xfrm>
            <a:off x="6157733" y="612313"/>
            <a:ext cx="2801071"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14,6.7 </a:t>
            </a:r>
            <a:r>
              <a:rPr lang="de-DE" dirty="0" smtClean="0">
                <a:solidFill>
                  <a:schemeClr val="bg1"/>
                </a:solidFill>
                <a:latin typeface="Arial Narrow" pitchFamily="34" charset="0"/>
              </a:rPr>
              <a:t>(NT 299)</a:t>
            </a:r>
            <a:endParaRPr lang="de-DE" dirty="0">
              <a:solidFill>
                <a:schemeClr val="bg1"/>
              </a:solidFill>
              <a:latin typeface="Arial Narrow" pitchFamily="34" charset="0"/>
            </a:endParaRPr>
          </a:p>
        </p:txBody>
      </p:sp>
      <p:pic>
        <p:nvPicPr>
          <p:cNvPr id="32769" name="Picture 1" descr="D:\Eigene Dateien\Eigene Bilder\Prophetie\Offenbarung\Offb 14 - 3 Engel 09.jpg"/>
          <p:cNvPicPr>
            <a:picLocks noChangeAspect="1" noChangeArrowheads="1"/>
          </p:cNvPicPr>
          <p:nvPr/>
        </p:nvPicPr>
        <p:blipFill>
          <a:blip r:embed="rId3" cstate="print"/>
          <a:srcRect/>
          <a:stretch>
            <a:fillRect/>
          </a:stretch>
        </p:blipFill>
        <p:spPr bwMode="auto">
          <a:xfrm>
            <a:off x="5570784" y="2453833"/>
            <a:ext cx="2996410" cy="399646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slide(fromBottom)">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slide(fromBottom)">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slide(fromBottom)">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lide(fromBottom)">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5003800" y="0"/>
            <a:ext cx="4140200" cy="6858000"/>
          </a:xfrm>
          <a:prstGeom prst="rect">
            <a:avLst/>
          </a:prstGeom>
          <a:solidFill>
            <a:schemeClr val="tx1"/>
          </a:solidFill>
          <a:ln w="9525">
            <a:noFill/>
            <a:miter lim="800000"/>
            <a:headEnd/>
            <a:tailEnd/>
          </a:ln>
        </p:spPr>
        <p:txBody>
          <a:bodyPr wrap="none" anchor="ctr"/>
          <a:lstStyle/>
          <a:p>
            <a:endParaRPr lang="de-DE"/>
          </a:p>
        </p:txBody>
      </p:sp>
      <p:sp>
        <p:nvSpPr>
          <p:cNvPr id="589830" name="AutoShape 6"/>
          <p:cNvSpPr>
            <a:spLocks noChangeArrowheads="1"/>
          </p:cNvSpPr>
          <p:nvPr/>
        </p:nvSpPr>
        <p:spPr bwMode="auto">
          <a:xfrm>
            <a:off x="173037" y="260350"/>
            <a:ext cx="5799499" cy="1302232"/>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150475" y="573025"/>
            <a:ext cx="5803900" cy="646331"/>
          </a:xfrm>
          <a:prstGeom prst="rect">
            <a:avLst/>
          </a:prstGeom>
          <a:noFill/>
          <a:ln w="28575">
            <a:noFill/>
            <a:miter lim="800000"/>
            <a:headEnd/>
            <a:tailEnd/>
          </a:ln>
          <a:effectLst/>
        </p:spPr>
        <p:txBody>
          <a:bodyPr wrap="square">
            <a:spAutoFit/>
          </a:bodyPr>
          <a:lstStyle/>
          <a:p>
            <a:pPr algn="ctr">
              <a:spcBef>
                <a:spcPct val="50000"/>
              </a:spcBef>
              <a:defRPr/>
            </a:pPr>
            <a:r>
              <a:rPr lang="de-DE" sz="3600" b="1" dirty="0" smtClean="0">
                <a:solidFill>
                  <a:srgbClr val="FFFF00"/>
                </a:solidFill>
                <a:effectLst>
                  <a:outerShdw blurRad="254000" dist="127000" dir="2700000" algn="ctr" rotWithShape="0">
                    <a:schemeClr val="tx1">
                      <a:alpha val="60000"/>
                    </a:schemeClr>
                  </a:outerShdw>
                </a:effectLst>
              </a:rPr>
              <a:t>Die Botschaft der 3 Engel</a:t>
            </a:r>
            <a:endParaRPr lang="de-DE" sz="3600" b="1" dirty="0">
              <a:solidFill>
                <a:srgbClr val="FFFF00"/>
              </a:solidFill>
              <a:effectLst>
                <a:outerShdw blurRad="254000" dist="127000" dir="2700000" algn="ctr" rotWithShape="0">
                  <a:schemeClr val="tx1">
                    <a:alpha val="60000"/>
                  </a:schemeClr>
                </a:outerShdw>
              </a:effectLst>
            </a:endParaRPr>
          </a:p>
        </p:txBody>
      </p:sp>
      <p:sp>
        <p:nvSpPr>
          <p:cNvPr id="16" name="Text Box 22"/>
          <p:cNvSpPr txBox="1">
            <a:spLocks noChangeArrowheads="1"/>
          </p:cNvSpPr>
          <p:nvPr/>
        </p:nvSpPr>
        <p:spPr bwMode="auto">
          <a:xfrm>
            <a:off x="266116" y="2527863"/>
            <a:ext cx="4710997" cy="1938992"/>
          </a:xfrm>
          <a:prstGeom prst="rect">
            <a:avLst/>
          </a:prstGeom>
          <a:noFill/>
          <a:ln w="9525">
            <a:noFill/>
            <a:miter lim="800000"/>
            <a:headEnd/>
            <a:tailEnd/>
          </a:ln>
        </p:spPr>
        <p:txBody>
          <a:bodyPr wrap="square">
            <a:spAutoFit/>
          </a:bodyPr>
          <a:lstStyle/>
          <a:p>
            <a:pPr marL="514350" indent="-514350">
              <a:spcBef>
                <a:spcPts val="1800"/>
              </a:spcBef>
            </a:pPr>
            <a:r>
              <a:rPr lang="de-DE" sz="2800" dirty="0" smtClean="0">
                <a:solidFill>
                  <a:schemeClr val="bg1"/>
                </a:solidFill>
              </a:rPr>
              <a:t>2. Engel:</a:t>
            </a:r>
          </a:p>
          <a:p>
            <a:pPr marL="514350" indent="-514350">
              <a:spcBef>
                <a:spcPts val="1800"/>
              </a:spcBef>
              <a:buFont typeface="Arial" pitchFamily="34" charset="0"/>
              <a:buChar char="•"/>
            </a:pPr>
            <a:r>
              <a:rPr lang="de-DE" sz="2400" dirty="0" smtClean="0">
                <a:solidFill>
                  <a:schemeClr val="bg1"/>
                </a:solidFill>
              </a:rPr>
              <a:t>Babylon ist gefallen</a:t>
            </a:r>
          </a:p>
          <a:p>
            <a:pPr marL="514350" indent="-514350">
              <a:spcBef>
                <a:spcPts val="600"/>
              </a:spcBef>
              <a:buFont typeface="Arial" pitchFamily="34" charset="0"/>
              <a:buChar char="•"/>
            </a:pPr>
            <a:r>
              <a:rPr lang="de-DE" sz="2400" dirty="0" smtClean="0">
                <a:solidFill>
                  <a:srgbClr val="FFFF99"/>
                </a:solidFill>
              </a:rPr>
              <a:t>Offenbarung 18,4: </a:t>
            </a:r>
            <a:r>
              <a:rPr lang="de-DE" sz="2400" dirty="0" smtClean="0">
                <a:solidFill>
                  <a:schemeClr val="bg1"/>
                </a:solidFill>
              </a:rPr>
              <a:t>„Geht hinaus aus ihr, mein Volk!“</a:t>
            </a:r>
          </a:p>
        </p:txBody>
      </p:sp>
      <p:sp>
        <p:nvSpPr>
          <p:cNvPr id="11" name="Text Box 6"/>
          <p:cNvSpPr txBox="1">
            <a:spLocks noChangeArrowheads="1"/>
          </p:cNvSpPr>
          <p:nvPr/>
        </p:nvSpPr>
        <p:spPr bwMode="auto">
          <a:xfrm>
            <a:off x="6157733" y="612313"/>
            <a:ext cx="2801071"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14,8 </a:t>
            </a:r>
            <a:r>
              <a:rPr lang="de-DE" dirty="0" smtClean="0">
                <a:solidFill>
                  <a:schemeClr val="bg1"/>
                </a:solidFill>
                <a:latin typeface="Arial Narrow" pitchFamily="34" charset="0"/>
              </a:rPr>
              <a:t>(NT 299)</a:t>
            </a:r>
            <a:endParaRPr lang="de-DE" dirty="0">
              <a:solidFill>
                <a:schemeClr val="bg1"/>
              </a:solidFill>
              <a:latin typeface="Arial Narrow" pitchFamily="34" charset="0"/>
            </a:endParaRPr>
          </a:p>
        </p:txBody>
      </p:sp>
      <p:pic>
        <p:nvPicPr>
          <p:cNvPr id="32769" name="Picture 1" descr="D:\Eigene Dateien\Eigene Bilder\Prophetie\Offenbarung\Offb 14 - 3 Engel 09.jpg"/>
          <p:cNvPicPr>
            <a:picLocks noChangeAspect="1" noChangeArrowheads="1"/>
          </p:cNvPicPr>
          <p:nvPr/>
        </p:nvPicPr>
        <p:blipFill>
          <a:blip r:embed="rId3" cstate="print"/>
          <a:srcRect/>
          <a:stretch>
            <a:fillRect/>
          </a:stretch>
        </p:blipFill>
        <p:spPr bwMode="auto">
          <a:xfrm>
            <a:off x="5570784" y="2453833"/>
            <a:ext cx="2996410" cy="399646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slide(fromBottom)">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slide(fromBottom)">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5003800" y="0"/>
            <a:ext cx="4140200" cy="6858000"/>
          </a:xfrm>
          <a:prstGeom prst="rect">
            <a:avLst/>
          </a:prstGeom>
          <a:solidFill>
            <a:schemeClr val="tx1"/>
          </a:solidFill>
          <a:ln w="9525">
            <a:noFill/>
            <a:miter lim="800000"/>
            <a:headEnd/>
            <a:tailEnd/>
          </a:ln>
        </p:spPr>
        <p:txBody>
          <a:bodyPr wrap="none" anchor="ctr"/>
          <a:lstStyle/>
          <a:p>
            <a:endParaRPr lang="de-DE"/>
          </a:p>
        </p:txBody>
      </p:sp>
      <p:sp>
        <p:nvSpPr>
          <p:cNvPr id="589830" name="AutoShape 6"/>
          <p:cNvSpPr>
            <a:spLocks noChangeArrowheads="1"/>
          </p:cNvSpPr>
          <p:nvPr/>
        </p:nvSpPr>
        <p:spPr bwMode="auto">
          <a:xfrm>
            <a:off x="173037" y="260350"/>
            <a:ext cx="5799499" cy="1302232"/>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150475" y="573025"/>
            <a:ext cx="5803900" cy="646331"/>
          </a:xfrm>
          <a:prstGeom prst="rect">
            <a:avLst/>
          </a:prstGeom>
          <a:noFill/>
          <a:ln w="28575">
            <a:noFill/>
            <a:miter lim="800000"/>
            <a:headEnd/>
            <a:tailEnd/>
          </a:ln>
          <a:effectLst/>
        </p:spPr>
        <p:txBody>
          <a:bodyPr wrap="square">
            <a:spAutoFit/>
          </a:bodyPr>
          <a:lstStyle/>
          <a:p>
            <a:pPr algn="ctr">
              <a:spcBef>
                <a:spcPct val="50000"/>
              </a:spcBef>
              <a:defRPr/>
            </a:pPr>
            <a:r>
              <a:rPr lang="de-DE" sz="3600" b="1" dirty="0" smtClean="0">
                <a:solidFill>
                  <a:srgbClr val="FFFF00"/>
                </a:solidFill>
                <a:effectLst>
                  <a:outerShdw blurRad="254000" dist="127000" dir="2700000" algn="ctr" rotWithShape="0">
                    <a:schemeClr val="tx1">
                      <a:alpha val="60000"/>
                    </a:schemeClr>
                  </a:outerShdw>
                </a:effectLst>
              </a:rPr>
              <a:t>Die Botschaft der 3 Engel</a:t>
            </a:r>
            <a:endParaRPr lang="de-DE" sz="3600" b="1" dirty="0">
              <a:solidFill>
                <a:srgbClr val="FFFF00"/>
              </a:solidFill>
              <a:effectLst>
                <a:outerShdw blurRad="254000" dist="127000" dir="2700000" algn="ctr" rotWithShape="0">
                  <a:schemeClr val="tx1">
                    <a:alpha val="60000"/>
                  </a:schemeClr>
                </a:outerShdw>
              </a:effectLst>
            </a:endParaRPr>
          </a:p>
        </p:txBody>
      </p:sp>
      <p:sp>
        <p:nvSpPr>
          <p:cNvPr id="16" name="Text Box 22"/>
          <p:cNvSpPr txBox="1">
            <a:spLocks noChangeArrowheads="1"/>
          </p:cNvSpPr>
          <p:nvPr/>
        </p:nvSpPr>
        <p:spPr bwMode="auto">
          <a:xfrm>
            <a:off x="266116" y="2527863"/>
            <a:ext cx="4710997" cy="3647152"/>
          </a:xfrm>
          <a:prstGeom prst="rect">
            <a:avLst/>
          </a:prstGeom>
          <a:noFill/>
          <a:ln w="9525">
            <a:noFill/>
            <a:miter lim="800000"/>
            <a:headEnd/>
            <a:tailEnd/>
          </a:ln>
        </p:spPr>
        <p:txBody>
          <a:bodyPr wrap="square">
            <a:spAutoFit/>
          </a:bodyPr>
          <a:lstStyle/>
          <a:p>
            <a:pPr marL="514350" indent="-514350">
              <a:spcBef>
                <a:spcPts val="1800"/>
              </a:spcBef>
            </a:pPr>
            <a:r>
              <a:rPr lang="de-DE" sz="2800" dirty="0" smtClean="0">
                <a:solidFill>
                  <a:schemeClr val="bg1"/>
                </a:solidFill>
              </a:rPr>
              <a:t>3. Engel:</a:t>
            </a:r>
          </a:p>
          <a:p>
            <a:pPr marL="514350" indent="-514350">
              <a:spcBef>
                <a:spcPts val="1800"/>
              </a:spcBef>
              <a:buFont typeface="Arial" pitchFamily="34" charset="0"/>
              <a:buChar char="•"/>
            </a:pPr>
            <a:r>
              <a:rPr lang="de-DE" sz="2400" dirty="0" smtClean="0">
                <a:solidFill>
                  <a:schemeClr val="bg1"/>
                </a:solidFill>
              </a:rPr>
              <a:t>Warnung vor der Anbetung des Tieres</a:t>
            </a:r>
          </a:p>
          <a:p>
            <a:pPr marL="514350" indent="-514350">
              <a:spcBef>
                <a:spcPts val="600"/>
              </a:spcBef>
              <a:buFont typeface="Arial" pitchFamily="34" charset="0"/>
              <a:buChar char="•"/>
            </a:pPr>
            <a:r>
              <a:rPr lang="de-DE" sz="2400" dirty="0" smtClean="0">
                <a:solidFill>
                  <a:schemeClr val="bg1"/>
                </a:solidFill>
              </a:rPr>
              <a:t>Warnung vor dem Zeichen des Tieres</a:t>
            </a:r>
          </a:p>
          <a:p>
            <a:pPr marL="514350" indent="-514350">
              <a:spcBef>
                <a:spcPts val="600"/>
              </a:spcBef>
              <a:buFont typeface="Arial" pitchFamily="34" charset="0"/>
              <a:buChar char="•"/>
            </a:pPr>
            <a:r>
              <a:rPr lang="de-DE" sz="2400" dirty="0" smtClean="0">
                <a:solidFill>
                  <a:schemeClr val="bg1"/>
                </a:solidFill>
              </a:rPr>
              <a:t>Kennzeichen der Gläubigen:</a:t>
            </a:r>
          </a:p>
          <a:p>
            <a:pPr marL="984250" lvl="1" indent="-422275">
              <a:spcBef>
                <a:spcPts val="600"/>
              </a:spcBef>
              <a:buFont typeface="Symbol" pitchFamily="18" charset="2"/>
              <a:buChar char="-"/>
            </a:pPr>
            <a:r>
              <a:rPr lang="de-DE" sz="2400" dirty="0" smtClean="0">
                <a:solidFill>
                  <a:srgbClr val="FFFF99"/>
                </a:solidFill>
              </a:rPr>
              <a:t>Glaube Jesu (an Jesus)</a:t>
            </a:r>
          </a:p>
          <a:p>
            <a:pPr marL="984250" lvl="1" indent="-422275">
              <a:spcBef>
                <a:spcPts val="0"/>
              </a:spcBef>
              <a:buFont typeface="Symbol" pitchFamily="18" charset="2"/>
              <a:buChar char="-"/>
            </a:pPr>
            <a:r>
              <a:rPr lang="de-DE" sz="2400" dirty="0" smtClean="0">
                <a:solidFill>
                  <a:srgbClr val="FFFF99"/>
                </a:solidFill>
              </a:rPr>
              <a:t>Gebote Gottes</a:t>
            </a:r>
          </a:p>
        </p:txBody>
      </p:sp>
      <p:sp>
        <p:nvSpPr>
          <p:cNvPr id="11" name="Text Box 6"/>
          <p:cNvSpPr txBox="1">
            <a:spLocks noChangeArrowheads="1"/>
          </p:cNvSpPr>
          <p:nvPr/>
        </p:nvSpPr>
        <p:spPr bwMode="auto">
          <a:xfrm>
            <a:off x="6157733" y="612313"/>
            <a:ext cx="2801071" cy="523220"/>
          </a:xfrm>
          <a:prstGeom prst="rect">
            <a:avLst/>
          </a:prstGeom>
          <a:noFill/>
          <a:ln w="9525">
            <a:noFill/>
            <a:miter lim="800000"/>
            <a:headEnd/>
            <a:tailEnd/>
          </a:ln>
        </p:spPr>
        <p:txBody>
          <a:bodyPr wrap="square">
            <a:spAutoFit/>
          </a:bodyPr>
          <a:lstStyle/>
          <a:p>
            <a:pPr>
              <a:spcBef>
                <a:spcPct val="50000"/>
              </a:spcBef>
            </a:pPr>
            <a:r>
              <a:rPr lang="de-DE" sz="2800" dirty="0">
                <a:solidFill>
                  <a:schemeClr val="bg1"/>
                </a:solidFill>
                <a:latin typeface="Arial Narrow" pitchFamily="34" charset="0"/>
              </a:rPr>
              <a:t>Offb </a:t>
            </a:r>
            <a:r>
              <a:rPr lang="de-DE" sz="2800" dirty="0" smtClean="0">
                <a:solidFill>
                  <a:schemeClr val="bg1"/>
                </a:solidFill>
                <a:latin typeface="Arial Narrow" pitchFamily="34" charset="0"/>
              </a:rPr>
              <a:t>14,9-12 </a:t>
            </a:r>
            <a:r>
              <a:rPr lang="de-DE" dirty="0" smtClean="0">
                <a:solidFill>
                  <a:schemeClr val="bg1"/>
                </a:solidFill>
                <a:latin typeface="Arial Narrow" pitchFamily="34" charset="0"/>
              </a:rPr>
              <a:t>(NT 299)</a:t>
            </a:r>
            <a:endParaRPr lang="de-DE" dirty="0">
              <a:solidFill>
                <a:schemeClr val="bg1"/>
              </a:solidFill>
              <a:latin typeface="Arial Narrow" pitchFamily="34" charset="0"/>
            </a:endParaRPr>
          </a:p>
        </p:txBody>
      </p:sp>
      <p:pic>
        <p:nvPicPr>
          <p:cNvPr id="32769" name="Picture 1" descr="D:\Eigene Dateien\Eigene Bilder\Prophetie\Offenbarung\Offb 14 - 3 Engel 09.jpg"/>
          <p:cNvPicPr>
            <a:picLocks noChangeAspect="1" noChangeArrowheads="1"/>
          </p:cNvPicPr>
          <p:nvPr/>
        </p:nvPicPr>
        <p:blipFill>
          <a:blip r:embed="rId3" cstate="print"/>
          <a:srcRect/>
          <a:stretch>
            <a:fillRect/>
          </a:stretch>
        </p:blipFill>
        <p:spPr bwMode="auto">
          <a:xfrm>
            <a:off x="5570784" y="2453833"/>
            <a:ext cx="2996410" cy="399646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slide(fromBottom)">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slide(fromBottom)">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slide(fromBottom)">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slide(fromBottom)">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slide(fromBottom)">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5003800" y="0"/>
            <a:ext cx="4140200" cy="6858000"/>
          </a:xfrm>
          <a:prstGeom prst="rect">
            <a:avLst/>
          </a:prstGeom>
          <a:solidFill>
            <a:schemeClr val="tx1"/>
          </a:solidFill>
          <a:ln w="9525">
            <a:noFill/>
            <a:miter lim="800000"/>
            <a:headEnd/>
            <a:tailEnd/>
          </a:ln>
        </p:spPr>
        <p:txBody>
          <a:bodyPr wrap="none" anchor="ctr"/>
          <a:lstStyle/>
          <a:p>
            <a:endParaRPr lang="de-DE"/>
          </a:p>
        </p:txBody>
      </p:sp>
      <p:sp>
        <p:nvSpPr>
          <p:cNvPr id="589830" name="AutoShape 6"/>
          <p:cNvSpPr>
            <a:spLocks noChangeArrowheads="1"/>
          </p:cNvSpPr>
          <p:nvPr/>
        </p:nvSpPr>
        <p:spPr bwMode="auto">
          <a:xfrm>
            <a:off x="173037" y="260350"/>
            <a:ext cx="5799499" cy="1302232"/>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150475" y="573025"/>
            <a:ext cx="5803900" cy="646331"/>
          </a:xfrm>
          <a:prstGeom prst="rect">
            <a:avLst/>
          </a:prstGeom>
          <a:noFill/>
          <a:ln w="28575">
            <a:noFill/>
            <a:miter lim="800000"/>
            <a:headEnd/>
            <a:tailEnd/>
          </a:ln>
          <a:effectLst/>
        </p:spPr>
        <p:txBody>
          <a:bodyPr wrap="square">
            <a:spAutoFit/>
          </a:bodyPr>
          <a:lstStyle/>
          <a:p>
            <a:pPr algn="ctr">
              <a:spcBef>
                <a:spcPct val="50000"/>
              </a:spcBef>
              <a:defRPr/>
            </a:pPr>
            <a:r>
              <a:rPr lang="de-DE" sz="3600" b="1" dirty="0" smtClean="0">
                <a:solidFill>
                  <a:srgbClr val="FFFF00"/>
                </a:solidFill>
                <a:effectLst>
                  <a:outerShdw blurRad="254000" dist="127000" dir="2700000" algn="ctr" rotWithShape="0">
                    <a:schemeClr val="tx1">
                      <a:alpha val="60000"/>
                    </a:schemeClr>
                  </a:outerShdw>
                </a:effectLst>
              </a:rPr>
              <a:t>Die Botschaft der 3 Engel</a:t>
            </a:r>
            <a:endParaRPr lang="de-DE" sz="3600" b="1" dirty="0">
              <a:solidFill>
                <a:srgbClr val="FFFF00"/>
              </a:solidFill>
              <a:effectLst>
                <a:outerShdw blurRad="254000" dist="127000" dir="2700000" algn="ctr" rotWithShape="0">
                  <a:schemeClr val="tx1">
                    <a:alpha val="60000"/>
                  </a:schemeClr>
                </a:outerShdw>
              </a:effectLst>
            </a:endParaRPr>
          </a:p>
        </p:txBody>
      </p:sp>
      <p:sp>
        <p:nvSpPr>
          <p:cNvPr id="16" name="Text Box 22"/>
          <p:cNvSpPr txBox="1">
            <a:spLocks noChangeArrowheads="1"/>
          </p:cNvSpPr>
          <p:nvPr/>
        </p:nvSpPr>
        <p:spPr bwMode="auto">
          <a:xfrm>
            <a:off x="266116" y="2527863"/>
            <a:ext cx="4710997" cy="1815882"/>
          </a:xfrm>
          <a:prstGeom prst="rect">
            <a:avLst/>
          </a:prstGeom>
          <a:noFill/>
          <a:ln w="9525">
            <a:noFill/>
            <a:miter lim="800000"/>
            <a:headEnd/>
            <a:tailEnd/>
          </a:ln>
        </p:spPr>
        <p:txBody>
          <a:bodyPr wrap="square">
            <a:spAutoFit/>
          </a:bodyPr>
          <a:lstStyle/>
          <a:p>
            <a:pPr>
              <a:spcBef>
                <a:spcPts val="1800"/>
              </a:spcBef>
            </a:pPr>
            <a:r>
              <a:rPr lang="de-DE" sz="2800" dirty="0" smtClean="0">
                <a:solidFill>
                  <a:schemeClr val="bg1"/>
                </a:solidFill>
              </a:rPr>
              <a:t>Was wird geschehen, </a:t>
            </a:r>
            <a:br>
              <a:rPr lang="de-DE" sz="2800" dirty="0" smtClean="0">
                <a:solidFill>
                  <a:schemeClr val="bg1"/>
                </a:solidFill>
              </a:rPr>
            </a:br>
            <a:r>
              <a:rPr lang="de-DE" sz="2800" dirty="0" smtClean="0">
                <a:solidFill>
                  <a:schemeClr val="bg1"/>
                </a:solidFill>
              </a:rPr>
              <a:t>wenn die dreifache Engelsbotschaft die </a:t>
            </a:r>
            <a:br>
              <a:rPr lang="de-DE" sz="2800" dirty="0" smtClean="0">
                <a:solidFill>
                  <a:schemeClr val="bg1"/>
                </a:solidFill>
              </a:rPr>
            </a:br>
            <a:r>
              <a:rPr lang="de-DE" sz="2800" dirty="0" smtClean="0">
                <a:solidFill>
                  <a:schemeClr val="bg1"/>
                </a:solidFill>
              </a:rPr>
              <a:t>ganze Welt erreicht hat?</a:t>
            </a:r>
          </a:p>
        </p:txBody>
      </p:sp>
      <p:sp>
        <p:nvSpPr>
          <p:cNvPr id="11" name="Text Box 6"/>
          <p:cNvSpPr txBox="1">
            <a:spLocks noChangeArrowheads="1"/>
          </p:cNvSpPr>
          <p:nvPr/>
        </p:nvSpPr>
        <p:spPr bwMode="auto">
          <a:xfrm>
            <a:off x="6088284" y="612313"/>
            <a:ext cx="3055716" cy="492443"/>
          </a:xfrm>
          <a:prstGeom prst="rect">
            <a:avLst/>
          </a:prstGeom>
          <a:noFill/>
          <a:ln w="9525">
            <a:noFill/>
            <a:miter lim="800000"/>
            <a:headEnd/>
            <a:tailEnd/>
          </a:ln>
        </p:spPr>
        <p:txBody>
          <a:bodyPr wrap="square">
            <a:spAutoFit/>
          </a:bodyPr>
          <a:lstStyle/>
          <a:p>
            <a:pPr>
              <a:spcBef>
                <a:spcPct val="50000"/>
              </a:spcBef>
            </a:pPr>
            <a:r>
              <a:rPr lang="de-DE" sz="2600" dirty="0" smtClean="0">
                <a:solidFill>
                  <a:schemeClr val="bg1"/>
                </a:solidFill>
                <a:latin typeface="Arial Narrow" pitchFamily="34" charset="0"/>
              </a:rPr>
              <a:t>Matthäus </a:t>
            </a:r>
            <a:r>
              <a:rPr lang="de-DE" sz="2600" dirty="0" smtClean="0">
                <a:solidFill>
                  <a:schemeClr val="bg1"/>
                </a:solidFill>
                <a:latin typeface="Arial Narrow" pitchFamily="34" charset="0"/>
              </a:rPr>
              <a:t>24,14  </a:t>
            </a:r>
            <a:r>
              <a:rPr lang="de-DE" sz="1900" dirty="0" smtClean="0">
                <a:solidFill>
                  <a:schemeClr val="bg1"/>
                </a:solidFill>
                <a:latin typeface="Arial Narrow" pitchFamily="34" charset="0"/>
              </a:rPr>
              <a:t>(NT 34)</a:t>
            </a:r>
            <a:endParaRPr lang="de-DE" sz="1900" dirty="0">
              <a:solidFill>
                <a:schemeClr val="bg1"/>
              </a:solidFill>
              <a:latin typeface="Arial Narrow" pitchFamily="34" charset="0"/>
            </a:endParaRPr>
          </a:p>
        </p:txBody>
      </p:sp>
      <p:pic>
        <p:nvPicPr>
          <p:cNvPr id="80898" name="Picture 2" descr="D:\Eigene Dateien\Eigene Bilder\Prophetie\Offenbarung\Offb 14 - 3 Engel 14.jpg"/>
          <p:cNvPicPr>
            <a:picLocks noChangeAspect="1" noChangeArrowheads="1"/>
          </p:cNvPicPr>
          <p:nvPr/>
        </p:nvPicPr>
        <p:blipFill>
          <a:blip r:embed="rId3"/>
          <a:srcRect/>
          <a:stretch>
            <a:fillRect/>
          </a:stretch>
        </p:blipFill>
        <p:spPr bwMode="auto">
          <a:xfrm>
            <a:off x="5569200" y="2455200"/>
            <a:ext cx="2996063" cy="3996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898"/>
                                        </p:tgtEl>
                                        <p:attrNameLst>
                                          <p:attrName>style.visibility</p:attrName>
                                        </p:attrNameLst>
                                      </p:cBhvr>
                                      <p:to>
                                        <p:strVal val="visible"/>
                                      </p:to>
                                    </p:set>
                                    <p:animEffect transition="in" filter="fade">
                                      <p:cBhvr>
                                        <p:cTn id="10" dur="1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Die zwei Wege</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532338" y="2701475"/>
            <a:ext cx="3831318" cy="1569660"/>
          </a:xfrm>
          <a:prstGeom prst="rect">
            <a:avLst/>
          </a:prstGeom>
          <a:noFill/>
          <a:ln w="9525">
            <a:noFill/>
            <a:miter lim="800000"/>
            <a:headEnd/>
            <a:tailEnd/>
          </a:ln>
        </p:spPr>
        <p:txBody>
          <a:bodyPr wrap="square">
            <a:spAutoFit/>
          </a:bodyPr>
          <a:lstStyle/>
          <a:p>
            <a:pPr>
              <a:spcBef>
                <a:spcPct val="50000"/>
              </a:spcBef>
            </a:pPr>
            <a:r>
              <a:rPr lang="de-DE" sz="3200" dirty="0" smtClean="0">
                <a:solidFill>
                  <a:schemeClr val="bg1"/>
                </a:solidFill>
              </a:rPr>
              <a:t>Was unterscheidet die beiden Wege voneinander?</a:t>
            </a:r>
            <a:endParaRPr lang="de-DE" sz="3200" dirty="0">
              <a:solidFill>
                <a:schemeClr val="bg1"/>
              </a:solidFill>
            </a:endParaRPr>
          </a:p>
        </p:txBody>
      </p:sp>
      <p:sp>
        <p:nvSpPr>
          <p:cNvPr id="12" name="Text Box 6"/>
          <p:cNvSpPr txBox="1">
            <a:spLocks noChangeArrowheads="1"/>
          </p:cNvSpPr>
          <p:nvPr/>
        </p:nvSpPr>
        <p:spPr bwMode="auto">
          <a:xfrm>
            <a:off x="6123008" y="647038"/>
            <a:ext cx="2905246" cy="461665"/>
          </a:xfrm>
          <a:prstGeom prst="rect">
            <a:avLst/>
          </a:prstGeom>
          <a:noFill/>
          <a:ln w="9525">
            <a:noFill/>
            <a:miter lim="800000"/>
            <a:headEnd/>
            <a:tailEnd/>
          </a:ln>
        </p:spPr>
        <p:txBody>
          <a:bodyPr wrap="square">
            <a:spAutoFit/>
          </a:bodyPr>
          <a:lstStyle/>
          <a:p>
            <a:pPr>
              <a:spcBef>
                <a:spcPct val="50000"/>
              </a:spcBef>
            </a:pPr>
            <a:r>
              <a:rPr lang="de-DE" sz="2400" dirty="0" smtClean="0">
                <a:solidFill>
                  <a:schemeClr val="bg1"/>
                </a:solidFill>
                <a:latin typeface="Arial Narrow" pitchFamily="34" charset="0"/>
              </a:rPr>
              <a:t>Matthäus 7,13.14 </a:t>
            </a:r>
            <a:r>
              <a:rPr lang="de-DE" dirty="0" smtClean="0">
                <a:solidFill>
                  <a:schemeClr val="bg1"/>
                </a:solidFill>
                <a:latin typeface="Arial Narrow" pitchFamily="34" charset="0"/>
              </a:rPr>
              <a:t>(NT 10)</a:t>
            </a:r>
            <a:endParaRPr lang="de-DE" dirty="0">
              <a:solidFill>
                <a:schemeClr val="bg1"/>
              </a:solidFill>
              <a:latin typeface="Arial Narrow" pitchFamily="34" charset="0"/>
            </a:endParaRPr>
          </a:p>
        </p:txBody>
      </p:sp>
      <p:sp>
        <p:nvSpPr>
          <p:cNvPr id="8" name="Text Box 6"/>
          <p:cNvSpPr txBox="1">
            <a:spLocks noChangeArrowheads="1"/>
          </p:cNvSpPr>
          <p:nvPr/>
        </p:nvSpPr>
        <p:spPr bwMode="auto">
          <a:xfrm>
            <a:off x="6124932" y="1123538"/>
            <a:ext cx="3019067" cy="461665"/>
          </a:xfrm>
          <a:prstGeom prst="rect">
            <a:avLst/>
          </a:prstGeom>
          <a:noFill/>
          <a:ln w="9525">
            <a:noFill/>
            <a:miter lim="800000"/>
            <a:headEnd/>
            <a:tailEnd/>
          </a:ln>
        </p:spPr>
        <p:txBody>
          <a:bodyPr wrap="square">
            <a:spAutoFit/>
          </a:bodyPr>
          <a:lstStyle/>
          <a:p>
            <a:pPr>
              <a:spcBef>
                <a:spcPct val="50000"/>
              </a:spcBef>
            </a:pPr>
            <a:r>
              <a:rPr lang="de-DE" sz="2400" dirty="0" smtClean="0">
                <a:solidFill>
                  <a:schemeClr val="bg1"/>
                </a:solidFill>
                <a:latin typeface="Arial Narrow" pitchFamily="34" charset="0"/>
              </a:rPr>
              <a:t>Matthäus 7,21-23 </a:t>
            </a:r>
            <a:r>
              <a:rPr lang="de-DE" dirty="0" smtClean="0">
                <a:solidFill>
                  <a:schemeClr val="bg1"/>
                </a:solidFill>
                <a:latin typeface="Arial Narrow" pitchFamily="34" charset="0"/>
              </a:rPr>
              <a:t>(NT 10)</a:t>
            </a:r>
            <a:endParaRPr lang="de-DE" dirty="0">
              <a:solidFill>
                <a:schemeClr val="bg1"/>
              </a:solidFill>
              <a:latin typeface="Arial Narrow" pitchFamily="34" charset="0"/>
            </a:endParaRPr>
          </a:p>
        </p:txBody>
      </p:sp>
      <p:sp>
        <p:nvSpPr>
          <p:cNvPr id="9" name="Text Box 22"/>
          <p:cNvSpPr txBox="1">
            <a:spLocks noChangeArrowheads="1"/>
          </p:cNvSpPr>
          <p:nvPr/>
        </p:nvSpPr>
        <p:spPr bwMode="auto">
          <a:xfrm>
            <a:off x="534262" y="4601700"/>
            <a:ext cx="4176633" cy="1569660"/>
          </a:xfrm>
          <a:prstGeom prst="rect">
            <a:avLst/>
          </a:prstGeom>
          <a:noFill/>
          <a:ln w="9525">
            <a:noFill/>
            <a:miter lim="800000"/>
            <a:headEnd/>
            <a:tailEnd/>
          </a:ln>
        </p:spPr>
        <p:txBody>
          <a:bodyPr wrap="square">
            <a:spAutoFit/>
          </a:bodyPr>
          <a:lstStyle/>
          <a:p>
            <a:pPr>
              <a:spcBef>
                <a:spcPct val="50000"/>
              </a:spcBef>
            </a:pPr>
            <a:r>
              <a:rPr lang="de-DE" sz="3200" dirty="0" smtClean="0">
                <a:solidFill>
                  <a:schemeClr val="bg1"/>
                </a:solidFill>
              </a:rPr>
              <a:t>Was können wir tun, damit wir den Weg zum Leben gehen?</a:t>
            </a:r>
            <a:endParaRPr lang="de-DE" sz="3200" dirty="0">
              <a:solidFill>
                <a:schemeClr val="bg1"/>
              </a:solidFill>
            </a:endParaRPr>
          </a:p>
        </p:txBody>
      </p:sp>
      <p:pic>
        <p:nvPicPr>
          <p:cNvPr id="10" name="Picture 3" descr="D:\Eigene Dateien\Eigene Bilder\downloads\Der schmale und der breite Weg.jpg"/>
          <p:cNvPicPr>
            <a:picLocks noChangeAspect="1" noChangeArrowheads="1"/>
          </p:cNvPicPr>
          <p:nvPr/>
        </p:nvPicPr>
        <p:blipFill>
          <a:blip r:embed="rId3" cstate="print"/>
          <a:srcRect/>
          <a:stretch>
            <a:fillRect/>
          </a:stretch>
        </p:blipFill>
        <p:spPr bwMode="auto">
          <a:xfrm>
            <a:off x="5289630" y="2005719"/>
            <a:ext cx="3854369" cy="4852281"/>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10" dur="500"/>
                                        <p:tgtEl>
                                          <p:spTgt spid="5898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slide(fromBottom)">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build="p"/>
      <p:bldP spid="1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2" descr="Schrift 15"/>
          <p:cNvPicPr>
            <a:picLocks noChangeAspect="1" noChangeArrowheads="1"/>
          </p:cNvPicPr>
          <p:nvPr/>
        </p:nvPicPr>
        <p:blipFill>
          <a:blip r:embed="rId4"/>
          <a:srcRect/>
          <a:stretch>
            <a:fillRect/>
          </a:stretch>
        </p:blipFill>
        <p:spPr bwMode="auto">
          <a:xfrm>
            <a:off x="7043738" y="333375"/>
            <a:ext cx="1849437" cy="615950"/>
          </a:xfrm>
          <a:prstGeom prst="rect">
            <a:avLst/>
          </a:prstGeom>
          <a:noFill/>
          <a:ln w="9525">
            <a:noFill/>
            <a:miter lim="800000"/>
            <a:headEnd/>
            <a:tailEnd/>
          </a:ln>
        </p:spPr>
      </p:pic>
      <p:sp>
        <p:nvSpPr>
          <p:cNvPr id="737283" name="Rectangle 3"/>
          <p:cNvSpPr>
            <a:spLocks noGrp="1" noChangeArrowheads="1"/>
          </p:cNvSpPr>
          <p:nvPr>
            <p:ph type="body" idx="1"/>
          </p:nvPr>
        </p:nvSpPr>
        <p:spPr>
          <a:xfrm>
            <a:off x="1898248" y="1068588"/>
            <a:ext cx="7245751" cy="5789411"/>
          </a:xfrm>
        </p:spPr>
        <p:txBody>
          <a:bodyPr/>
          <a:lstStyle/>
          <a:p>
            <a:pPr marL="450850" indent="-450850" eaLnBrk="1" hangingPunct="1">
              <a:spcBef>
                <a:spcPts val="1000"/>
              </a:spcBef>
              <a:buFontTx/>
              <a:buAutoNum type="arabicPeriod"/>
            </a:pPr>
            <a:r>
              <a:rPr lang="de-DE" sz="3000" dirty="0" smtClean="0">
                <a:solidFill>
                  <a:schemeClr val="bg1"/>
                </a:solidFill>
              </a:rPr>
              <a:t>Richtig oder Falsch:</a:t>
            </a:r>
          </a:p>
          <a:p>
            <a:pPr marL="450850" indent="0" eaLnBrk="1" hangingPunct="1">
              <a:spcBef>
                <a:spcPts val="700"/>
              </a:spcBef>
              <a:buNone/>
            </a:pPr>
            <a:r>
              <a:rPr lang="de-DE" sz="2600" dirty="0" smtClean="0">
                <a:solidFill>
                  <a:srgbClr val="FFFFCC"/>
                </a:solidFill>
              </a:rPr>
              <a:t>Gottes 3-fache Botschaft in Offenbarung 14 wird das ewige Evangelium genannt.</a:t>
            </a:r>
          </a:p>
          <a:p>
            <a:pPr marL="514350" indent="-514350" eaLnBrk="1" hangingPunct="1">
              <a:spcBef>
                <a:spcPts val="1800"/>
              </a:spcBef>
              <a:buFont typeface="+mj-lt"/>
              <a:buAutoNum type="arabicPeriod" startAt="2"/>
            </a:pPr>
            <a:r>
              <a:rPr lang="de-DE" sz="3000" dirty="0" smtClean="0">
                <a:solidFill>
                  <a:schemeClr val="bg1"/>
                </a:solidFill>
              </a:rPr>
              <a:t>Welche Kennzeichen haben die Gläubigen in der Endzeit (Offb 14,12)?</a:t>
            </a:r>
          </a:p>
          <a:p>
            <a:pPr marL="1250950" lvl="1" indent="-533400" eaLnBrk="1" hangingPunct="1">
              <a:spcBef>
                <a:spcPts val="700"/>
              </a:spcBef>
              <a:buFontTx/>
              <a:buNone/>
            </a:pPr>
            <a:r>
              <a:rPr lang="de-DE" sz="2600" dirty="0" smtClean="0">
                <a:solidFill>
                  <a:srgbClr val="FFFFCC"/>
                </a:solidFill>
              </a:rPr>
              <a:t>A:  Segen Gottes und Gnade Jesu</a:t>
            </a:r>
          </a:p>
          <a:p>
            <a:pPr marL="1250950" lvl="1" indent="-533400" eaLnBrk="1" hangingPunct="1">
              <a:buFontTx/>
              <a:buNone/>
            </a:pPr>
            <a:r>
              <a:rPr lang="de-DE" sz="2600" dirty="0" smtClean="0">
                <a:solidFill>
                  <a:srgbClr val="FFFFCC"/>
                </a:solidFill>
              </a:rPr>
              <a:t>B:  Liebe Gottes und Glaube Jesu</a:t>
            </a:r>
          </a:p>
          <a:p>
            <a:pPr marL="1250950" lvl="1" indent="-533400" eaLnBrk="1" hangingPunct="1">
              <a:buFontTx/>
              <a:buNone/>
            </a:pPr>
            <a:r>
              <a:rPr lang="de-DE" sz="2600" dirty="0" smtClean="0">
                <a:solidFill>
                  <a:srgbClr val="FFFFCC"/>
                </a:solidFill>
              </a:rPr>
              <a:t>C:  Freiheit Jesu und Freude Gottes</a:t>
            </a:r>
          </a:p>
          <a:p>
            <a:pPr marL="1250950" lvl="1" indent="-533400" eaLnBrk="1" hangingPunct="1">
              <a:buFontTx/>
              <a:buNone/>
            </a:pPr>
            <a:r>
              <a:rPr lang="de-DE" sz="2600" dirty="0" smtClean="0">
                <a:solidFill>
                  <a:srgbClr val="FFFFCC"/>
                </a:solidFill>
              </a:rPr>
              <a:t>D:  </a:t>
            </a:r>
            <a:r>
              <a:rPr lang="de-DE" sz="2600" dirty="0" smtClean="0">
                <a:solidFill>
                  <a:srgbClr val="FFFFCC"/>
                </a:solidFill>
              </a:rPr>
              <a:t>Glaube Jesu und Gottes Gebote</a:t>
            </a:r>
          </a:p>
          <a:p>
            <a:pPr marL="450850" indent="-450850" eaLnBrk="1" hangingPunct="1">
              <a:spcBef>
                <a:spcPts val="1800"/>
              </a:spcBef>
              <a:buFontTx/>
              <a:buAutoNum type="arabicPeriod" startAt="2"/>
            </a:pPr>
            <a:r>
              <a:rPr lang="de-DE" sz="3000" dirty="0" smtClean="0">
                <a:solidFill>
                  <a:schemeClr val="bg1"/>
                </a:solidFill>
              </a:rPr>
              <a:t>Wovor warnt Gott uns in der 3-fachen Engelsbotschaft?</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37283">
                                            <p:txEl>
                                              <p:pRg st="0" end="0"/>
                                            </p:txEl>
                                          </p:spTgt>
                                        </p:tgtEl>
                                        <p:attrNameLst>
                                          <p:attrName>style.visibility</p:attrName>
                                        </p:attrNameLst>
                                      </p:cBhvr>
                                      <p:to>
                                        <p:strVal val="visible"/>
                                      </p:to>
                                    </p:set>
                                    <p:animEffect transition="in" filter="slide(fromBottom)">
                                      <p:cBhvr>
                                        <p:cTn id="7" dur="500"/>
                                        <p:tgtEl>
                                          <p:spTgt spid="73728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37283">
                                            <p:txEl>
                                              <p:pRg st="1" end="1"/>
                                            </p:txEl>
                                          </p:spTgt>
                                        </p:tgtEl>
                                        <p:attrNameLst>
                                          <p:attrName>style.visibility</p:attrName>
                                        </p:attrNameLst>
                                      </p:cBhvr>
                                      <p:to>
                                        <p:strVal val="visible"/>
                                      </p:to>
                                    </p:set>
                                    <p:animEffect transition="in" filter="slide(fromBottom)">
                                      <p:cBhvr>
                                        <p:cTn id="10" dur="500"/>
                                        <p:tgtEl>
                                          <p:spTgt spid="7372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37283">
                                            <p:txEl>
                                              <p:pRg st="2" end="2"/>
                                            </p:txEl>
                                          </p:spTgt>
                                        </p:tgtEl>
                                        <p:attrNameLst>
                                          <p:attrName>style.visibility</p:attrName>
                                        </p:attrNameLst>
                                      </p:cBhvr>
                                      <p:to>
                                        <p:strVal val="visible"/>
                                      </p:to>
                                    </p:set>
                                    <p:animEffect transition="in" filter="slide(fromBottom)">
                                      <p:cBhvr>
                                        <p:cTn id="15" dur="500"/>
                                        <p:tgtEl>
                                          <p:spTgt spid="737283">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37283">
                                            <p:txEl>
                                              <p:pRg st="3" end="3"/>
                                            </p:txEl>
                                          </p:spTgt>
                                        </p:tgtEl>
                                        <p:attrNameLst>
                                          <p:attrName>style.visibility</p:attrName>
                                        </p:attrNameLst>
                                      </p:cBhvr>
                                      <p:to>
                                        <p:strVal val="visible"/>
                                      </p:to>
                                    </p:set>
                                    <p:animEffect transition="in" filter="slide(fromBottom)">
                                      <p:cBhvr>
                                        <p:cTn id="18" dur="500"/>
                                        <p:tgtEl>
                                          <p:spTgt spid="73728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37283">
                                            <p:txEl>
                                              <p:pRg st="4" end="4"/>
                                            </p:txEl>
                                          </p:spTgt>
                                        </p:tgtEl>
                                        <p:attrNameLst>
                                          <p:attrName>style.visibility</p:attrName>
                                        </p:attrNameLst>
                                      </p:cBhvr>
                                      <p:to>
                                        <p:strVal val="visible"/>
                                      </p:to>
                                    </p:set>
                                    <p:animEffect transition="in" filter="slide(fromBottom)">
                                      <p:cBhvr>
                                        <p:cTn id="21" dur="500"/>
                                        <p:tgtEl>
                                          <p:spTgt spid="737283">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737283">
                                            <p:txEl>
                                              <p:pRg st="5" end="5"/>
                                            </p:txEl>
                                          </p:spTgt>
                                        </p:tgtEl>
                                        <p:attrNameLst>
                                          <p:attrName>style.visibility</p:attrName>
                                        </p:attrNameLst>
                                      </p:cBhvr>
                                      <p:to>
                                        <p:strVal val="visible"/>
                                      </p:to>
                                    </p:set>
                                    <p:animEffect transition="in" filter="slide(fromBottom)">
                                      <p:cBhvr>
                                        <p:cTn id="24" dur="500"/>
                                        <p:tgtEl>
                                          <p:spTgt spid="73728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737283">
                                            <p:txEl>
                                              <p:pRg st="6" end="6"/>
                                            </p:txEl>
                                          </p:spTgt>
                                        </p:tgtEl>
                                        <p:attrNameLst>
                                          <p:attrName>style.visibility</p:attrName>
                                        </p:attrNameLst>
                                      </p:cBhvr>
                                      <p:to>
                                        <p:strVal val="visible"/>
                                      </p:to>
                                    </p:set>
                                    <p:animEffect transition="in" filter="slide(fromBottom)">
                                      <p:cBhvr>
                                        <p:cTn id="27" dur="500"/>
                                        <p:tgtEl>
                                          <p:spTgt spid="73728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37283">
                                            <p:txEl>
                                              <p:pRg st="7" end="7"/>
                                            </p:txEl>
                                          </p:spTgt>
                                        </p:tgtEl>
                                        <p:attrNameLst>
                                          <p:attrName>style.visibility</p:attrName>
                                        </p:attrNameLst>
                                      </p:cBhvr>
                                      <p:to>
                                        <p:strVal val="visible"/>
                                      </p:to>
                                    </p:set>
                                    <p:animEffect transition="in" filter="slide(fromBottom)">
                                      <p:cBhvr>
                                        <p:cTn id="32" dur="500"/>
                                        <p:tgtEl>
                                          <p:spTgt spid="7372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5299" name="Rectangle 3"/>
          <p:cNvSpPr>
            <a:spLocks noGrp="1" noChangeArrowheads="1"/>
          </p:cNvSpPr>
          <p:nvPr>
            <p:ph type="body" idx="1"/>
          </p:nvPr>
        </p:nvSpPr>
        <p:spPr>
          <a:xfrm>
            <a:off x="2407534" y="1802738"/>
            <a:ext cx="6481823" cy="4632786"/>
          </a:xfrm>
        </p:spPr>
        <p:txBody>
          <a:bodyPr/>
          <a:lstStyle/>
          <a:p>
            <a:pPr marL="609600" indent="-609600" eaLnBrk="1" hangingPunct="1">
              <a:spcBef>
                <a:spcPct val="60000"/>
              </a:spcBef>
              <a:buNone/>
            </a:pPr>
            <a:r>
              <a:rPr lang="de-DE" sz="2800" dirty="0" smtClean="0">
                <a:solidFill>
                  <a:schemeClr val="bg1"/>
                </a:solidFill>
              </a:rPr>
              <a:t>A	Ich verstehe die Botschaft von heute Abend. Sie hat für mich Bedeutung.</a:t>
            </a:r>
          </a:p>
          <a:p>
            <a:pPr marL="609600" indent="-609600" eaLnBrk="1" hangingPunct="1">
              <a:spcBef>
                <a:spcPct val="60000"/>
              </a:spcBef>
              <a:buNone/>
            </a:pPr>
            <a:r>
              <a:rPr lang="de-DE" sz="2800" dirty="0" smtClean="0">
                <a:solidFill>
                  <a:schemeClr val="bg1"/>
                </a:solidFill>
              </a:rPr>
              <a:t>B	Ich glaube, dass die Botschaft der  3 Engel heute in der ganzen Welt verkündigt werden sollte.</a:t>
            </a:r>
          </a:p>
          <a:p>
            <a:pPr marL="609600" indent="-609600" eaLnBrk="1" hangingPunct="1">
              <a:spcBef>
                <a:spcPct val="60000"/>
              </a:spcBef>
              <a:buNone/>
            </a:pPr>
            <a:r>
              <a:rPr lang="de-DE" sz="2800" dirty="0" smtClean="0">
                <a:solidFill>
                  <a:schemeClr val="bg1"/>
                </a:solidFill>
              </a:rPr>
              <a:t>C	Bitte beten Sie für mich, dass ich mit Freude Zeugnis von Jesus geben kann.</a:t>
            </a:r>
          </a:p>
        </p:txBody>
      </p:sp>
      <p:pic>
        <p:nvPicPr>
          <p:cNvPr id="15363" name="Picture 4" descr="Schrift 33"/>
          <p:cNvPicPr>
            <a:picLocks noChangeAspect="1" noChangeArrowheads="1"/>
          </p:cNvPicPr>
          <p:nvPr/>
        </p:nvPicPr>
        <p:blipFill>
          <a:blip r:embed="rId4"/>
          <a:srcRect t="18898" b="18898"/>
          <a:stretch>
            <a:fillRect/>
          </a:stretch>
        </p:blipFill>
        <p:spPr bwMode="auto">
          <a:xfrm>
            <a:off x="4329113" y="436563"/>
            <a:ext cx="4314825" cy="547687"/>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95299">
                                            <p:txEl>
                                              <p:pRg st="0" end="0"/>
                                            </p:txEl>
                                          </p:spTgt>
                                        </p:tgtEl>
                                        <p:attrNameLst>
                                          <p:attrName>style.visibility</p:attrName>
                                        </p:attrNameLst>
                                      </p:cBhvr>
                                      <p:to>
                                        <p:strVal val="visible"/>
                                      </p:to>
                                    </p:set>
                                    <p:animEffect transition="in" filter="slide(fromBottom)">
                                      <p:cBhvr>
                                        <p:cTn id="7" dur="500"/>
                                        <p:tgtEl>
                                          <p:spTgt spid="69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95299">
                                            <p:txEl>
                                              <p:pRg st="1" end="1"/>
                                            </p:txEl>
                                          </p:spTgt>
                                        </p:tgtEl>
                                        <p:attrNameLst>
                                          <p:attrName>style.visibility</p:attrName>
                                        </p:attrNameLst>
                                      </p:cBhvr>
                                      <p:to>
                                        <p:strVal val="visible"/>
                                      </p:to>
                                    </p:set>
                                    <p:animEffect transition="in" filter="slide(fromBottom)">
                                      <p:cBhvr>
                                        <p:cTn id="12" dur="500"/>
                                        <p:tgtEl>
                                          <p:spTgt spid="69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95299">
                                            <p:txEl>
                                              <p:pRg st="2" end="2"/>
                                            </p:txEl>
                                          </p:spTgt>
                                        </p:tgtEl>
                                        <p:attrNameLst>
                                          <p:attrName>style.visibility</p:attrName>
                                        </p:attrNameLst>
                                      </p:cBhvr>
                                      <p:to>
                                        <p:strVal val="visible"/>
                                      </p:to>
                                    </p:set>
                                    <p:animEffect transition="in" filter="slide(fromBottom)">
                                      <p:cBhvr>
                                        <p:cTn id="17" dur="500"/>
                                        <p:tgtEl>
                                          <p:spTgt spid="69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Eigene Dateien\Eigene Bilder\Prophetie\Jesu Wiederkunft\GS Jesu Wiederkunft 08.jpg"/>
          <p:cNvPicPr>
            <a:picLocks noChangeAspect="1" noChangeArrowheads="1"/>
          </p:cNvPicPr>
          <p:nvPr/>
        </p:nvPicPr>
        <p:blipFill>
          <a:blip r:embed="rId2"/>
          <a:srcRect l="17033" r="13318"/>
          <a:stretch>
            <a:fillRect/>
          </a:stretch>
        </p:blipFill>
        <p:spPr bwMode="auto">
          <a:xfrm>
            <a:off x="0" y="0"/>
            <a:ext cx="4259263" cy="6858000"/>
          </a:xfrm>
          <a:prstGeom prst="rect">
            <a:avLst/>
          </a:prstGeom>
          <a:noFill/>
          <a:ln w="9525">
            <a:noFill/>
            <a:miter lim="800000"/>
            <a:headEnd/>
            <a:tailEnd/>
          </a:ln>
        </p:spPr>
      </p:pic>
      <p:sp>
        <p:nvSpPr>
          <p:cNvPr id="5122" name="Text Box 2"/>
          <p:cNvSpPr txBox="1">
            <a:spLocks noChangeArrowheads="1"/>
          </p:cNvSpPr>
          <p:nvPr/>
        </p:nvSpPr>
        <p:spPr bwMode="auto">
          <a:xfrm>
            <a:off x="5487988" y="3089275"/>
            <a:ext cx="3260725" cy="366713"/>
          </a:xfrm>
          <a:prstGeom prst="rect">
            <a:avLst/>
          </a:prstGeom>
          <a:noFill/>
          <a:ln w="9525">
            <a:noFill/>
            <a:miter lim="800000"/>
            <a:headEnd/>
            <a:tailEnd/>
          </a:ln>
        </p:spPr>
        <p:txBody>
          <a:bodyPr>
            <a:spAutoFit/>
          </a:bodyPr>
          <a:lstStyle/>
          <a:p>
            <a:pPr algn="l" rtl="0" fontAlgn="base">
              <a:spcBef>
                <a:spcPct val="0"/>
              </a:spcBef>
              <a:spcAft>
                <a:spcPct val="0"/>
              </a:spcAft>
            </a:pPr>
            <a:endParaRPr lang="de-DE" kern="1200">
              <a:solidFill>
                <a:srgbClr val="000000"/>
              </a:solidFill>
              <a:latin typeface="Arial" charset="0"/>
              <a:ea typeface="+mn-ea"/>
              <a:cs typeface="+mn-cs"/>
            </a:endParaRPr>
          </a:p>
        </p:txBody>
      </p:sp>
      <p:sp>
        <p:nvSpPr>
          <p:cNvPr id="10" name="Abgerundetes Rechteck 9"/>
          <p:cNvSpPr/>
          <p:nvPr/>
        </p:nvSpPr>
        <p:spPr bwMode="auto">
          <a:xfrm>
            <a:off x="4356000" y="2808000"/>
            <a:ext cx="4644000" cy="2736000"/>
          </a:xfrm>
          <a:prstGeom prst="roundRect">
            <a:avLst/>
          </a:prstGeom>
          <a:gradFill>
            <a:gsLst>
              <a:gs pos="0">
                <a:srgbClr val="000066"/>
              </a:gs>
              <a:gs pos="100000">
                <a:schemeClr val="tx1"/>
              </a:gs>
            </a:gsLst>
            <a:lin ang="18900000" scaled="1"/>
          </a:gradFill>
          <a:ln w="19050" cap="flat" cmpd="sng" algn="ctr">
            <a:solidFill>
              <a:schemeClr val="tx1"/>
            </a:solidFill>
            <a:prstDash val="solid"/>
            <a:round/>
            <a:headEnd type="none" w="med" len="med"/>
            <a:tailEnd type="none" w="med" len="med"/>
          </a:ln>
          <a:effectLst>
            <a:outerShdw blurRad="254000" dist="215900" dir="2700000" algn="ctr" rotWithShape="0">
              <a:srgbClr val="000000">
                <a:alpha val="60000"/>
              </a:srgbClr>
            </a:outerShdw>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endParaRPr lang="de-DE" sz="2000" kern="1200">
              <a:solidFill>
                <a:srgbClr val="000000"/>
              </a:solidFill>
              <a:latin typeface="Arial" charset="0"/>
              <a:ea typeface="+mn-ea"/>
              <a:cs typeface="+mn-cs"/>
            </a:endParaRPr>
          </a:p>
        </p:txBody>
      </p:sp>
      <p:sp>
        <p:nvSpPr>
          <p:cNvPr id="5125" name="Text Box 5"/>
          <p:cNvSpPr txBox="1">
            <a:spLocks noChangeArrowheads="1"/>
          </p:cNvSpPr>
          <p:nvPr/>
        </p:nvSpPr>
        <p:spPr bwMode="auto">
          <a:xfrm>
            <a:off x="7313613" y="6299200"/>
            <a:ext cx="1668462" cy="396875"/>
          </a:xfrm>
          <a:prstGeom prst="rect">
            <a:avLst/>
          </a:prstGeom>
          <a:noFill/>
          <a:ln w="9525">
            <a:noFill/>
            <a:miter lim="800000"/>
            <a:headEnd/>
            <a:tailEnd/>
          </a:ln>
        </p:spPr>
        <p:txBody>
          <a:bodyPr>
            <a:spAutoFit/>
          </a:bodyPr>
          <a:lstStyle/>
          <a:p>
            <a:pPr algn="l" rtl="0" fontAlgn="base">
              <a:spcBef>
                <a:spcPct val="50000"/>
              </a:spcBef>
              <a:spcAft>
                <a:spcPct val="0"/>
              </a:spcAft>
            </a:pPr>
            <a:r>
              <a:rPr lang="en-US" sz="2000" kern="1200" dirty="0">
                <a:solidFill>
                  <a:srgbClr val="FFFFFF"/>
                </a:solidFill>
                <a:effectLst>
                  <a:outerShdw blurRad="254000" dist="215900" dir="2700000" algn="ctr" rotWithShape="0">
                    <a:srgbClr val="000000">
                      <a:alpha val="80000"/>
                    </a:srgbClr>
                  </a:outerShdw>
                </a:effectLst>
                <a:latin typeface="Arial Narrow" pitchFamily="34" charset="0"/>
                <a:ea typeface="+mn-ea"/>
                <a:cs typeface="+mn-cs"/>
              </a:rPr>
              <a:t>© Olaf Schröer</a:t>
            </a:r>
            <a:endParaRPr lang="de-DE" sz="2000" kern="1200" dirty="0">
              <a:solidFill>
                <a:srgbClr val="FFFFFF"/>
              </a:solidFill>
              <a:effectLst>
                <a:outerShdw blurRad="254000" dist="215900" dir="2700000" algn="ctr" rotWithShape="0">
                  <a:srgbClr val="000000">
                    <a:alpha val="80000"/>
                  </a:srgbClr>
                </a:outerShdw>
              </a:effectLst>
              <a:latin typeface="Arial Narrow" pitchFamily="34" charset="0"/>
              <a:ea typeface="+mn-ea"/>
              <a:cs typeface="+mn-cs"/>
            </a:endParaRPr>
          </a:p>
        </p:txBody>
      </p:sp>
      <p:grpSp>
        <p:nvGrpSpPr>
          <p:cNvPr id="2" name="Group 7"/>
          <p:cNvGrpSpPr>
            <a:grpSpLocks/>
          </p:cNvGrpSpPr>
          <p:nvPr/>
        </p:nvGrpSpPr>
        <p:grpSpPr bwMode="auto">
          <a:xfrm>
            <a:off x="4287838" y="361950"/>
            <a:ext cx="4678362" cy="1555750"/>
            <a:chOff x="2813" y="179"/>
            <a:chExt cx="2947" cy="980"/>
          </a:xfrm>
        </p:grpSpPr>
        <p:pic>
          <p:nvPicPr>
            <p:cNvPr id="5128" name="Picture 8" descr="Schrift 71"/>
            <p:cNvPicPr>
              <a:picLocks noChangeAspect="1" noChangeArrowheads="1"/>
            </p:cNvPicPr>
            <p:nvPr/>
          </p:nvPicPr>
          <p:blipFill>
            <a:blip r:embed="rId3"/>
            <a:srcRect r="38605"/>
            <a:stretch>
              <a:fillRect/>
            </a:stretch>
          </p:blipFill>
          <p:spPr bwMode="auto">
            <a:xfrm>
              <a:off x="2813" y="179"/>
              <a:ext cx="2749" cy="640"/>
            </a:xfrm>
            <a:prstGeom prst="rect">
              <a:avLst/>
            </a:prstGeom>
            <a:noFill/>
            <a:ln w="9525">
              <a:noFill/>
              <a:miter lim="800000"/>
              <a:headEnd/>
              <a:tailEnd/>
            </a:ln>
            <a:effectLst>
              <a:outerShdw blurRad="254000" dist="215900" dir="2700000" algn="ctr" rotWithShape="0">
                <a:srgbClr val="000000">
                  <a:alpha val="60000"/>
                </a:srgbClr>
              </a:outerShdw>
            </a:effectLst>
          </p:spPr>
        </p:pic>
        <p:pic>
          <p:nvPicPr>
            <p:cNvPr id="5129" name="Picture 9" descr="Schrift 71"/>
            <p:cNvPicPr>
              <a:picLocks noChangeAspect="1" noChangeArrowheads="1"/>
            </p:cNvPicPr>
            <p:nvPr/>
          </p:nvPicPr>
          <p:blipFill>
            <a:blip r:embed="rId3"/>
            <a:srcRect l="61552"/>
            <a:stretch>
              <a:fillRect/>
            </a:stretch>
          </p:blipFill>
          <p:spPr bwMode="auto">
            <a:xfrm>
              <a:off x="4039" y="519"/>
              <a:ext cx="1721" cy="640"/>
            </a:xfrm>
            <a:prstGeom prst="rect">
              <a:avLst/>
            </a:prstGeom>
            <a:noFill/>
            <a:ln w="9525">
              <a:noFill/>
              <a:miter lim="800000"/>
              <a:headEnd/>
              <a:tailEnd/>
            </a:ln>
            <a:effectLst>
              <a:outerShdw blurRad="254000" dist="215900" dir="2700000" algn="ctr" rotWithShape="0">
                <a:srgbClr val="000000">
                  <a:alpha val="60000"/>
                </a:srgbClr>
              </a:outerShdw>
            </a:effectLst>
          </p:spPr>
        </p:pic>
      </p:grpSp>
      <p:sp>
        <p:nvSpPr>
          <p:cNvPr id="13" name="Text Box 4"/>
          <p:cNvSpPr txBox="1">
            <a:spLocks noChangeArrowheads="1"/>
          </p:cNvSpPr>
          <p:nvPr/>
        </p:nvSpPr>
        <p:spPr bwMode="auto">
          <a:xfrm>
            <a:off x="4270838" y="3121025"/>
            <a:ext cx="4827587" cy="2092881"/>
          </a:xfrm>
          <a:prstGeom prst="rect">
            <a:avLst/>
          </a:prstGeom>
          <a:noFill/>
          <a:ln w="9525">
            <a:noFill/>
            <a:miter lim="800000"/>
            <a:headEnd/>
            <a:tailEnd/>
          </a:ln>
          <a:effectLst/>
        </p:spPr>
        <p:txBody>
          <a:bodyPr>
            <a:spAutoFit/>
          </a:bodyPr>
          <a:lstStyle/>
          <a:p>
            <a:pPr algn="ctr" rtl="0" fontAlgn="base">
              <a:spcBef>
                <a:spcPct val="50000"/>
              </a:spcBef>
              <a:spcAft>
                <a:spcPct val="0"/>
              </a:spcAft>
              <a:defRPr/>
            </a:pPr>
            <a:r>
              <a:rPr lang="de-DE" sz="4000" b="1" kern="1200" dirty="0">
                <a:solidFill>
                  <a:srgbClr val="FFFFFF"/>
                </a:solidFill>
                <a:effectLst>
                  <a:outerShdw blurRad="127000" dist="127000" dir="2700000" algn="ctr" rotWithShape="0">
                    <a:srgbClr val="000000">
                      <a:alpha val="60000"/>
                    </a:srgbClr>
                  </a:outerShdw>
                </a:effectLst>
                <a:latin typeface="Arial Narrow" pitchFamily="34" charset="0"/>
                <a:ea typeface="+mn-ea"/>
                <a:cs typeface="+mn-cs"/>
              </a:rPr>
              <a:t>Thema 14:</a:t>
            </a:r>
          </a:p>
          <a:p>
            <a:pPr algn="ctr" rtl="0" fontAlgn="base">
              <a:spcBef>
                <a:spcPts val="1200"/>
              </a:spcBef>
              <a:spcAft>
                <a:spcPct val="0"/>
              </a:spcAft>
              <a:defRPr/>
            </a:pPr>
            <a:r>
              <a:rPr lang="de-DE" sz="4000" b="1" kern="1200" dirty="0">
                <a:solidFill>
                  <a:srgbClr val="FFFFFF"/>
                </a:solidFill>
                <a:effectLst>
                  <a:outerShdw blurRad="127000" dist="127000" dir="2700000" algn="ctr" rotWithShape="0">
                    <a:srgbClr val="000000">
                      <a:alpha val="60000"/>
                    </a:srgbClr>
                  </a:outerShdw>
                </a:effectLst>
                <a:latin typeface="Arial Narrow" pitchFamily="34" charset="0"/>
                <a:ea typeface="+mn-ea"/>
                <a:cs typeface="+mn-cs"/>
              </a:rPr>
              <a:t>Der Tod und die Auferstehung</a:t>
            </a:r>
            <a:endParaRPr lang="de-DE" sz="4000" b="1" kern="1200" spc="-10" dirty="0">
              <a:solidFill>
                <a:srgbClr val="FFFFFF"/>
              </a:solidFill>
              <a:effectLst>
                <a:outerShdw blurRad="127000" dist="127000" dir="2700000" algn="ctr" rotWithShape="0">
                  <a:srgbClr val="000000">
                    <a:alpha val="60000"/>
                  </a:srgbClr>
                </a:outerShdw>
              </a:effectLst>
              <a:latin typeface="Arial Narrow" pitchFamily="34" charset="0"/>
              <a:ea typeface="+mn-ea"/>
              <a:cs typeface="+mn-cs"/>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600" decel="100000"/>
                                        <p:tgtEl>
                                          <p:spTgt spid="13"/>
                                        </p:tgtEl>
                                      </p:cBhvr>
                                    </p:animEffect>
                                    <p:anim calcmode="lin" valueType="num">
                                      <p:cBhvr>
                                        <p:cTn id="8" dur="1600" decel="100000" fill="hold"/>
                                        <p:tgtEl>
                                          <p:spTgt spid="13"/>
                                        </p:tgtEl>
                                        <p:attrNameLst>
                                          <p:attrName>style.rotation</p:attrName>
                                        </p:attrNameLst>
                                      </p:cBhvr>
                                      <p:tavLst>
                                        <p:tav tm="0">
                                          <p:val>
                                            <p:fltVal val="-90"/>
                                          </p:val>
                                        </p:tav>
                                        <p:tav tm="100000">
                                          <p:val>
                                            <p:fltVal val="0"/>
                                          </p:val>
                                        </p:tav>
                                      </p:tavLst>
                                    </p:anim>
                                    <p:anim calcmode="lin" valueType="num">
                                      <p:cBhvr>
                                        <p:cTn id="9" dur="1600" decel="100000" fill="hold"/>
                                        <p:tgtEl>
                                          <p:spTgt spid="13"/>
                                        </p:tgtEl>
                                        <p:attrNameLst>
                                          <p:attrName>ppt_x</p:attrName>
                                        </p:attrNameLst>
                                      </p:cBhvr>
                                      <p:tavLst>
                                        <p:tav tm="0">
                                          <p:val>
                                            <p:strVal val="#ppt_x+0.4"/>
                                          </p:val>
                                        </p:tav>
                                        <p:tav tm="100000">
                                          <p:val>
                                            <p:strVal val="#ppt_x-0.05"/>
                                          </p:val>
                                        </p:tav>
                                      </p:tavLst>
                                    </p:anim>
                                    <p:anim calcmode="lin" valueType="num">
                                      <p:cBhvr>
                                        <p:cTn id="10" dur="1600" decel="100000" fill="hold"/>
                                        <p:tgtEl>
                                          <p:spTgt spid="1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07100" y="0"/>
            <a:ext cx="3136900" cy="6858000"/>
          </a:xfrm>
          <a:prstGeom prst="rect">
            <a:avLst/>
          </a:prstGeom>
          <a:solidFill>
            <a:schemeClr val="tx1"/>
          </a:solidFill>
          <a:ln w="9525">
            <a:noFill/>
            <a:miter lim="800000"/>
            <a:headEnd/>
            <a:tailEnd/>
          </a:ln>
        </p:spPr>
        <p:txBody>
          <a:bodyPr wrap="none" anchor="ctr"/>
          <a:lstStyle/>
          <a:p>
            <a:pPr algn="ctr"/>
            <a:endParaRPr lang="de-DE"/>
          </a:p>
        </p:txBody>
      </p:sp>
      <p:sp>
        <p:nvSpPr>
          <p:cNvPr id="589830" name="AutoShape 6"/>
          <p:cNvSpPr>
            <a:spLocks noChangeArrowheads="1"/>
          </p:cNvSpPr>
          <p:nvPr/>
        </p:nvSpPr>
        <p:spPr bwMode="auto">
          <a:xfrm>
            <a:off x="173038" y="260350"/>
            <a:ext cx="5688012" cy="1646238"/>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589831" name="Text Box 7"/>
          <p:cNvSpPr txBox="1">
            <a:spLocks noChangeArrowheads="1"/>
          </p:cNvSpPr>
          <p:nvPr/>
        </p:nvSpPr>
        <p:spPr bwMode="auto">
          <a:xfrm>
            <a:off x="249238" y="654050"/>
            <a:ext cx="5554662" cy="769441"/>
          </a:xfrm>
          <a:prstGeom prst="rect">
            <a:avLst/>
          </a:prstGeom>
          <a:noFill/>
          <a:ln w="28575">
            <a:noFill/>
            <a:miter lim="800000"/>
            <a:headEnd/>
            <a:tailEnd/>
          </a:ln>
          <a:effectLst/>
        </p:spPr>
        <p:txBody>
          <a:bodyPr>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Der Gegenspieler</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589846" name="Text Box 22"/>
          <p:cNvSpPr txBox="1">
            <a:spLocks noChangeArrowheads="1"/>
          </p:cNvSpPr>
          <p:nvPr/>
        </p:nvSpPr>
        <p:spPr bwMode="auto">
          <a:xfrm>
            <a:off x="416586" y="2956125"/>
            <a:ext cx="4919339" cy="1077218"/>
          </a:xfrm>
          <a:prstGeom prst="rect">
            <a:avLst/>
          </a:prstGeom>
          <a:noFill/>
          <a:ln w="9525">
            <a:noFill/>
            <a:miter lim="800000"/>
            <a:headEnd/>
            <a:tailEnd/>
          </a:ln>
        </p:spPr>
        <p:txBody>
          <a:bodyPr wrap="square">
            <a:spAutoFit/>
          </a:bodyPr>
          <a:lstStyle/>
          <a:p>
            <a:pPr>
              <a:spcBef>
                <a:spcPct val="50000"/>
              </a:spcBef>
            </a:pPr>
            <a:r>
              <a:rPr lang="de-DE" sz="3200" dirty="0" smtClean="0">
                <a:solidFill>
                  <a:schemeClr val="bg1"/>
                </a:solidFill>
              </a:rPr>
              <a:t>Was zeichnet</a:t>
            </a:r>
            <a:r>
              <a:rPr lang="de-DE" sz="2400" dirty="0" smtClean="0">
                <a:solidFill>
                  <a:schemeClr val="bg1"/>
                </a:solidFill>
              </a:rPr>
              <a:t> </a:t>
            </a:r>
            <a:r>
              <a:rPr lang="de-DE" sz="3200" dirty="0" smtClean="0">
                <a:solidFill>
                  <a:schemeClr val="bg1"/>
                </a:solidFill>
              </a:rPr>
              <a:t>den</a:t>
            </a:r>
            <a:r>
              <a:rPr lang="de-DE" sz="2400" dirty="0" smtClean="0">
                <a:solidFill>
                  <a:schemeClr val="bg1"/>
                </a:solidFill>
              </a:rPr>
              <a:t> </a:t>
            </a:r>
            <a:r>
              <a:rPr lang="de-DE" sz="3200" dirty="0" smtClean="0">
                <a:solidFill>
                  <a:schemeClr val="bg1"/>
                </a:solidFill>
              </a:rPr>
              <a:t>Gegen-</a:t>
            </a:r>
            <a:r>
              <a:rPr lang="de-DE" sz="3200" dirty="0" err="1" smtClean="0">
                <a:solidFill>
                  <a:schemeClr val="bg1"/>
                </a:solidFill>
              </a:rPr>
              <a:t>spieler</a:t>
            </a:r>
            <a:r>
              <a:rPr lang="de-DE" sz="3200" dirty="0" smtClean="0">
                <a:solidFill>
                  <a:schemeClr val="bg1"/>
                </a:solidFill>
              </a:rPr>
              <a:t> Gottes aus?</a:t>
            </a:r>
            <a:endParaRPr lang="de-DE" sz="3200" dirty="0">
              <a:solidFill>
                <a:schemeClr val="bg1"/>
              </a:solidFill>
            </a:endParaRPr>
          </a:p>
        </p:txBody>
      </p:sp>
      <p:sp>
        <p:nvSpPr>
          <p:cNvPr id="12" name="Text Box 6"/>
          <p:cNvSpPr txBox="1">
            <a:spLocks noChangeArrowheads="1"/>
          </p:cNvSpPr>
          <p:nvPr/>
        </p:nvSpPr>
        <p:spPr bwMode="auto">
          <a:xfrm>
            <a:off x="6123008" y="647038"/>
            <a:ext cx="2905246" cy="461665"/>
          </a:xfrm>
          <a:prstGeom prst="rect">
            <a:avLst/>
          </a:prstGeom>
          <a:noFill/>
          <a:ln w="9525">
            <a:noFill/>
            <a:miter lim="800000"/>
            <a:headEnd/>
            <a:tailEnd/>
          </a:ln>
        </p:spPr>
        <p:txBody>
          <a:bodyPr wrap="square">
            <a:spAutoFit/>
          </a:bodyPr>
          <a:lstStyle/>
          <a:p>
            <a:pPr>
              <a:spcBef>
                <a:spcPct val="50000"/>
              </a:spcBef>
            </a:pPr>
            <a:r>
              <a:rPr lang="de-DE" sz="2400" dirty="0" smtClean="0">
                <a:solidFill>
                  <a:schemeClr val="bg1"/>
                </a:solidFill>
                <a:latin typeface="Arial Narrow" pitchFamily="34" charset="0"/>
              </a:rPr>
              <a:t>2. Thess. 2,3.4 </a:t>
            </a:r>
            <a:r>
              <a:rPr lang="de-DE" dirty="0" smtClean="0">
                <a:solidFill>
                  <a:schemeClr val="bg1"/>
                </a:solidFill>
                <a:latin typeface="Arial Narrow" pitchFamily="34" charset="0"/>
              </a:rPr>
              <a:t>(NT 246)</a:t>
            </a:r>
            <a:endParaRPr lang="de-DE" dirty="0">
              <a:solidFill>
                <a:schemeClr val="bg1"/>
              </a:solidFill>
              <a:latin typeface="Arial Narrow" pitchFamily="34" charset="0"/>
            </a:endParaRPr>
          </a:p>
        </p:txBody>
      </p:sp>
      <p:sp>
        <p:nvSpPr>
          <p:cNvPr id="8" name="Text Box 6"/>
          <p:cNvSpPr txBox="1">
            <a:spLocks noChangeArrowheads="1"/>
          </p:cNvSpPr>
          <p:nvPr/>
        </p:nvSpPr>
        <p:spPr bwMode="auto">
          <a:xfrm>
            <a:off x="6124932" y="1123538"/>
            <a:ext cx="3019067" cy="461665"/>
          </a:xfrm>
          <a:prstGeom prst="rect">
            <a:avLst/>
          </a:prstGeom>
          <a:noFill/>
          <a:ln w="9525">
            <a:noFill/>
            <a:miter lim="800000"/>
            <a:headEnd/>
            <a:tailEnd/>
          </a:ln>
        </p:spPr>
        <p:txBody>
          <a:bodyPr wrap="square">
            <a:spAutoFit/>
          </a:bodyPr>
          <a:lstStyle/>
          <a:p>
            <a:pPr>
              <a:spcBef>
                <a:spcPct val="50000"/>
              </a:spcBef>
            </a:pPr>
            <a:r>
              <a:rPr lang="de-DE" sz="2400" dirty="0" smtClean="0">
                <a:solidFill>
                  <a:schemeClr val="bg1"/>
                </a:solidFill>
                <a:latin typeface="Arial Narrow" pitchFamily="34" charset="0"/>
              </a:rPr>
              <a:t>2. Thess. 2,9.10 </a:t>
            </a:r>
            <a:r>
              <a:rPr lang="de-DE" dirty="0" smtClean="0">
                <a:solidFill>
                  <a:schemeClr val="bg1"/>
                </a:solidFill>
                <a:latin typeface="Arial Narrow" pitchFamily="34" charset="0"/>
              </a:rPr>
              <a:t>(NT 246)</a:t>
            </a:r>
            <a:endParaRPr lang="de-DE" dirty="0">
              <a:solidFill>
                <a:schemeClr val="bg1"/>
              </a:solidFill>
              <a:latin typeface="Arial Narrow" pitchFamily="34" charset="0"/>
            </a:endParaRPr>
          </a:p>
        </p:txBody>
      </p:sp>
      <p:sp>
        <p:nvSpPr>
          <p:cNvPr id="9" name="Text Box 22"/>
          <p:cNvSpPr txBox="1">
            <a:spLocks noChangeArrowheads="1"/>
          </p:cNvSpPr>
          <p:nvPr/>
        </p:nvSpPr>
        <p:spPr bwMode="auto">
          <a:xfrm>
            <a:off x="418512" y="4601700"/>
            <a:ext cx="4882690" cy="1077218"/>
          </a:xfrm>
          <a:prstGeom prst="rect">
            <a:avLst/>
          </a:prstGeom>
          <a:noFill/>
          <a:ln w="9525">
            <a:noFill/>
            <a:miter lim="800000"/>
            <a:headEnd/>
            <a:tailEnd/>
          </a:ln>
        </p:spPr>
        <p:txBody>
          <a:bodyPr wrap="square">
            <a:spAutoFit/>
          </a:bodyPr>
          <a:lstStyle/>
          <a:p>
            <a:pPr>
              <a:spcBef>
                <a:spcPct val="50000"/>
              </a:spcBef>
            </a:pPr>
            <a:r>
              <a:rPr lang="de-DE" sz="3200" dirty="0" smtClean="0">
                <a:solidFill>
                  <a:schemeClr val="bg1"/>
                </a:solidFill>
              </a:rPr>
              <a:t>Wie können wir der Verführung widerstehen?</a:t>
            </a:r>
            <a:endParaRPr lang="de-DE" sz="3200" dirty="0">
              <a:solidFill>
                <a:schemeClr val="bg1"/>
              </a:solidFill>
            </a:endParaRPr>
          </a:p>
        </p:txBody>
      </p:sp>
      <p:pic>
        <p:nvPicPr>
          <p:cNvPr id="64514" name="Picture 2" descr="D:\Eigene Dateien\Eigene Bilder\GoodSalt CD4\091rbjas0358.jpg"/>
          <p:cNvPicPr>
            <a:picLocks noChangeAspect="1" noChangeArrowheads="1"/>
          </p:cNvPicPr>
          <p:nvPr/>
        </p:nvPicPr>
        <p:blipFill>
          <a:blip r:embed="rId3"/>
          <a:srcRect l="5141" r="7344"/>
          <a:stretch>
            <a:fillRect/>
          </a:stretch>
        </p:blipFill>
        <p:spPr bwMode="auto">
          <a:xfrm>
            <a:off x="5286931" y="2005200"/>
            <a:ext cx="3857069" cy="4852800"/>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89846">
                                            <p:txEl>
                                              <p:pRg st="0" end="0"/>
                                            </p:txEl>
                                          </p:spTgt>
                                        </p:tgtEl>
                                        <p:attrNameLst>
                                          <p:attrName>style.visibility</p:attrName>
                                        </p:attrNameLst>
                                      </p:cBhvr>
                                      <p:to>
                                        <p:strVal val="visible"/>
                                      </p:to>
                                    </p:set>
                                    <p:animEffect transition="in" filter="slide(fromBottom)">
                                      <p:cBhvr>
                                        <p:cTn id="10" dur="500"/>
                                        <p:tgtEl>
                                          <p:spTgt spid="5898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slide(fromBottom)">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46" grpId="0" build="p"/>
      <p:bldP spid="12" grpId="0"/>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Christusse</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1277026" y="1828625"/>
            <a:ext cx="2253253" cy="1539594"/>
          </a:xfrm>
          <a:noFill/>
        </p:spPr>
        <p:txBody>
          <a:bodyPr/>
          <a:lstStyle/>
          <a:p>
            <a:pPr marL="0" indent="0">
              <a:spcBef>
                <a:spcPct val="30000"/>
              </a:spcBef>
              <a:buFont typeface="Wingdings" pitchFamily="2" charset="2"/>
              <a:buNone/>
            </a:pPr>
            <a:r>
              <a:rPr lang="de-DE" b="1" dirty="0" smtClean="0">
                <a:solidFill>
                  <a:schemeClr val="bg1"/>
                </a:solidFill>
              </a:rPr>
              <a:t>Christus</a:t>
            </a:r>
          </a:p>
          <a:p>
            <a:pPr marL="0" indent="0">
              <a:spcBef>
                <a:spcPts val="600"/>
              </a:spcBef>
              <a:buFont typeface="Wingdings" pitchFamily="2" charset="2"/>
              <a:buNone/>
            </a:pPr>
            <a:r>
              <a:rPr lang="de-DE" sz="2400" dirty="0" smtClean="0">
                <a:solidFill>
                  <a:schemeClr val="bg1"/>
                </a:solidFill>
              </a:rPr>
              <a:t>der Messias, </a:t>
            </a:r>
            <a:br>
              <a:rPr lang="de-DE" sz="2400" dirty="0" smtClean="0">
                <a:solidFill>
                  <a:schemeClr val="bg1"/>
                </a:solidFill>
              </a:rPr>
            </a:br>
            <a:r>
              <a:rPr lang="de-DE" sz="2400" dirty="0" smtClean="0">
                <a:solidFill>
                  <a:schemeClr val="bg1"/>
                </a:solidFill>
              </a:rPr>
              <a:t>der Gesalbte</a:t>
            </a:r>
            <a:endParaRPr lang="de-DE" sz="2800" dirty="0" smtClean="0">
              <a:solidFill>
                <a:schemeClr val="bg1"/>
              </a:solidFill>
            </a:endParaRPr>
          </a:p>
        </p:txBody>
      </p:sp>
      <p:sp>
        <p:nvSpPr>
          <p:cNvPr id="325642" name="Rectangle 10"/>
          <p:cNvSpPr>
            <a:spLocks noChangeArrowheads="1"/>
          </p:cNvSpPr>
          <p:nvPr/>
        </p:nvSpPr>
        <p:spPr bwMode="auto">
          <a:xfrm>
            <a:off x="5159838" y="1828625"/>
            <a:ext cx="3660071" cy="1308099"/>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Der Anti-Christus</a:t>
            </a:r>
          </a:p>
          <a:p>
            <a:pPr>
              <a:spcBef>
                <a:spcPts val="600"/>
              </a:spcBef>
              <a:buFont typeface="Wingdings" pitchFamily="2" charset="2"/>
              <a:buNone/>
              <a:defRPr/>
            </a:pPr>
            <a:r>
              <a:rPr lang="de-DE" sz="2400" dirty="0" smtClean="0">
                <a:solidFill>
                  <a:srgbClr val="CCFFFF"/>
                </a:solidFill>
              </a:rPr>
              <a:t>Anti = Anstelle von</a:t>
            </a:r>
          </a:p>
        </p:txBody>
      </p:sp>
      <p:pic>
        <p:nvPicPr>
          <p:cNvPr id="38913" name="Picture 1" descr="D:\Eigene Dateien\Eigene Bilder\GoodSalt CD1\lwjas0118.jpg"/>
          <p:cNvPicPr>
            <a:picLocks noChangeAspect="1" noChangeArrowheads="1"/>
          </p:cNvPicPr>
          <p:nvPr/>
        </p:nvPicPr>
        <p:blipFill>
          <a:blip r:embed="rId3" cstate="print"/>
          <a:srcRect/>
          <a:stretch>
            <a:fillRect/>
          </a:stretch>
        </p:blipFill>
        <p:spPr bwMode="auto">
          <a:xfrm>
            <a:off x="937554" y="3484800"/>
            <a:ext cx="2690488" cy="3373200"/>
          </a:xfrm>
          <a:prstGeom prst="rect">
            <a:avLst/>
          </a:prstGeom>
          <a:effectLst>
            <a:outerShdw blurRad="254000" dist="215900" dir="2700000" algn="ctr" rotWithShape="0">
              <a:schemeClr val="tx1">
                <a:alpha val="60000"/>
              </a:schemeClr>
            </a:outerShdw>
          </a:effectLst>
        </p:spPr>
      </p:pic>
      <p:pic>
        <p:nvPicPr>
          <p:cNvPr id="38914" name="Picture 2" descr="D:\Eigene Dateien\Eigene Bilder\Prophetie\Offenbarung\0609165.jpg"/>
          <p:cNvPicPr>
            <a:picLocks noChangeAspect="1" noChangeArrowheads="1"/>
          </p:cNvPicPr>
          <p:nvPr/>
        </p:nvPicPr>
        <p:blipFill>
          <a:blip r:embed="rId4" cstate="print"/>
          <a:srcRect/>
          <a:stretch>
            <a:fillRect/>
          </a:stretch>
        </p:blipFill>
        <p:spPr bwMode="auto">
          <a:xfrm flipH="1">
            <a:off x="5588000" y="3486571"/>
            <a:ext cx="2527782" cy="3371429"/>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3"/>
                                        </p:tgtEl>
                                        <p:attrNameLst>
                                          <p:attrName>style.visibility</p:attrName>
                                        </p:attrNameLst>
                                      </p:cBhvr>
                                      <p:to>
                                        <p:strVal val="visible"/>
                                      </p:to>
                                    </p:set>
                                    <p:animEffect transition="in" filter="fade">
                                      <p:cBhvr>
                                        <p:cTn id="10" dur="1000"/>
                                        <p:tgtEl>
                                          <p:spTgt spid="3891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5642">
                                            <p:txEl>
                                              <p:pRg st="0" end="0"/>
                                            </p:txEl>
                                          </p:spTgt>
                                        </p:tgtEl>
                                        <p:attrNameLst>
                                          <p:attrName>style.visibility</p:attrName>
                                        </p:attrNameLst>
                                      </p:cBhvr>
                                      <p:to>
                                        <p:strVal val="visible"/>
                                      </p:to>
                                    </p:set>
                                    <p:animEffect transition="in" filter="slide(fromLeft)">
                                      <p:cBhvr>
                                        <p:cTn id="19" dur="1000"/>
                                        <p:tgtEl>
                                          <p:spTgt spid="32564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8914"/>
                                        </p:tgtEl>
                                        <p:attrNameLst>
                                          <p:attrName>style.visibility</p:attrName>
                                        </p:attrNameLst>
                                      </p:cBhvr>
                                      <p:to>
                                        <p:strVal val="visible"/>
                                      </p:to>
                                    </p:set>
                                    <p:animEffect transition="in" filter="fade">
                                      <p:cBhvr>
                                        <p:cTn id="22" dur="1000"/>
                                        <p:tgtEl>
                                          <p:spTgt spid="38914"/>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25642">
                                            <p:txEl>
                                              <p:pRg st="1" end="1"/>
                                            </p:txEl>
                                          </p:spTgt>
                                        </p:tgtEl>
                                        <p:attrNameLst>
                                          <p:attrName>style.visibility</p:attrName>
                                        </p:attrNameLst>
                                      </p:cBhvr>
                                      <p:to>
                                        <p:strVal val="visible"/>
                                      </p:to>
                                    </p:set>
                                    <p:animEffect transition="in" filter="slide(fromLeft)">
                                      <p:cBhvr>
                                        <p:cTn id="26"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Löwen</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462987" y="1793900"/>
            <a:ext cx="3958542" cy="1122920"/>
          </a:xfrm>
          <a:noFill/>
        </p:spPr>
        <p:txBody>
          <a:bodyPr/>
          <a:lstStyle/>
          <a:p>
            <a:pPr marL="0" indent="0">
              <a:spcBef>
                <a:spcPct val="30000"/>
              </a:spcBef>
              <a:buFont typeface="Wingdings" pitchFamily="2" charset="2"/>
              <a:buNone/>
            </a:pPr>
            <a:r>
              <a:rPr lang="de-DE" b="1" dirty="0" smtClean="0">
                <a:solidFill>
                  <a:schemeClr val="bg1"/>
                </a:solidFill>
              </a:rPr>
              <a:t>Der Löwe von Juda</a:t>
            </a:r>
          </a:p>
          <a:p>
            <a:pPr marL="0" indent="0">
              <a:spcBef>
                <a:spcPts val="600"/>
              </a:spcBef>
              <a:buFont typeface="Wingdings" pitchFamily="2" charset="2"/>
              <a:buNone/>
            </a:pPr>
            <a:r>
              <a:rPr lang="de-DE" sz="2400" dirty="0" smtClean="0">
                <a:solidFill>
                  <a:schemeClr val="bg1"/>
                </a:solidFill>
              </a:rPr>
              <a:t>Offenbarung 5,5</a:t>
            </a:r>
            <a:endParaRPr lang="de-DE" dirty="0" smtClean="0">
              <a:solidFill>
                <a:schemeClr val="bg1"/>
              </a:solidFill>
            </a:endParaRPr>
          </a:p>
        </p:txBody>
      </p:sp>
      <p:sp>
        <p:nvSpPr>
          <p:cNvPr id="325642" name="Rectangle 10"/>
          <p:cNvSpPr>
            <a:spLocks noChangeArrowheads="1"/>
          </p:cNvSpPr>
          <p:nvPr/>
        </p:nvSpPr>
        <p:spPr bwMode="auto">
          <a:xfrm>
            <a:off x="4965540" y="1793901"/>
            <a:ext cx="4178460" cy="1018747"/>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Der brüllende Löwe</a:t>
            </a:r>
          </a:p>
          <a:p>
            <a:pPr>
              <a:spcBef>
                <a:spcPts val="600"/>
              </a:spcBef>
              <a:buFont typeface="Wingdings" pitchFamily="2" charset="2"/>
              <a:buNone/>
              <a:defRPr/>
            </a:pPr>
            <a:r>
              <a:rPr lang="de-DE" sz="2400" dirty="0" smtClean="0">
                <a:solidFill>
                  <a:srgbClr val="CCFFFF"/>
                </a:solidFill>
              </a:rPr>
              <a:t>1. Petrus 5,8</a:t>
            </a:r>
          </a:p>
        </p:txBody>
      </p:sp>
      <p:pic>
        <p:nvPicPr>
          <p:cNvPr id="65538" name="Picture 2" descr="D:\Eigene Dateien\Eigene Bilder\Tiere\30499721.jpg"/>
          <p:cNvPicPr>
            <a:picLocks noChangeAspect="1" noChangeArrowheads="1"/>
          </p:cNvPicPr>
          <p:nvPr/>
        </p:nvPicPr>
        <p:blipFill>
          <a:blip r:embed="rId3" cstate="print"/>
          <a:srcRect/>
          <a:stretch>
            <a:fillRect/>
          </a:stretch>
        </p:blipFill>
        <p:spPr bwMode="auto">
          <a:xfrm>
            <a:off x="1828800" y="3019762"/>
            <a:ext cx="5486400" cy="3687763"/>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25640">
                                            <p:txEl>
                                              <p:pRg st="1" end="1"/>
                                            </p:txEl>
                                          </p:spTgt>
                                        </p:tgtEl>
                                        <p:attrNameLst>
                                          <p:attrName>style.visibility</p:attrName>
                                        </p:attrNameLst>
                                      </p:cBhvr>
                                      <p:to>
                                        <p:strVal val="visible"/>
                                      </p:to>
                                    </p:set>
                                    <p:animEffect transition="in" filter="slide(fromLeft)">
                                      <p:cBhvr>
                                        <p:cTn id="10" dur="1000"/>
                                        <p:tgtEl>
                                          <p:spTgt spid="325640">
                                            <p:txEl>
                                              <p:pRg st="1" end="1"/>
                                            </p:txEl>
                                          </p:spTgt>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2">
                                            <p:txEl>
                                              <p:pRg st="0" end="0"/>
                                            </p:txEl>
                                          </p:spTgt>
                                        </p:tgtEl>
                                        <p:attrNameLst>
                                          <p:attrName>style.visibility</p:attrName>
                                        </p:attrNameLst>
                                      </p:cBhvr>
                                      <p:to>
                                        <p:strVal val="visible"/>
                                      </p:to>
                                    </p:set>
                                    <p:animEffect transition="in" filter="slide(fromLeft)">
                                      <p:cBhvr>
                                        <p:cTn id="14" dur="1000"/>
                                        <p:tgtEl>
                                          <p:spTgt spid="325642">
                                            <p:txEl>
                                              <p:pRg st="0" end="0"/>
                                            </p:txEl>
                                          </p:spTgt>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325642">
                                            <p:txEl>
                                              <p:pRg st="1" end="1"/>
                                            </p:txEl>
                                          </p:spTgt>
                                        </p:tgtEl>
                                        <p:attrNameLst>
                                          <p:attrName>style.visibility</p:attrName>
                                        </p:attrNameLst>
                                      </p:cBhvr>
                                      <p:to>
                                        <p:strVal val="visible"/>
                                      </p:to>
                                    </p:set>
                                    <p:animEffect transition="in" filter="slide(fromLeft)">
                                      <p:cBhvr>
                                        <p:cTn id="17"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Führer</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4"/>
            <a:ext cx="3599725" cy="1724803"/>
          </a:xfrm>
          <a:noFill/>
        </p:spPr>
        <p:txBody>
          <a:bodyPr/>
          <a:lstStyle/>
          <a:p>
            <a:pPr marL="0" indent="0">
              <a:spcBef>
                <a:spcPct val="30000"/>
              </a:spcBef>
              <a:buFont typeface="Wingdings" pitchFamily="2" charset="2"/>
              <a:buNone/>
            </a:pPr>
            <a:r>
              <a:rPr lang="de-DE" b="1" dirty="0" smtClean="0">
                <a:solidFill>
                  <a:schemeClr val="bg1"/>
                </a:solidFill>
              </a:rPr>
              <a:t>Jesus, das Lamm</a:t>
            </a:r>
          </a:p>
          <a:p>
            <a:pPr marL="0" indent="0">
              <a:spcBef>
                <a:spcPts val="600"/>
              </a:spcBef>
              <a:buFont typeface="Wingdings" pitchFamily="2" charset="2"/>
              <a:buNone/>
            </a:pPr>
            <a:r>
              <a:rPr lang="de-DE" sz="2400" dirty="0" smtClean="0">
                <a:solidFill>
                  <a:schemeClr val="bg1"/>
                </a:solidFill>
              </a:rPr>
              <a:t>das leidende Opfer, </a:t>
            </a:r>
            <a:br>
              <a:rPr lang="de-DE" sz="2400" dirty="0" smtClean="0">
                <a:solidFill>
                  <a:schemeClr val="bg1"/>
                </a:solidFill>
              </a:rPr>
            </a:br>
            <a:r>
              <a:rPr lang="de-DE" sz="2400" dirty="0" smtClean="0">
                <a:solidFill>
                  <a:schemeClr val="bg1"/>
                </a:solidFill>
              </a:rPr>
              <a:t>das sich liebevoll an </a:t>
            </a:r>
            <a:br>
              <a:rPr lang="de-DE" sz="2400" dirty="0" smtClean="0">
                <a:solidFill>
                  <a:schemeClr val="bg1"/>
                </a:solidFill>
              </a:rPr>
            </a:br>
            <a:r>
              <a:rPr lang="de-DE" sz="2400" dirty="0" smtClean="0">
                <a:solidFill>
                  <a:schemeClr val="bg1"/>
                </a:solidFill>
              </a:rPr>
              <a:t>die Menschen wendet</a:t>
            </a:r>
            <a:endParaRPr lang="de-DE" sz="2800" dirty="0" smtClean="0">
              <a:solidFill>
                <a:schemeClr val="bg1"/>
              </a:solidFill>
            </a:endParaRPr>
          </a:p>
        </p:txBody>
      </p:sp>
      <p:sp>
        <p:nvSpPr>
          <p:cNvPr id="325642" name="Rectangle 10"/>
          <p:cNvSpPr>
            <a:spLocks noChangeArrowheads="1"/>
          </p:cNvSpPr>
          <p:nvPr/>
        </p:nvSpPr>
        <p:spPr bwMode="auto">
          <a:xfrm>
            <a:off x="5159838" y="1828625"/>
            <a:ext cx="3660071" cy="1504884"/>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Satan, der Drache</a:t>
            </a:r>
          </a:p>
          <a:p>
            <a:pPr>
              <a:spcBef>
                <a:spcPts val="600"/>
              </a:spcBef>
              <a:buFont typeface="Wingdings" pitchFamily="2" charset="2"/>
              <a:buNone/>
              <a:defRPr/>
            </a:pPr>
            <a:r>
              <a:rPr lang="de-DE" sz="2400" dirty="0" smtClean="0">
                <a:solidFill>
                  <a:srgbClr val="CCFFFF"/>
                </a:solidFill>
              </a:rPr>
              <a:t>der Verführer, der seine Opfer zwingt</a:t>
            </a:r>
          </a:p>
        </p:txBody>
      </p:sp>
      <p:pic>
        <p:nvPicPr>
          <p:cNvPr id="66563" name="Picture 3" descr="D:\Eigene Dateien\Eigene Bilder\Prophetie\Offenbarung\Offb 00 - 02.jpg"/>
          <p:cNvPicPr>
            <a:picLocks noChangeAspect="1" noChangeArrowheads="1"/>
          </p:cNvPicPr>
          <p:nvPr/>
        </p:nvPicPr>
        <p:blipFill>
          <a:blip r:embed="rId3"/>
          <a:srcRect/>
          <a:stretch>
            <a:fillRect/>
          </a:stretch>
        </p:blipFill>
        <p:spPr bwMode="auto">
          <a:xfrm>
            <a:off x="636605" y="3855819"/>
            <a:ext cx="3339296" cy="2504472"/>
          </a:xfrm>
          <a:prstGeom prst="rect">
            <a:avLst/>
          </a:prstGeom>
          <a:effectLst>
            <a:outerShdw blurRad="254000" dist="215900" dir="2700000" algn="ctr" rotWithShape="0">
              <a:schemeClr val="tx1">
                <a:alpha val="60000"/>
              </a:schemeClr>
            </a:outerShdw>
          </a:effectLst>
        </p:spPr>
      </p:pic>
      <p:pic>
        <p:nvPicPr>
          <p:cNvPr id="66564" name="Picture 4" descr="D:\Eigene Dateien\Eigene Bilder\Prophetie\Offenbarung\Offb 12 - Drache 05.jpg"/>
          <p:cNvPicPr>
            <a:picLocks noChangeAspect="1" noChangeArrowheads="1"/>
          </p:cNvPicPr>
          <p:nvPr/>
        </p:nvPicPr>
        <p:blipFill>
          <a:blip r:embed="rId4"/>
          <a:srcRect/>
          <a:stretch>
            <a:fillRect/>
          </a:stretch>
        </p:blipFill>
        <p:spPr bwMode="auto">
          <a:xfrm>
            <a:off x="5195100" y="3855600"/>
            <a:ext cx="3340800" cy="2505600"/>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3"/>
                                        </p:tgtEl>
                                        <p:attrNameLst>
                                          <p:attrName>style.visibility</p:attrName>
                                        </p:attrNameLst>
                                      </p:cBhvr>
                                      <p:to>
                                        <p:strVal val="visible"/>
                                      </p:to>
                                    </p:set>
                                    <p:animEffect transition="in" filter="fade">
                                      <p:cBhvr>
                                        <p:cTn id="10" dur="1000"/>
                                        <p:tgtEl>
                                          <p:spTgt spid="66563"/>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5642">
                                            <p:txEl>
                                              <p:pRg st="0" end="0"/>
                                            </p:txEl>
                                          </p:spTgt>
                                        </p:tgtEl>
                                        <p:attrNameLst>
                                          <p:attrName>style.visibility</p:attrName>
                                        </p:attrNameLst>
                                      </p:cBhvr>
                                      <p:to>
                                        <p:strVal val="visible"/>
                                      </p:to>
                                    </p:set>
                                    <p:animEffect transition="in" filter="slide(fromLeft)">
                                      <p:cBhvr>
                                        <p:cTn id="19" dur="1000"/>
                                        <p:tgtEl>
                                          <p:spTgt spid="32564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6564"/>
                                        </p:tgtEl>
                                        <p:attrNameLst>
                                          <p:attrName>style.visibility</p:attrName>
                                        </p:attrNameLst>
                                      </p:cBhvr>
                                      <p:to>
                                        <p:strVal val="visible"/>
                                      </p:to>
                                    </p:set>
                                    <p:animEffect transition="in" filter="fade">
                                      <p:cBhvr>
                                        <p:cTn id="22" dur="1000"/>
                                        <p:tgtEl>
                                          <p:spTgt spid="66564"/>
                                        </p:tgtEl>
                                      </p:cBhvr>
                                    </p:animEffect>
                                  </p:childTnLst>
                                </p:cTn>
                              </p:par>
                            </p:childTnLst>
                          </p:cTn>
                        </p:par>
                        <p:par>
                          <p:cTn id="23" fill="hold">
                            <p:stCondLst>
                              <p:cond delay="1000"/>
                            </p:stCondLst>
                            <p:childTnLst>
                              <p:par>
                                <p:cTn id="24" presetID="12" presetClass="entr" presetSubtype="8" fill="hold" grpId="0" nodeType="afterEffect">
                                  <p:stCondLst>
                                    <p:cond delay="0"/>
                                  </p:stCondLst>
                                  <p:childTnLst>
                                    <p:set>
                                      <p:cBhvr>
                                        <p:cTn id="25" dur="1" fill="hold">
                                          <p:stCondLst>
                                            <p:cond delay="0"/>
                                          </p:stCondLst>
                                        </p:cTn>
                                        <p:tgtEl>
                                          <p:spTgt spid="325642">
                                            <p:txEl>
                                              <p:pRg st="1" end="1"/>
                                            </p:txEl>
                                          </p:spTgt>
                                        </p:tgtEl>
                                        <p:attrNameLst>
                                          <p:attrName>style.visibility</p:attrName>
                                        </p:attrNameLst>
                                      </p:cBhvr>
                                      <p:to>
                                        <p:strVal val="visible"/>
                                      </p:to>
                                    </p:set>
                                    <p:animEffect transition="in" filter="slide(fromLeft)">
                                      <p:cBhvr>
                                        <p:cTn id="26"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Gottesdienste</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5"/>
            <a:ext cx="3599725" cy="1539594"/>
          </a:xfrm>
          <a:noFill/>
        </p:spPr>
        <p:txBody>
          <a:bodyPr/>
          <a:lstStyle/>
          <a:p>
            <a:pPr marL="0" indent="0">
              <a:spcBef>
                <a:spcPct val="30000"/>
              </a:spcBef>
              <a:buFont typeface="Wingdings" pitchFamily="2" charset="2"/>
              <a:buNone/>
            </a:pPr>
            <a:r>
              <a:rPr lang="de-DE" b="1" dirty="0" smtClean="0">
                <a:solidFill>
                  <a:schemeClr val="bg1"/>
                </a:solidFill>
              </a:rPr>
              <a:t>Anbetung des Schöpfers</a:t>
            </a:r>
            <a:endParaRPr lang="de-DE" sz="2800" dirty="0" smtClean="0">
              <a:solidFill>
                <a:schemeClr val="bg1"/>
              </a:solidFill>
            </a:endParaRPr>
          </a:p>
        </p:txBody>
      </p:sp>
      <p:sp>
        <p:nvSpPr>
          <p:cNvPr id="325642" name="Rectangle 10"/>
          <p:cNvSpPr>
            <a:spLocks noChangeArrowheads="1"/>
          </p:cNvSpPr>
          <p:nvPr/>
        </p:nvSpPr>
        <p:spPr bwMode="auto">
          <a:xfrm>
            <a:off x="5159838" y="1828625"/>
            <a:ext cx="3660071" cy="1308099"/>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Anbetung des Tieres</a:t>
            </a:r>
            <a:endParaRPr lang="de-DE" sz="2400" dirty="0" smtClean="0">
              <a:solidFill>
                <a:srgbClr val="CCFFFF"/>
              </a:solidFill>
            </a:endParaRPr>
          </a:p>
        </p:txBody>
      </p:sp>
      <p:pic>
        <p:nvPicPr>
          <p:cNvPr id="67586" name="Picture 2" descr="D:\Eigene Dateien\Eigene Bilder\Prophetie\0614180.jpg"/>
          <p:cNvPicPr>
            <a:picLocks noChangeAspect="1" noChangeArrowheads="1"/>
          </p:cNvPicPr>
          <p:nvPr/>
        </p:nvPicPr>
        <p:blipFill>
          <a:blip r:embed="rId3"/>
          <a:srcRect/>
          <a:stretch>
            <a:fillRect/>
          </a:stretch>
        </p:blipFill>
        <p:spPr bwMode="auto">
          <a:xfrm>
            <a:off x="289364" y="3404402"/>
            <a:ext cx="4027991" cy="3020993"/>
          </a:xfrm>
          <a:prstGeom prst="rect">
            <a:avLst/>
          </a:prstGeom>
          <a:effectLst>
            <a:outerShdw blurRad="254000" dist="215900" dir="2700000" algn="ctr" rotWithShape="0">
              <a:schemeClr val="tx1">
                <a:alpha val="60000"/>
              </a:schemeClr>
            </a:outerShdw>
          </a:effectLst>
        </p:spPr>
      </p:pic>
      <p:pic>
        <p:nvPicPr>
          <p:cNvPr id="67587" name="Picture 3" descr="D:\Eigene Dateien\Eigene Bilder\Prophetie\Offenbarung\Offb 13 - 1. Tier 04.jpg"/>
          <p:cNvPicPr>
            <a:picLocks noChangeAspect="1" noChangeArrowheads="1"/>
          </p:cNvPicPr>
          <p:nvPr/>
        </p:nvPicPr>
        <p:blipFill>
          <a:blip r:embed="rId4"/>
          <a:srcRect/>
          <a:stretch>
            <a:fillRect/>
          </a:stretch>
        </p:blipFill>
        <p:spPr bwMode="auto">
          <a:xfrm>
            <a:off x="4849791" y="3405600"/>
            <a:ext cx="4027200" cy="3020400"/>
          </a:xfrm>
          <a:prstGeom prst="rect">
            <a:avLst/>
          </a:prstGeom>
          <a:noFill/>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6"/>
                                        </p:tgtEl>
                                        <p:attrNameLst>
                                          <p:attrName>style.visibility</p:attrName>
                                        </p:attrNameLst>
                                      </p:cBhvr>
                                      <p:to>
                                        <p:strVal val="visible"/>
                                      </p:to>
                                    </p:set>
                                    <p:animEffect transition="in" filter="fade">
                                      <p:cBhvr>
                                        <p:cTn id="10" dur="1000"/>
                                        <p:tgtEl>
                                          <p:spTgt spid="6758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25642">
                                            <p:txEl>
                                              <p:pRg st="0" end="0"/>
                                            </p:txEl>
                                          </p:spTgt>
                                        </p:tgtEl>
                                        <p:attrNameLst>
                                          <p:attrName>style.visibility</p:attrName>
                                        </p:attrNameLst>
                                      </p:cBhvr>
                                      <p:to>
                                        <p:strVal val="visible"/>
                                      </p:to>
                                    </p:set>
                                    <p:animEffect transition="in" filter="slide(fromLeft)">
                                      <p:cBhvr>
                                        <p:cTn id="15" dur="1000"/>
                                        <p:tgtEl>
                                          <p:spTgt spid="32564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7587"/>
                                        </p:tgtEl>
                                        <p:attrNameLst>
                                          <p:attrName>style.visibility</p:attrName>
                                        </p:attrNameLst>
                                      </p:cBhvr>
                                      <p:to>
                                        <p:strVal val="visible"/>
                                      </p:to>
                                    </p:set>
                                    <p:animEffect transition="in" filter="fade">
                                      <p:cBhvr>
                                        <p:cTn id="18" dur="1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build="p"/>
      <p:bldP spid="32564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0" y="0"/>
            <a:ext cx="4572000" cy="6858000"/>
          </a:xfrm>
          <a:prstGeom prst="rect">
            <a:avLst/>
          </a:prstGeom>
          <a:solidFill>
            <a:schemeClr val="tx1"/>
          </a:solidFill>
          <a:ln w="9525">
            <a:noFill/>
            <a:miter lim="800000"/>
            <a:headEnd/>
            <a:tailEnd/>
          </a:ln>
        </p:spPr>
        <p:txBody>
          <a:bodyPr wrap="none" anchor="ctr"/>
          <a:lstStyle/>
          <a:p>
            <a:endParaRPr lang="de-DE"/>
          </a:p>
        </p:txBody>
      </p:sp>
      <p:sp>
        <p:nvSpPr>
          <p:cNvPr id="9" name="AutoShape 6"/>
          <p:cNvSpPr>
            <a:spLocks noChangeArrowheads="1"/>
          </p:cNvSpPr>
          <p:nvPr/>
        </p:nvSpPr>
        <p:spPr bwMode="auto">
          <a:xfrm>
            <a:off x="662505" y="271926"/>
            <a:ext cx="7818990" cy="1198060"/>
          </a:xfrm>
          <a:prstGeom prst="roundRect">
            <a:avLst>
              <a:gd name="adj" fmla="val 16667"/>
            </a:avLst>
          </a:prstGeom>
          <a:gradFill rotWithShape="1">
            <a:gsLst>
              <a:gs pos="0">
                <a:srgbClr val="0033CC"/>
              </a:gs>
              <a:gs pos="100000">
                <a:schemeClr val="tx1"/>
              </a:gs>
            </a:gsLst>
            <a:lin ang="18900000" scaled="1"/>
          </a:gradFill>
          <a:ln w="19050">
            <a:solidFill>
              <a:schemeClr val="tx1"/>
            </a:solidFill>
            <a:round/>
            <a:headEnd/>
            <a:tailEnd/>
          </a:ln>
          <a:effectLst>
            <a:outerShdw blurRad="254000" dist="254000" dir="2700000" algn="ctr" rotWithShape="0">
              <a:schemeClr val="tx1">
                <a:alpha val="60000"/>
              </a:schemeClr>
            </a:outerShdw>
          </a:effectLst>
        </p:spPr>
        <p:txBody>
          <a:bodyPr wrap="none" anchor="ctr"/>
          <a:lstStyle/>
          <a:p>
            <a:pPr algn="ctr">
              <a:defRPr/>
            </a:pPr>
            <a:endParaRPr lang="de-DE"/>
          </a:p>
        </p:txBody>
      </p:sp>
      <p:sp>
        <p:nvSpPr>
          <p:cNvPr id="325637" name="Text Box 5"/>
          <p:cNvSpPr txBox="1">
            <a:spLocks noChangeArrowheads="1"/>
          </p:cNvSpPr>
          <p:nvPr/>
        </p:nvSpPr>
        <p:spPr bwMode="auto">
          <a:xfrm>
            <a:off x="1478435" y="470238"/>
            <a:ext cx="6187130" cy="769441"/>
          </a:xfrm>
          <a:prstGeom prst="rect">
            <a:avLst/>
          </a:prstGeom>
          <a:noFill/>
          <a:ln w="28575">
            <a:noFill/>
            <a:miter lim="800000"/>
            <a:headEnd/>
            <a:tailEnd/>
          </a:ln>
          <a:effectLst/>
        </p:spPr>
        <p:txBody>
          <a:bodyPr wrap="square">
            <a:spAutoFit/>
          </a:bodyPr>
          <a:lstStyle/>
          <a:p>
            <a:pPr algn="ctr">
              <a:spcBef>
                <a:spcPct val="50000"/>
              </a:spcBef>
              <a:defRPr/>
            </a:pPr>
            <a:r>
              <a:rPr lang="de-DE" sz="4400" b="1" dirty="0" smtClean="0">
                <a:solidFill>
                  <a:srgbClr val="FFFF00"/>
                </a:solidFill>
                <a:effectLst>
                  <a:outerShdw blurRad="254000" dist="127000" dir="2700000" algn="ctr" rotWithShape="0">
                    <a:schemeClr val="tx1">
                      <a:alpha val="60000"/>
                    </a:schemeClr>
                  </a:outerShdw>
                </a:effectLst>
              </a:rPr>
              <a:t>Zwei Städte</a:t>
            </a:r>
            <a:endParaRPr lang="de-DE" sz="4400" b="1" dirty="0">
              <a:solidFill>
                <a:srgbClr val="FFFF00"/>
              </a:solidFill>
              <a:effectLst>
                <a:outerShdw blurRad="254000" dist="127000" dir="2700000" algn="ctr" rotWithShape="0">
                  <a:schemeClr val="tx1">
                    <a:alpha val="60000"/>
                  </a:schemeClr>
                </a:outerShdw>
              </a:effectLst>
            </a:endParaRPr>
          </a:p>
        </p:txBody>
      </p:sp>
      <p:sp>
        <p:nvSpPr>
          <p:cNvPr id="325640" name="Rectangle 8"/>
          <p:cNvSpPr>
            <a:spLocks noGrp="1" noChangeArrowheads="1"/>
          </p:cNvSpPr>
          <p:nvPr>
            <p:ph type="body" sz="half" idx="1"/>
          </p:nvPr>
        </p:nvSpPr>
        <p:spPr>
          <a:xfrm>
            <a:off x="555585" y="1828625"/>
            <a:ext cx="3599725" cy="1539594"/>
          </a:xfrm>
          <a:noFill/>
        </p:spPr>
        <p:txBody>
          <a:bodyPr/>
          <a:lstStyle/>
          <a:p>
            <a:pPr marL="0" indent="0">
              <a:spcBef>
                <a:spcPct val="30000"/>
              </a:spcBef>
              <a:buFont typeface="Wingdings" pitchFamily="2" charset="2"/>
              <a:buNone/>
            </a:pPr>
            <a:r>
              <a:rPr lang="de-DE" b="1" dirty="0" smtClean="0">
                <a:solidFill>
                  <a:schemeClr val="bg1"/>
                </a:solidFill>
              </a:rPr>
              <a:t>Jerusalem</a:t>
            </a:r>
          </a:p>
          <a:p>
            <a:pPr marL="0" indent="0">
              <a:spcBef>
                <a:spcPts val="600"/>
              </a:spcBef>
              <a:buFont typeface="Wingdings" pitchFamily="2" charset="2"/>
              <a:buNone/>
            </a:pPr>
            <a:r>
              <a:rPr lang="de-DE" sz="2400" dirty="0" smtClean="0">
                <a:solidFill>
                  <a:schemeClr val="bg1"/>
                </a:solidFill>
              </a:rPr>
              <a:t>Gottes Braut</a:t>
            </a:r>
          </a:p>
          <a:p>
            <a:pPr marL="0" indent="0">
              <a:spcBef>
                <a:spcPts val="0"/>
              </a:spcBef>
              <a:buFont typeface="Wingdings" pitchFamily="2" charset="2"/>
              <a:buNone/>
            </a:pPr>
            <a:r>
              <a:rPr lang="de-DE" sz="2400" dirty="0" smtClean="0">
                <a:solidFill>
                  <a:schemeClr val="bg1"/>
                </a:solidFill>
              </a:rPr>
              <a:t>Feste der Wahrheit</a:t>
            </a:r>
          </a:p>
        </p:txBody>
      </p:sp>
      <p:sp>
        <p:nvSpPr>
          <p:cNvPr id="325642" name="Rectangle 10"/>
          <p:cNvSpPr>
            <a:spLocks noChangeArrowheads="1"/>
          </p:cNvSpPr>
          <p:nvPr/>
        </p:nvSpPr>
        <p:spPr bwMode="auto">
          <a:xfrm>
            <a:off x="5159838" y="1828625"/>
            <a:ext cx="3660071" cy="1458585"/>
          </a:xfrm>
          <a:prstGeom prst="rect">
            <a:avLst/>
          </a:prstGeom>
          <a:noFill/>
          <a:ln w="9525">
            <a:noFill/>
            <a:miter lim="800000"/>
            <a:headEnd/>
            <a:tailEnd/>
          </a:ln>
          <a:effectLst/>
        </p:spPr>
        <p:txBody>
          <a:bodyPr/>
          <a:lstStyle/>
          <a:p>
            <a:pPr>
              <a:spcBef>
                <a:spcPct val="30000"/>
              </a:spcBef>
              <a:buFont typeface="Wingdings" pitchFamily="2" charset="2"/>
              <a:buNone/>
              <a:defRPr/>
            </a:pPr>
            <a:r>
              <a:rPr lang="de-DE" sz="3200" b="1" dirty="0" smtClean="0">
                <a:solidFill>
                  <a:srgbClr val="CCFFFF"/>
                </a:solidFill>
              </a:rPr>
              <a:t>Babylon</a:t>
            </a:r>
          </a:p>
          <a:p>
            <a:pPr>
              <a:spcBef>
                <a:spcPts val="600"/>
              </a:spcBef>
              <a:buFont typeface="Wingdings" pitchFamily="2" charset="2"/>
              <a:buNone/>
              <a:defRPr/>
            </a:pPr>
            <a:r>
              <a:rPr lang="de-DE" sz="2400" dirty="0" smtClean="0">
                <a:solidFill>
                  <a:srgbClr val="CCFFFF"/>
                </a:solidFill>
              </a:rPr>
              <a:t>Zentrum von Verwirrung, Betrug und Verführung</a:t>
            </a:r>
            <a:endParaRPr lang="de-DE" sz="1800" dirty="0" smtClean="0">
              <a:solidFill>
                <a:srgbClr val="CCFFFF"/>
              </a:solidFill>
            </a:endParaRPr>
          </a:p>
        </p:txBody>
      </p:sp>
      <p:pic>
        <p:nvPicPr>
          <p:cNvPr id="68610" name="Picture 2" descr="D:\Eigene Dateien\Eigene Bilder\Prophetie\Neue Erde\0609152.jpg"/>
          <p:cNvPicPr>
            <a:picLocks noChangeAspect="1" noChangeArrowheads="1"/>
          </p:cNvPicPr>
          <p:nvPr/>
        </p:nvPicPr>
        <p:blipFill>
          <a:blip r:embed="rId3"/>
          <a:srcRect l="354"/>
          <a:stretch>
            <a:fillRect/>
          </a:stretch>
        </p:blipFill>
        <p:spPr bwMode="auto">
          <a:xfrm>
            <a:off x="466418" y="3669175"/>
            <a:ext cx="3677318" cy="2767795"/>
          </a:xfrm>
          <a:prstGeom prst="rect">
            <a:avLst/>
          </a:prstGeom>
          <a:effectLst>
            <a:outerShdw blurRad="254000" dist="215900" dir="2700000" algn="ctr" rotWithShape="0">
              <a:schemeClr val="tx1">
                <a:alpha val="60000"/>
              </a:schemeClr>
            </a:outerShdw>
          </a:effectLst>
        </p:spPr>
      </p:pic>
      <p:pic>
        <p:nvPicPr>
          <p:cNvPr id="68611" name="Picture 3" descr="D:\Eigene Dateien\Eigene Bilder\Prophetie\Offenbarung\Offb 18 - Engel 01.jpg"/>
          <p:cNvPicPr>
            <a:picLocks noChangeAspect="1" noChangeArrowheads="1"/>
          </p:cNvPicPr>
          <p:nvPr/>
        </p:nvPicPr>
        <p:blipFill>
          <a:blip r:embed="rId4"/>
          <a:srcRect t="43782"/>
          <a:stretch>
            <a:fillRect/>
          </a:stretch>
        </p:blipFill>
        <p:spPr bwMode="auto">
          <a:xfrm>
            <a:off x="4989316" y="3668400"/>
            <a:ext cx="3690000" cy="2766821"/>
          </a:xfrm>
          <a:prstGeom prst="rect">
            <a:avLst/>
          </a:prstGeom>
          <a:effectLst>
            <a:outerShdw blurRad="254000" dist="215900" dir="2700000" algn="ctr" rotWithShape="0">
              <a:schemeClr val="tx1">
                <a:alpha val="60000"/>
              </a:scheme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5640">
                                            <p:txEl>
                                              <p:pRg st="0" end="0"/>
                                            </p:txEl>
                                          </p:spTgt>
                                        </p:tgtEl>
                                        <p:attrNameLst>
                                          <p:attrName>style.visibility</p:attrName>
                                        </p:attrNameLst>
                                      </p:cBhvr>
                                      <p:to>
                                        <p:strVal val="visible"/>
                                      </p:to>
                                    </p:set>
                                    <p:animEffect transition="in" filter="slide(fromLeft)">
                                      <p:cBhvr>
                                        <p:cTn id="7" dur="1000"/>
                                        <p:tgtEl>
                                          <p:spTgt spid="3256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610"/>
                                        </p:tgtEl>
                                        <p:attrNameLst>
                                          <p:attrName>style.visibility</p:attrName>
                                        </p:attrNameLst>
                                      </p:cBhvr>
                                      <p:to>
                                        <p:strVal val="visible"/>
                                      </p:to>
                                    </p:set>
                                    <p:animEffect transition="in" filter="fade">
                                      <p:cBhvr>
                                        <p:cTn id="10" dur="1000"/>
                                        <p:tgtEl>
                                          <p:spTgt spid="68610"/>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325640">
                                            <p:txEl>
                                              <p:pRg st="1" end="1"/>
                                            </p:txEl>
                                          </p:spTgt>
                                        </p:tgtEl>
                                        <p:attrNameLst>
                                          <p:attrName>style.visibility</p:attrName>
                                        </p:attrNameLst>
                                      </p:cBhvr>
                                      <p:to>
                                        <p:strVal val="visible"/>
                                      </p:to>
                                    </p:set>
                                    <p:animEffect transition="in" filter="slide(fromLeft)">
                                      <p:cBhvr>
                                        <p:cTn id="14" dur="1000"/>
                                        <p:tgtEl>
                                          <p:spTgt spid="325640">
                                            <p:txEl>
                                              <p:pRg st="1" end="1"/>
                                            </p:txEl>
                                          </p:spTgt>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325640">
                                            <p:txEl>
                                              <p:pRg st="2" end="2"/>
                                            </p:txEl>
                                          </p:spTgt>
                                        </p:tgtEl>
                                        <p:attrNameLst>
                                          <p:attrName>style.visibility</p:attrName>
                                        </p:attrNameLst>
                                      </p:cBhvr>
                                      <p:to>
                                        <p:strVal val="visible"/>
                                      </p:to>
                                    </p:set>
                                    <p:animEffect transition="in" filter="slide(fromLeft)">
                                      <p:cBhvr>
                                        <p:cTn id="17" dur="1000"/>
                                        <p:tgtEl>
                                          <p:spTgt spid="3256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25642">
                                            <p:txEl>
                                              <p:pRg st="0" end="0"/>
                                            </p:txEl>
                                          </p:spTgt>
                                        </p:tgtEl>
                                        <p:attrNameLst>
                                          <p:attrName>style.visibility</p:attrName>
                                        </p:attrNameLst>
                                      </p:cBhvr>
                                      <p:to>
                                        <p:strVal val="visible"/>
                                      </p:to>
                                    </p:set>
                                    <p:animEffect transition="in" filter="slide(fromLeft)">
                                      <p:cBhvr>
                                        <p:cTn id="22" dur="1000"/>
                                        <p:tgtEl>
                                          <p:spTgt spid="325642">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8611"/>
                                        </p:tgtEl>
                                        <p:attrNameLst>
                                          <p:attrName>style.visibility</p:attrName>
                                        </p:attrNameLst>
                                      </p:cBhvr>
                                      <p:to>
                                        <p:strVal val="visible"/>
                                      </p:to>
                                    </p:set>
                                    <p:animEffect transition="in" filter="fade">
                                      <p:cBhvr>
                                        <p:cTn id="25" dur="1000"/>
                                        <p:tgtEl>
                                          <p:spTgt spid="68611"/>
                                        </p:tgtEl>
                                      </p:cBhvr>
                                    </p:animEffect>
                                  </p:childTnLst>
                                </p:cTn>
                              </p:par>
                            </p:childTnLst>
                          </p:cTn>
                        </p:par>
                        <p:par>
                          <p:cTn id="26" fill="hold">
                            <p:stCondLst>
                              <p:cond delay="1000"/>
                            </p:stCondLst>
                            <p:childTnLst>
                              <p:par>
                                <p:cTn id="27" presetID="12" presetClass="entr" presetSubtype="8" fill="hold" grpId="0" nodeType="afterEffect">
                                  <p:stCondLst>
                                    <p:cond delay="0"/>
                                  </p:stCondLst>
                                  <p:childTnLst>
                                    <p:set>
                                      <p:cBhvr>
                                        <p:cTn id="28" dur="1" fill="hold">
                                          <p:stCondLst>
                                            <p:cond delay="0"/>
                                          </p:stCondLst>
                                        </p:cTn>
                                        <p:tgtEl>
                                          <p:spTgt spid="325642">
                                            <p:txEl>
                                              <p:pRg st="1" end="1"/>
                                            </p:txEl>
                                          </p:spTgt>
                                        </p:tgtEl>
                                        <p:attrNameLst>
                                          <p:attrName>style.visibility</p:attrName>
                                        </p:attrNameLst>
                                      </p:cBhvr>
                                      <p:to>
                                        <p:strVal val="visible"/>
                                      </p:to>
                                    </p:set>
                                    <p:animEffect transition="in" filter="slide(fromLeft)">
                                      <p:cBhvr>
                                        <p:cTn id="29" dur="1000"/>
                                        <p:tgtEl>
                                          <p:spTgt spid="3256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0" grpId="0" uiExpand="1" build="p"/>
      <p:bldP spid="325642" grpId="0" uiExpand="1" build="p"/>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909</Words>
  <Application>Microsoft Office PowerPoint</Application>
  <PresentationFormat>Bildschirmpräsentation (4:3)</PresentationFormat>
  <Paragraphs>225</Paragraphs>
  <Slides>32</Slides>
  <Notes>30</Notes>
  <HiddenSlides>0</HiddenSlides>
  <MMClips>0</MMClips>
  <ScaleCrop>false</ScaleCrop>
  <HeadingPairs>
    <vt:vector size="4" baseType="variant">
      <vt:variant>
        <vt:lpstr>Design</vt:lpstr>
      </vt:variant>
      <vt:variant>
        <vt:i4>2</vt:i4>
      </vt:variant>
      <vt:variant>
        <vt:lpstr>Folientitel</vt:lpstr>
      </vt:variant>
      <vt:variant>
        <vt:i4>32</vt:i4>
      </vt:variant>
    </vt:vector>
  </HeadingPairs>
  <TitlesOfParts>
    <vt:vector size="34" baseType="lpstr">
      <vt:lpstr>Standarddesign</vt:lpstr>
      <vt:lpstr>1_Standarddesign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vector>
  </TitlesOfParts>
  <Company>STA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Olaf Schröer</dc:creator>
  <cp:lastModifiedBy>Olaf Schröer</cp:lastModifiedBy>
  <cp:revision>199</cp:revision>
  <dcterms:created xsi:type="dcterms:W3CDTF">2005-03-09T00:49:12Z</dcterms:created>
  <dcterms:modified xsi:type="dcterms:W3CDTF">2008-12-14T01:47:49Z</dcterms:modified>
</cp:coreProperties>
</file>