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3" r:id="rId2"/>
    <p:sldMasterId id="2147483795" r:id="rId3"/>
  </p:sldMasterIdLst>
  <p:notesMasterIdLst>
    <p:notesMasterId r:id="rId18"/>
  </p:notesMasterIdLst>
  <p:handoutMasterIdLst>
    <p:handoutMasterId r:id="rId19"/>
  </p:handoutMasterIdLst>
  <p:sldIdLst>
    <p:sldId id="556" r:id="rId4"/>
    <p:sldId id="555" r:id="rId5"/>
    <p:sldId id="464" r:id="rId6"/>
    <p:sldId id="548" r:id="rId7"/>
    <p:sldId id="528" r:id="rId8"/>
    <p:sldId id="549" r:id="rId9"/>
    <p:sldId id="550" r:id="rId10"/>
    <p:sldId id="551" r:id="rId11"/>
    <p:sldId id="552" r:id="rId12"/>
    <p:sldId id="553" r:id="rId13"/>
    <p:sldId id="554" r:id="rId14"/>
    <p:sldId id="538" r:id="rId15"/>
    <p:sldId id="517" r:id="rId16"/>
    <p:sldId id="557" r:id="rId17"/>
  </p:sldIdLst>
  <p:sldSz cx="9144000" cy="6858000" type="screen4x3"/>
  <p:notesSz cx="6759575" cy="98679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FFFFCC"/>
    <a:srgbClr val="FF6600"/>
    <a:srgbClr val="0033CC"/>
    <a:srgbClr val="FFCCFF"/>
    <a:srgbClr val="FF01FF"/>
    <a:srgbClr val="000066"/>
    <a:srgbClr val="0000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45" autoAdjust="0"/>
    <p:restoredTop sz="93976" autoAdjust="0"/>
  </p:normalViewPr>
  <p:slideViewPr>
    <p:cSldViewPr snapToGrid="0">
      <p:cViewPr varScale="1">
        <p:scale>
          <a:sx n="82" d="100"/>
          <a:sy n="82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FB63B87-4A5B-44AF-A59F-9695A8FE64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2A4F78-72DB-4A76-8FB8-25B81E317C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3BF5645-014D-43F3-B2F4-C467CE39B8EF}" type="slidenum">
              <a:rPr lang="de-DE" sz="12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sz="1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73485-447A-4140-92EF-6BD2BE3D66C6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C8F40-33E1-44BA-8C90-BDCC2FBC6284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1002D-ED64-45AF-8B96-74A2C5FC6432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F3626-B1CF-417D-BC60-409138F63B9D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61CE6-B092-436B-A08C-4D20E51B3D71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CC7E6-8A91-4F63-BF00-4E0F0C6DF600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DD8EB-CA40-4746-A939-B6E61BDBD197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64525-64FE-496D-8C82-94B482A55520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70858-3A18-4390-8688-711E0D242368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59654-979F-494A-B245-BC041441942B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DA46D-D451-474E-AADB-781B3E0CD4E3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A62CC-130F-4D3A-9ADA-FE2C2DBA86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DFE8-4ADC-4C6F-8129-1C2AFFB19B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8D4BB-5A43-4D58-8C22-23354A7F8E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55B6-E3FE-4385-8818-90C6CE61A8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D1472-BB47-4C88-9468-7BFDE41C67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C166AAE-069C-404D-ABA1-DECCF5B14BEE}" type="slidenum">
              <a:rPr lang="de-DE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53E6D3B-4BD7-4761-BDE8-8D2CB0D989A5}" type="slidenum">
              <a:rPr lang="de-DE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99897EE-51D9-42F1-A653-2838250383BA}" type="slidenum">
              <a:rPr lang="de-DE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E51F21C-7C0D-4F0D-9747-90561B72885C}" type="slidenum">
              <a:rPr lang="de-DE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4DB4749-FB9B-4A16-9182-2BC25B874A3F}" type="slidenum">
              <a:rPr lang="de-DE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D4E4949-FA06-408D-A19A-D63A61B9EB2C}" type="slidenum">
              <a:rPr lang="de-DE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428BF-24D0-4875-A5E9-512293749C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9990F8F-0E06-44FB-8D33-9DEAACD0E40B}" type="slidenum">
              <a:rPr lang="de-DE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840153A-3FE4-4B0B-AF92-521682353B23}" type="slidenum">
              <a:rPr lang="de-DE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3C0FC34-67B5-4F70-8CC3-E0C8EC468128}" type="slidenum">
              <a:rPr lang="de-DE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A2959CF-DF77-4B14-AD1B-D57C92A7951E}" type="slidenum">
              <a:rPr lang="de-DE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A9806DA-4F68-439B-890B-9DE4F58ED014}" type="slidenum">
              <a:rPr lang="de-DE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C8667F6-F3C8-4325-8E35-D437EC97C4EB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D286207-4270-4928-B390-F84E22EF9C9D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C1C3775-65A6-4F77-AA0A-BB19EA1124E9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9A27A1F-3085-42E1-BD2E-0C3F5066E1E9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FF07D9C-D245-4E73-9BCE-0BE0FE4D96C9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0331-2DD5-49FB-BA7F-D000312094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FACD5C-020A-4F29-9F6D-705047A8B8BD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4932405-EA31-465F-8928-52DC87B3BC1A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0D18E26-0B19-42FC-946E-CB6FA3DB1318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4B8CFDF-961C-4003-96C7-6C1E3F3777C3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5D0F93C-15C5-42B9-A8C4-3D246DF09E7D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A3A8679-B4EB-4F7F-97ED-7F8F084DA9C8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ABE84C9-DA65-446D-AC94-B528415836AA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3B50300-0A75-4129-A5CD-2AEF853CB863}" type="slidenum">
              <a:rPr lang="de-DE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A694A-565C-4080-BD7D-EBE511AC29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4F58C-916F-4333-8793-4534D6B34E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6FBA-F098-4DEB-B5EF-AF778C3417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AFF48-5A3F-46E4-8509-ECFB1C7946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133BB-BB9D-4FA0-A4B1-2CC2AB703A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D861C-0A82-47E3-811B-BC75BCB705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57B73A-5D56-452F-A196-0AEA4E39AA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37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1200">
              <a:latin typeface="Arial"/>
              <a:ea typeface="+mn-ea"/>
              <a:cs typeface="+mn-cs"/>
            </a:endParaRPr>
          </a:p>
        </p:txBody>
      </p:sp>
      <p:sp>
        <p:nvSpPr>
          <p:cNvPr id="137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1200">
              <a:latin typeface="Arial"/>
              <a:ea typeface="+mn-ea"/>
              <a:cs typeface="+mn-cs"/>
            </a:endParaRPr>
          </a:p>
        </p:txBody>
      </p:sp>
      <p:sp>
        <p:nvSpPr>
          <p:cNvPr id="137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CA61C3D-038A-4E57-B8FF-EE0DAC1CEB95}" type="slidenum">
              <a:rPr lang="de-DE" kern="1200"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kern="1200"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62981FF-1213-4232-BCE6-4D45DE28D450}" type="slidenum">
              <a:rPr lang="de-DE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0602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0" y="2801938"/>
            <a:ext cx="2981325" cy="119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Ctr="1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3600" b="1" kern="1200" dirty="0">
                <a:solidFill>
                  <a:srgbClr val="FFFFFF"/>
                </a:solidFill>
                <a:effectLst>
                  <a:outerShdw blurRad="254000" dist="254000" dir="2700000" algn="ctr" rotWithShape="0">
                    <a:srgbClr val="000000">
                      <a:alpha val="75000"/>
                    </a:srgbClr>
                  </a:outerShdw>
                </a:effectLst>
                <a:latin typeface="Arial Rounded MT Bold" pitchFamily="34" charset="0"/>
                <a:ea typeface="+mn-ea"/>
                <a:cs typeface="+mn-cs"/>
              </a:rPr>
              <a:t>Herzlich willkommen!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465638" y="169863"/>
            <a:ext cx="4678362" cy="1555750"/>
            <a:chOff x="2813" y="179"/>
            <a:chExt cx="2947" cy="980"/>
          </a:xfrm>
        </p:grpSpPr>
        <p:pic>
          <p:nvPicPr>
            <p:cNvPr id="4101" name="Picture 27" descr="Schrift 71"/>
            <p:cNvPicPr>
              <a:picLocks noChangeAspect="1" noChangeArrowheads="1"/>
            </p:cNvPicPr>
            <p:nvPr/>
          </p:nvPicPr>
          <p:blipFill>
            <a:blip r:embed="rId4"/>
            <a:srcRect r="38605"/>
            <a:stretch>
              <a:fillRect/>
            </a:stretch>
          </p:blipFill>
          <p:spPr bwMode="auto">
            <a:xfrm>
              <a:off x="2813" y="179"/>
              <a:ext cx="274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54000" dir="2700000" algn="ctr" rotWithShape="0">
                <a:srgbClr val="000000">
                  <a:alpha val="62000"/>
                </a:srgbClr>
              </a:outerShdw>
            </a:effectLst>
          </p:spPr>
        </p:pic>
        <p:pic>
          <p:nvPicPr>
            <p:cNvPr id="4102" name="Picture 28" descr="Schrift 71"/>
            <p:cNvPicPr>
              <a:picLocks noChangeAspect="1" noChangeArrowheads="1"/>
            </p:cNvPicPr>
            <p:nvPr/>
          </p:nvPicPr>
          <p:blipFill>
            <a:blip r:embed="rId4"/>
            <a:srcRect l="61552"/>
            <a:stretch>
              <a:fillRect/>
            </a:stretch>
          </p:blipFill>
          <p:spPr bwMode="auto">
            <a:xfrm>
              <a:off x="4039" y="519"/>
              <a:ext cx="172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54000" dir="2700000" algn="ctr" rotWithShape="0">
                <a:srgbClr val="000000">
                  <a:alpha val="62000"/>
                </a:srgbClr>
              </a:outerShdw>
            </a:effectLst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15779" name="AutoShape 3"/>
          <p:cNvSpPr>
            <a:spLocks noChangeArrowheads="1"/>
          </p:cNvSpPr>
          <p:nvPr/>
        </p:nvSpPr>
        <p:spPr bwMode="auto">
          <a:xfrm>
            <a:off x="373063" y="260350"/>
            <a:ext cx="5318125" cy="166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439738" y="709613"/>
            <a:ext cx="518477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3. Reale Tätigkeiten</a:t>
            </a:r>
          </a:p>
        </p:txBody>
      </p:sp>
      <p:sp>
        <p:nvSpPr>
          <p:cNvPr id="71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2536825"/>
            <a:ext cx="5637213" cy="4130675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50850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Was werden wir tun?</a:t>
            </a:r>
          </a:p>
          <a:p>
            <a:pPr marL="358775" indent="-358775" eaLnBrk="1" hangingPunct="1"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Häuser bauen</a:t>
            </a:r>
          </a:p>
          <a:p>
            <a:pPr marL="358775" indent="-358775" eaLnBrk="1" hangingPunct="1"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Weinberge pflanzen</a:t>
            </a:r>
          </a:p>
          <a:p>
            <a:pPr marL="358775" indent="-358775" eaLnBrk="1" hangingPunct="1"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Unbegrenzte Kreativität</a:t>
            </a:r>
          </a:p>
          <a:p>
            <a:pPr marL="358775" indent="-358775" eaLnBrk="1" hangingPunct="1"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Andere Welten besuchen</a:t>
            </a:r>
          </a:p>
          <a:p>
            <a:pPr marL="358775" indent="-358775" eaLnBrk="1" hangingPunct="1"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Biblische Personen treffen</a:t>
            </a:r>
          </a:p>
          <a:p>
            <a:pPr marL="360000" indent="0" eaLnBrk="1" hangingPunct="1">
              <a:spcBef>
                <a:spcPts val="600"/>
              </a:spcBef>
              <a:buFontTx/>
              <a:buNone/>
              <a:defRPr/>
            </a:pPr>
            <a:r>
              <a:rPr lang="de-DE" sz="2400" dirty="0" smtClean="0">
                <a:solidFill>
                  <a:srgbClr val="FFFF99"/>
                </a:solidFill>
              </a:rPr>
              <a:t>Mit welchen biblischen Personen würden</a:t>
            </a:r>
            <a:r>
              <a:rPr lang="de-DE" sz="1800" dirty="0" smtClean="0">
                <a:solidFill>
                  <a:srgbClr val="FFFF99"/>
                </a:solidFill>
              </a:rPr>
              <a:t> </a:t>
            </a:r>
            <a:r>
              <a:rPr lang="de-DE" sz="2400" dirty="0" smtClean="0">
                <a:solidFill>
                  <a:srgbClr val="FFFF99"/>
                </a:solidFill>
              </a:rPr>
              <a:t>Sie</a:t>
            </a:r>
            <a:r>
              <a:rPr lang="de-DE" sz="1800" dirty="0" smtClean="0">
                <a:solidFill>
                  <a:srgbClr val="FFFF99"/>
                </a:solidFill>
              </a:rPr>
              <a:t> </a:t>
            </a:r>
            <a:r>
              <a:rPr lang="de-DE" sz="2400" dirty="0" smtClean="0">
                <a:solidFill>
                  <a:srgbClr val="FFFF99"/>
                </a:solidFill>
              </a:rPr>
              <a:t>sich</a:t>
            </a:r>
            <a:r>
              <a:rPr lang="de-DE" sz="1800" dirty="0" smtClean="0">
                <a:solidFill>
                  <a:srgbClr val="FFFF99"/>
                </a:solidFill>
              </a:rPr>
              <a:t> </a:t>
            </a:r>
            <a:r>
              <a:rPr lang="de-DE" sz="2400" dirty="0" smtClean="0">
                <a:solidFill>
                  <a:srgbClr val="FFFF99"/>
                </a:solidFill>
              </a:rPr>
              <a:t>gerne</a:t>
            </a:r>
            <a:r>
              <a:rPr lang="de-DE" sz="1800" dirty="0" smtClean="0">
                <a:solidFill>
                  <a:srgbClr val="FFFF99"/>
                </a:solidFill>
              </a:rPr>
              <a:t> </a:t>
            </a:r>
            <a:r>
              <a:rPr lang="de-DE" sz="2400" dirty="0" smtClean="0">
                <a:solidFill>
                  <a:srgbClr val="FFFF99"/>
                </a:solidFill>
              </a:rPr>
              <a:t>unterhalten?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5984875" y="820800"/>
            <a:ext cx="3159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Jesaja 65,17.21.22  </a:t>
            </a:r>
            <a:r>
              <a:rPr lang="de-DE" sz="1800" spc="-60" dirty="0">
                <a:solidFill>
                  <a:schemeClr val="bg1"/>
                </a:solidFill>
                <a:latin typeface="Arial Narrow" pitchFamily="34" charset="0"/>
              </a:rPr>
              <a:t>(AT 715)</a:t>
            </a:r>
          </a:p>
        </p:txBody>
      </p:sp>
      <p:pic>
        <p:nvPicPr>
          <p:cNvPr id="79874" name="Picture 2" descr="D:\Eigene Dateien\Eigene Bilder\Prophetie\Neue Erde\0604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2686050"/>
            <a:ext cx="2862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1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1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1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1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71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1" grpId="0" build="p"/>
      <p:bldP spid="81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15779" name="AutoShape 3"/>
          <p:cNvSpPr>
            <a:spLocks noChangeArrowheads="1"/>
          </p:cNvSpPr>
          <p:nvPr/>
        </p:nvSpPr>
        <p:spPr bwMode="auto">
          <a:xfrm>
            <a:off x="373063" y="260350"/>
            <a:ext cx="5318125" cy="166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439738" y="709613"/>
            <a:ext cx="518477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3. Reale Tätigkeiten</a:t>
            </a:r>
          </a:p>
        </p:txBody>
      </p:sp>
      <p:sp>
        <p:nvSpPr>
          <p:cNvPr id="71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2316163"/>
            <a:ext cx="5637213" cy="1920875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Mit Jesus zusammen leben!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Dann wir Jesus seinen Arm um deine Schulter legen und zu dir sagen:</a:t>
            </a:r>
            <a:endParaRPr lang="de-DE" sz="2400" dirty="0" smtClean="0">
              <a:solidFill>
                <a:srgbClr val="FFFF99"/>
              </a:solidFill>
            </a:endParaRP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5984875" y="692013"/>
            <a:ext cx="315912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Offenbarung </a:t>
            </a:r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14,4 </a:t>
            </a: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de-DE" sz="1800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de-DE" sz="1800" dirty="0">
                <a:solidFill>
                  <a:schemeClr val="bg1"/>
                </a:solidFill>
                <a:latin typeface="Arial Narrow" pitchFamily="34" charset="0"/>
              </a:rPr>
              <a:t>NT 299)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</a:pPr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1. </a:t>
            </a: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Korinther </a:t>
            </a:r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2,9 </a:t>
            </a: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de-DE" sz="1800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de-DE" sz="1800" dirty="0">
                <a:solidFill>
                  <a:schemeClr val="bg1"/>
                </a:solidFill>
                <a:latin typeface="Arial Narrow" pitchFamily="34" charset="0"/>
              </a:rPr>
              <a:t>NT 197)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" name="Picture 3" descr="0610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2686050"/>
            <a:ext cx="2862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ieren 10"/>
          <p:cNvGrpSpPr/>
          <p:nvPr/>
        </p:nvGrpSpPr>
        <p:grpSpPr>
          <a:xfrm>
            <a:off x="150813" y="4294188"/>
            <a:ext cx="5775325" cy="2233612"/>
            <a:chOff x="150813" y="4294188"/>
            <a:chExt cx="5775325" cy="2233612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150813" y="4294188"/>
              <a:ext cx="5775325" cy="22336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298" name="Textfeld 13"/>
            <p:cNvSpPr txBox="1">
              <a:spLocks noChangeArrowheads="1"/>
            </p:cNvSpPr>
            <p:nvPr/>
          </p:nvSpPr>
          <p:spPr bwMode="auto">
            <a:xfrm>
              <a:off x="254898" y="4388684"/>
              <a:ext cx="5520779" cy="20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de-DE" sz="2600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„Komm her, mein lieber ……, jetzt habe ich nur für dich Zeit! </a:t>
              </a:r>
              <a:r>
                <a:rPr lang="de-DE" sz="2600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Lass </a:t>
              </a:r>
              <a:r>
                <a:rPr lang="de-DE" sz="2600" dirty="0" smtClean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/>
              </a:r>
              <a:br>
                <a:rPr lang="de-DE" sz="2600" dirty="0" smtClean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</a:br>
              <a:r>
                <a:rPr lang="de-DE" sz="2600" dirty="0" smtClean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uns </a:t>
              </a:r>
              <a:r>
                <a:rPr lang="de-DE" sz="2600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ein wenig spazieren gehen </a:t>
              </a:r>
              <a:r>
                <a:rPr lang="de-DE" sz="2600" dirty="0" smtClean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/>
              </a:r>
              <a:br>
                <a:rPr lang="de-DE" sz="2600" dirty="0" smtClean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</a:br>
              <a:r>
                <a:rPr lang="de-DE" sz="2600" dirty="0" smtClean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und </a:t>
              </a:r>
              <a:r>
                <a:rPr lang="de-DE" sz="2600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uns über alles unterhalten, </a:t>
              </a:r>
              <a:r>
                <a:rPr lang="de-DE" sz="2600" dirty="0" smtClean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/>
              </a:r>
              <a:br>
                <a:rPr lang="de-DE" sz="2600" dirty="0" smtClean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</a:br>
              <a:r>
                <a:rPr lang="de-DE" sz="2600" dirty="0" smtClean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was </a:t>
              </a:r>
              <a:r>
                <a:rPr lang="de-DE" sz="2600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du auf dem Herzen hast.“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1" grpId="0" uiExpand="1" build="p"/>
      <p:bldP spid="819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chrift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3738" y="333375"/>
            <a:ext cx="18494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88" y="1103313"/>
            <a:ext cx="5930035" cy="5621337"/>
          </a:xfrm>
        </p:spPr>
        <p:txBody>
          <a:bodyPr/>
          <a:lstStyle/>
          <a:p>
            <a:pPr marL="450850" indent="-450850" eaLnBrk="1" hangingPunct="1">
              <a:buFontTx/>
              <a:buAutoNum type="arabicPeriod"/>
            </a:pPr>
            <a:r>
              <a:rPr lang="de-DE" sz="3000" dirty="0" smtClean="0">
                <a:solidFill>
                  <a:schemeClr val="bg1"/>
                </a:solidFill>
              </a:rPr>
              <a:t>Richtig oder Falsch</a:t>
            </a:r>
            <a:r>
              <a:rPr lang="de-DE" sz="3000" dirty="0" smtClean="0">
                <a:solidFill>
                  <a:schemeClr val="bg1"/>
                </a:solidFill>
              </a:rPr>
              <a:t>:</a:t>
            </a:r>
          </a:p>
          <a:p>
            <a:pPr marL="450850" indent="-450850" eaLnBrk="1" hangingPunct="1">
              <a:spcBef>
                <a:spcPts val="700"/>
              </a:spcBef>
              <a:buNone/>
            </a:pPr>
            <a:r>
              <a:rPr lang="de-DE" sz="2600" dirty="0" smtClean="0">
                <a:solidFill>
                  <a:schemeClr val="bg1"/>
                </a:solidFill>
              </a:rPr>
              <a:t>	Gott </a:t>
            </a:r>
            <a:r>
              <a:rPr lang="de-DE" sz="2600" dirty="0" smtClean="0">
                <a:solidFill>
                  <a:schemeClr val="bg1"/>
                </a:solidFill>
              </a:rPr>
              <a:t>wird auf der neuen Erde bei uns Menschen wohnen.</a:t>
            </a:r>
          </a:p>
          <a:p>
            <a:pPr marL="514350" indent="-514350" eaLnBrk="1" hangingPunct="1">
              <a:spcBef>
                <a:spcPct val="40000"/>
              </a:spcBef>
              <a:buFont typeface="+mj-lt"/>
              <a:buAutoNum type="arabicPeriod" startAt="2"/>
            </a:pPr>
            <a:r>
              <a:rPr lang="de-DE" sz="3000" dirty="0" smtClean="0">
                <a:solidFill>
                  <a:schemeClr val="bg1"/>
                </a:solidFill>
              </a:rPr>
              <a:t>Was werden die Erlösten auf der neuen Erde tun?</a:t>
            </a:r>
          </a:p>
          <a:p>
            <a:pPr marL="1344613" lvl="1" indent="-533400" eaLnBrk="1" hangingPunct="1">
              <a:buFontTx/>
              <a:buNone/>
            </a:pPr>
            <a:r>
              <a:rPr lang="de-DE" sz="2600" dirty="0" smtClean="0">
                <a:solidFill>
                  <a:schemeClr val="bg1"/>
                </a:solidFill>
              </a:rPr>
              <a:t>A:  Mit Jesus reisen</a:t>
            </a:r>
          </a:p>
          <a:p>
            <a:pPr marL="1344613" lvl="1" indent="-533400" eaLnBrk="1" hangingPunct="1">
              <a:buFontTx/>
              <a:buNone/>
            </a:pPr>
            <a:r>
              <a:rPr lang="de-DE" sz="2600" dirty="0" smtClean="0">
                <a:solidFill>
                  <a:schemeClr val="bg1"/>
                </a:solidFill>
              </a:rPr>
              <a:t>B:  Häuser bauen</a:t>
            </a:r>
          </a:p>
          <a:p>
            <a:pPr marL="1344613" lvl="1" indent="-533400" eaLnBrk="1" hangingPunct="1">
              <a:buFontTx/>
              <a:buNone/>
            </a:pPr>
            <a:r>
              <a:rPr lang="de-DE" sz="2600" dirty="0" smtClean="0">
                <a:solidFill>
                  <a:schemeClr val="bg1"/>
                </a:solidFill>
              </a:rPr>
              <a:t>C:  Weinberge pflanzen</a:t>
            </a:r>
          </a:p>
          <a:p>
            <a:pPr marL="1344613" lvl="1" indent="-533400" eaLnBrk="1" hangingPunct="1">
              <a:buFontTx/>
              <a:buNone/>
            </a:pPr>
            <a:r>
              <a:rPr lang="de-DE" sz="2600" dirty="0" smtClean="0">
                <a:solidFill>
                  <a:schemeClr val="bg1"/>
                </a:solidFill>
              </a:rPr>
              <a:t>D:  Sich langweilen</a:t>
            </a:r>
          </a:p>
          <a:p>
            <a:pPr marL="450850" indent="-450850" eaLnBrk="1" hangingPunct="1">
              <a:spcBef>
                <a:spcPct val="40000"/>
              </a:spcBef>
              <a:buFontTx/>
              <a:buAutoNum type="arabicPeriod" startAt="2"/>
            </a:pPr>
            <a:r>
              <a:rPr lang="de-DE" sz="3000" dirty="0" smtClean="0">
                <a:solidFill>
                  <a:schemeClr val="bg1"/>
                </a:solidFill>
              </a:rPr>
              <a:t>Warum wird es nie wieder Sünde geben?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3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3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3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3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3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3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3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8314" y="1779587"/>
            <a:ext cx="5819473" cy="4586489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A	Das heutige Bibelstudium hat mir Freude bereitet.</a:t>
            </a:r>
          </a:p>
          <a:p>
            <a:pPr marL="609600" indent="-609600" eaLnBrk="1" hangingPunct="1">
              <a:spcBef>
                <a:spcPct val="60000"/>
              </a:spcBef>
              <a:buFontTx/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B	Ich danke Jesus, dass er das neue </a:t>
            </a:r>
            <a:r>
              <a:rPr lang="de-DE" sz="2800" dirty="0" smtClean="0">
                <a:solidFill>
                  <a:schemeClr val="bg1"/>
                </a:solidFill>
              </a:rPr>
              <a:t>Jerusalem </a:t>
            </a:r>
            <a:r>
              <a:rPr lang="de-DE" sz="2800" dirty="0" smtClean="0">
                <a:solidFill>
                  <a:schemeClr val="bg1"/>
                </a:solidFill>
              </a:rPr>
              <a:t>als meine Heimat vorbereitet, damit ich 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für </a:t>
            </a:r>
            <a:r>
              <a:rPr lang="de-DE" sz="2800" dirty="0" smtClean="0">
                <a:solidFill>
                  <a:schemeClr val="bg1"/>
                </a:solidFill>
              </a:rPr>
              <a:t>immer bei ihm sein kann.</a:t>
            </a:r>
          </a:p>
          <a:p>
            <a:pPr marL="609600" indent="-609600" eaLnBrk="1" hangingPunct="1">
              <a:spcBef>
                <a:spcPct val="60000"/>
              </a:spcBef>
              <a:buFontTx/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C	Bitte beten Sie für mich, 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dass </a:t>
            </a:r>
            <a:r>
              <a:rPr lang="de-DE" sz="2800" dirty="0" smtClean="0">
                <a:solidFill>
                  <a:schemeClr val="bg1"/>
                </a:solidFill>
              </a:rPr>
              <a:t>ich bereit bin, Jesus 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zu </a:t>
            </a:r>
            <a:r>
              <a:rPr lang="de-DE" sz="2800" dirty="0" smtClean="0">
                <a:solidFill>
                  <a:schemeClr val="bg1"/>
                </a:solidFill>
              </a:rPr>
              <a:t>begegnen.</a:t>
            </a:r>
          </a:p>
        </p:txBody>
      </p:sp>
      <p:pic>
        <p:nvPicPr>
          <p:cNvPr id="14339" name="Picture 4" descr="Schrift 33"/>
          <p:cNvPicPr>
            <a:picLocks noChangeAspect="1" noChangeArrowheads="1"/>
          </p:cNvPicPr>
          <p:nvPr/>
        </p:nvPicPr>
        <p:blipFill>
          <a:blip r:embed="rId4"/>
          <a:srcRect t="18898" b="18898"/>
          <a:stretch>
            <a:fillRect/>
          </a:stretch>
        </p:blipFill>
        <p:spPr bwMode="auto">
          <a:xfrm>
            <a:off x="4329113" y="436563"/>
            <a:ext cx="43148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87988" y="3089275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de-DE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4356000" y="2808000"/>
            <a:ext cx="4644000" cy="2736000"/>
          </a:xfrm>
          <a:prstGeom prst="roundRect">
            <a:avLst/>
          </a:prstGeom>
          <a:gradFill>
            <a:gsLst>
              <a:gs pos="0">
                <a:srgbClr val="000066"/>
              </a:gs>
              <a:gs pos="100000">
                <a:schemeClr val="tx1"/>
              </a:gs>
            </a:gsLst>
            <a:lin ang="189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15900" dir="2700000" algn="ctr" rotWithShape="0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0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313613" y="6299200"/>
            <a:ext cx="166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FFFF"/>
                </a:solidFill>
                <a:effectLst>
                  <a:outerShdw blurRad="254000" dist="215900" dir="2700000" algn="ctr" rotWithShape="0">
                    <a:srgbClr val="000000">
                      <a:alpha val="8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© Olaf Schröer</a:t>
            </a:r>
            <a:endParaRPr lang="de-DE" sz="2000" kern="1200" dirty="0">
              <a:solidFill>
                <a:srgbClr val="FFFFFF"/>
              </a:solidFill>
              <a:effectLst>
                <a:outerShdw blurRad="254000" dist="215900" dir="2700000" algn="ctr" rotWithShape="0">
                  <a:srgbClr val="000000">
                    <a:alpha val="80000"/>
                  </a:srgbClr>
                </a:outerShdw>
              </a:effectLst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87838" y="361950"/>
            <a:ext cx="4678362" cy="1555750"/>
            <a:chOff x="2813" y="179"/>
            <a:chExt cx="2947" cy="980"/>
          </a:xfrm>
        </p:grpSpPr>
        <p:pic>
          <p:nvPicPr>
            <p:cNvPr id="5128" name="Picture 8" descr="Schrift 71"/>
            <p:cNvPicPr>
              <a:picLocks noChangeAspect="1" noChangeArrowheads="1"/>
            </p:cNvPicPr>
            <p:nvPr/>
          </p:nvPicPr>
          <p:blipFill>
            <a:blip r:embed="rId2"/>
            <a:srcRect r="38605"/>
            <a:stretch>
              <a:fillRect/>
            </a:stretch>
          </p:blipFill>
          <p:spPr bwMode="auto">
            <a:xfrm>
              <a:off x="2813" y="179"/>
              <a:ext cx="274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15900" dir="2700000" algn="ctr" rotWithShape="0">
                <a:srgbClr val="000000">
                  <a:alpha val="60000"/>
                </a:srgbClr>
              </a:outerShdw>
            </a:effectLst>
          </p:spPr>
        </p:pic>
        <p:pic>
          <p:nvPicPr>
            <p:cNvPr id="5129" name="Picture 9" descr="Schrift 71"/>
            <p:cNvPicPr>
              <a:picLocks noChangeAspect="1" noChangeArrowheads="1"/>
            </p:cNvPicPr>
            <p:nvPr/>
          </p:nvPicPr>
          <p:blipFill>
            <a:blip r:embed="rId2"/>
            <a:srcRect l="61552"/>
            <a:stretch>
              <a:fillRect/>
            </a:stretch>
          </p:blipFill>
          <p:spPr bwMode="auto">
            <a:xfrm>
              <a:off x="4039" y="519"/>
              <a:ext cx="172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15900" dir="2700000" algn="ctr" rotWithShape="0">
                <a:srgbClr val="000000">
                  <a:alpha val="60000"/>
                </a:srgbClr>
              </a:outerShdw>
            </a:effectLst>
          </p:spPr>
        </p:pic>
      </p:grpSp>
      <p:pic>
        <p:nvPicPr>
          <p:cNvPr id="5127" name="Picture 11" descr="D:\Eigene Dateien\Eigene Bilder\Biblische Themen\Gesetz\0602052.jpg"/>
          <p:cNvPicPr>
            <a:picLocks noChangeAspect="1" noChangeArrowheads="1"/>
          </p:cNvPicPr>
          <p:nvPr/>
        </p:nvPicPr>
        <p:blipFill>
          <a:blip r:embed="rId3"/>
          <a:srcRect l="3543" r="14172"/>
          <a:stretch>
            <a:fillRect/>
          </a:stretch>
        </p:blipFill>
        <p:spPr bwMode="auto">
          <a:xfrm>
            <a:off x="0" y="0"/>
            <a:ext cx="42291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3492" name="Text Box 4"/>
          <p:cNvSpPr txBox="1">
            <a:spLocks noChangeArrowheads="1"/>
          </p:cNvSpPr>
          <p:nvPr/>
        </p:nvSpPr>
        <p:spPr bwMode="auto">
          <a:xfrm>
            <a:off x="4427538" y="3121025"/>
            <a:ext cx="45370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4200" b="1" kern="1200" dirty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Thema 10:</a:t>
            </a:r>
            <a:br>
              <a:rPr lang="de-DE" sz="4200" b="1" kern="1200" dirty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</a:br>
            <a:r>
              <a:rPr lang="de-DE" sz="4200" b="1" kern="1200" dirty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Die zehn Gebote – Gottes Grundgesetz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0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87988" y="3089275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57411" name="AutoShape 3"/>
          <p:cNvSpPr>
            <a:spLocks noChangeArrowheads="1"/>
          </p:cNvSpPr>
          <p:nvPr/>
        </p:nvSpPr>
        <p:spPr bwMode="auto">
          <a:xfrm>
            <a:off x="4356100" y="2808288"/>
            <a:ext cx="4643438" cy="27368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66"/>
              </a:gs>
              <a:gs pos="100000">
                <a:schemeClr val="tx1"/>
              </a:gs>
            </a:gsLst>
            <a:lin ang="189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15900" dir="270000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87838" y="361950"/>
            <a:ext cx="4678362" cy="1555750"/>
            <a:chOff x="2813" y="179"/>
            <a:chExt cx="2947" cy="980"/>
          </a:xfrm>
        </p:grpSpPr>
        <p:pic>
          <p:nvPicPr>
            <p:cNvPr id="657416" name="Picture 8" descr="Schrift 71"/>
            <p:cNvPicPr>
              <a:picLocks noChangeAspect="1" noChangeArrowheads="1"/>
            </p:cNvPicPr>
            <p:nvPr/>
          </p:nvPicPr>
          <p:blipFill>
            <a:blip r:embed="rId2"/>
            <a:srcRect r="38605"/>
            <a:stretch>
              <a:fillRect/>
            </a:stretch>
          </p:blipFill>
          <p:spPr bwMode="auto">
            <a:xfrm>
              <a:off x="2813" y="179"/>
              <a:ext cx="274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15900" dir="2700000" algn="ctr" rotWithShape="0">
                <a:srgbClr val="000000">
                  <a:alpha val="60000"/>
                </a:srgbClr>
              </a:outerShdw>
            </a:effectLst>
          </p:spPr>
        </p:pic>
        <p:pic>
          <p:nvPicPr>
            <p:cNvPr id="657417" name="Picture 9" descr="Schrift 71"/>
            <p:cNvPicPr>
              <a:picLocks noChangeAspect="1" noChangeArrowheads="1"/>
            </p:cNvPicPr>
            <p:nvPr/>
          </p:nvPicPr>
          <p:blipFill>
            <a:blip r:embed="rId2"/>
            <a:srcRect l="61552"/>
            <a:stretch>
              <a:fillRect/>
            </a:stretch>
          </p:blipFill>
          <p:spPr bwMode="auto">
            <a:xfrm>
              <a:off x="4039" y="519"/>
              <a:ext cx="172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15900" dir="2700000" algn="ctr" rotWithShape="0">
                <a:srgbClr val="000000">
                  <a:alpha val="60000"/>
                </a:srgbClr>
              </a:outerShdw>
            </a:effectLst>
          </p:spPr>
        </p:pic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313613" y="6299200"/>
            <a:ext cx="166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FFFF"/>
                </a:solidFill>
                <a:effectLst>
                  <a:outerShdw blurRad="254000" dist="215900" dir="2700000" algn="ctr" rotWithShape="0">
                    <a:srgbClr val="000000">
                      <a:alpha val="8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© Olaf Schröer</a:t>
            </a:r>
            <a:endParaRPr lang="de-DE" sz="2000" b="1" kern="1200" dirty="0">
              <a:solidFill>
                <a:srgbClr val="FFFFFF"/>
              </a:solidFill>
              <a:effectLst>
                <a:outerShdw blurRad="254000" dist="215900" dir="2700000" algn="ctr" rotWithShape="0">
                  <a:srgbClr val="000000">
                    <a:alpha val="80000"/>
                  </a:srgbClr>
                </a:outerShdw>
              </a:effectLst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0" name="Grafik 9" descr="0609153.jpg"/>
          <p:cNvPicPr>
            <a:picLocks noChangeAspect="1"/>
          </p:cNvPicPr>
          <p:nvPr/>
        </p:nvPicPr>
        <p:blipFill>
          <a:blip r:embed="rId3"/>
          <a:srcRect l="7088" r="9921"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4352082" y="3097875"/>
            <a:ext cx="4658831" cy="21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4200" b="1" kern="1200" dirty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Thema </a:t>
            </a:r>
            <a:r>
              <a:rPr lang="de-DE" sz="4200" b="1" kern="1200" dirty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9:</a:t>
            </a:r>
            <a:endParaRPr lang="de-DE" sz="4200" b="1" kern="1200" dirty="0">
              <a:solidFill>
                <a:srgbClr val="FFFFFF"/>
              </a:solidFill>
              <a:effectLst>
                <a:outerShdw blurRad="127000" dist="127000" dir="2700000" algn="ctr" rotWithShape="0">
                  <a:srgbClr val="000000">
                    <a:alpha val="60000"/>
                  </a:srgbClr>
                </a:outerShdw>
              </a:effectLst>
              <a:latin typeface="Arial Narrow" pitchFamily="34" charset="0"/>
              <a:ea typeface="+mn-ea"/>
              <a:cs typeface="+mn-cs"/>
            </a:endParaRPr>
          </a:p>
          <a:p>
            <a:pPr algn="ctr" rtl="0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de-DE" sz="4200" b="1" kern="1200" dirty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Die Stadt aus</a:t>
            </a:r>
            <a:br>
              <a:rPr lang="de-DE" sz="4200" b="1" kern="1200" dirty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</a:br>
            <a:r>
              <a:rPr lang="de-DE" sz="4200" b="1" kern="1200" dirty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dem Weltraum</a:t>
            </a:r>
            <a:endParaRPr lang="de-DE" sz="4200" b="1" kern="1200" dirty="0">
              <a:solidFill>
                <a:srgbClr val="FFFFFF"/>
              </a:solidFill>
              <a:effectLst>
                <a:outerShdw blurRad="127000" dist="127000" dir="2700000" algn="ctr" rotWithShape="0">
                  <a:srgbClr val="000000">
                    <a:alpha val="60000"/>
                  </a:srgbClr>
                </a:outerShdw>
              </a:effectLst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73063" y="260350"/>
            <a:ext cx="5318125" cy="166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pic>
        <p:nvPicPr>
          <p:cNvPr id="4105" name="Picture 9" descr="D:\Eigene Dateien\Eigene Bilder\Biblische Geschichten\Jesus\Jesus lehrt\0603171.jpg"/>
          <p:cNvPicPr>
            <a:picLocks noChangeAspect="1" noChangeArrowheads="1"/>
          </p:cNvPicPr>
          <p:nvPr/>
        </p:nvPicPr>
        <p:blipFill>
          <a:blip r:embed="rId3"/>
          <a:srcRect t="6035" r="4622" b="7964"/>
          <a:stretch>
            <a:fillRect/>
          </a:stretch>
        </p:blipFill>
        <p:spPr bwMode="auto">
          <a:xfrm>
            <a:off x="6088063" y="2022475"/>
            <a:ext cx="298608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700350"/>
            <a:ext cx="555466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Das ewige Leben</a:t>
            </a: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150813" y="2701925"/>
            <a:ext cx="596106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500" dirty="0">
                <a:solidFill>
                  <a:schemeClr val="bg1"/>
                </a:solidFill>
              </a:rPr>
              <a:t>Wie definiert Jesus das ewige Leben?</a:t>
            </a:r>
          </a:p>
          <a:p>
            <a:pPr>
              <a:spcBef>
                <a:spcPts val="2400"/>
              </a:spcBef>
              <a:defRPr/>
            </a:pPr>
            <a:r>
              <a:rPr lang="de-DE" sz="2500" dirty="0">
                <a:solidFill>
                  <a:schemeClr val="bg1"/>
                </a:solidFill>
              </a:rPr>
              <a:t>„Erkennen“ bedeutet:</a:t>
            </a:r>
          </a:p>
          <a:p>
            <a:pPr marL="74613" indent="-265113">
              <a:spcBef>
                <a:spcPts val="600"/>
              </a:spcBef>
              <a:buFont typeface="Arial" charset="0"/>
              <a:buChar char="•"/>
              <a:defRPr/>
            </a:pPr>
            <a:r>
              <a:rPr lang="de-DE" sz="2500" dirty="0">
                <a:solidFill>
                  <a:schemeClr val="bg1"/>
                </a:solidFill>
              </a:rPr>
              <a:t>Eins sein von Mann und Frau</a:t>
            </a:r>
          </a:p>
          <a:p>
            <a:pPr marL="74613" indent="-265113">
              <a:spcBef>
                <a:spcPts val="600"/>
              </a:spcBef>
              <a:buFont typeface="Arial" charset="0"/>
              <a:buChar char="•"/>
              <a:defRPr/>
            </a:pPr>
            <a:r>
              <a:rPr lang="de-DE" sz="2500" dirty="0">
                <a:solidFill>
                  <a:schemeClr val="bg1"/>
                </a:solidFill>
              </a:rPr>
              <a:t>Enge Lebensgemeinschaft mit Gott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098513" y="623888"/>
            <a:ext cx="3068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>
                <a:solidFill>
                  <a:schemeClr val="bg1"/>
                </a:solidFill>
                <a:latin typeface="Arial Narrow" pitchFamily="34" charset="0"/>
              </a:rPr>
              <a:t>Johannes 17,3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NT 133)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196850" y="5348288"/>
            <a:ext cx="8750300" cy="1306512"/>
            <a:chOff x="196850" y="5348288"/>
            <a:chExt cx="8750300" cy="1306512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96850" y="5348288"/>
              <a:ext cx="8750300" cy="13065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106" name="Textfeld 13"/>
            <p:cNvSpPr txBox="1">
              <a:spLocks noChangeArrowheads="1"/>
            </p:cNvSpPr>
            <p:nvPr/>
          </p:nvSpPr>
          <p:spPr bwMode="auto">
            <a:xfrm>
              <a:off x="272084" y="5475598"/>
              <a:ext cx="859983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de-DE" sz="3000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Es geht nicht nur um die Quantität (Länge), sondern um die Qualität des Lebens!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89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89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73063" y="260350"/>
            <a:ext cx="5318125" cy="166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pic>
        <p:nvPicPr>
          <p:cNvPr id="72707" name="Picture 3" descr="D:\Eigene Dateien\Eigene Bilder\Prophetie\Neue Erde\0615034.jpg"/>
          <p:cNvPicPr>
            <a:picLocks noChangeAspect="1" noChangeArrowheads="1"/>
          </p:cNvPicPr>
          <p:nvPr/>
        </p:nvPicPr>
        <p:blipFill>
          <a:blip r:embed="rId3"/>
          <a:srcRect r="710"/>
          <a:stretch>
            <a:fillRect/>
          </a:stretch>
        </p:blipFill>
        <p:spPr bwMode="auto">
          <a:xfrm>
            <a:off x="4330700" y="1774825"/>
            <a:ext cx="4652963" cy="3514725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49238" y="700350"/>
            <a:ext cx="5554662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Das ewige Leben</a:t>
            </a: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323850" y="2701925"/>
            <a:ext cx="44100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500" dirty="0">
                <a:solidFill>
                  <a:schemeClr val="bg1"/>
                </a:solidFill>
              </a:rPr>
              <a:t>Was sagt Paulus über die zukünftige Herrlichkeit?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156388" y="623888"/>
            <a:ext cx="2767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800" dirty="0">
                <a:solidFill>
                  <a:schemeClr val="bg1"/>
                </a:solidFill>
                <a:latin typeface="Arial Narrow" pitchFamily="34" charset="0"/>
              </a:rPr>
              <a:t>Römer </a:t>
            </a:r>
            <a:r>
              <a:rPr lang="de-DE" sz="2800" dirty="0" smtClean="0">
                <a:solidFill>
                  <a:schemeClr val="bg1"/>
                </a:solidFill>
                <a:latin typeface="Arial Narrow" pitchFamily="34" charset="0"/>
              </a:rPr>
              <a:t>8,18 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187)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196850" y="4987925"/>
            <a:ext cx="8750300" cy="1724025"/>
            <a:chOff x="196850" y="4987925"/>
            <a:chExt cx="8750300" cy="1724025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96850" y="4987925"/>
              <a:ext cx="8750300" cy="17240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130" name="Textfeld 13"/>
            <p:cNvSpPr txBox="1">
              <a:spLocks noChangeArrowheads="1"/>
            </p:cNvSpPr>
            <p:nvPr/>
          </p:nvSpPr>
          <p:spPr bwMode="auto">
            <a:xfrm>
              <a:off x="272084" y="5103707"/>
              <a:ext cx="8599833" cy="1477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de-DE" sz="3000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Das Leben in der Herrlichkeit Gottes wird</a:t>
              </a:r>
              <a:br>
                <a:rPr lang="de-DE" sz="3000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</a:br>
              <a:r>
                <a:rPr lang="de-DE" sz="3000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so schön werden, dass es selbst unsere </a:t>
              </a:r>
              <a:r>
                <a:rPr lang="de-DE" sz="3000" dirty="0" smtClean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/>
              </a:r>
              <a:br>
                <a:rPr lang="de-DE" sz="3000" dirty="0" smtClean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</a:br>
              <a:r>
                <a:rPr lang="de-DE" sz="3000" dirty="0" smtClean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kühnsten </a:t>
              </a:r>
              <a:r>
                <a:rPr lang="de-DE" sz="3000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Träume weit übertreffen wird!</a:t>
              </a:r>
              <a:endParaRPr lang="de-DE" sz="3000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15779" name="AutoShape 3"/>
          <p:cNvSpPr>
            <a:spLocks noChangeArrowheads="1"/>
          </p:cNvSpPr>
          <p:nvPr/>
        </p:nvSpPr>
        <p:spPr bwMode="auto">
          <a:xfrm>
            <a:off x="373063" y="260350"/>
            <a:ext cx="5318125" cy="166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439738" y="709613"/>
            <a:ext cx="518477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1. Realer Ort</a:t>
            </a:r>
          </a:p>
        </p:txBody>
      </p:sp>
      <p:sp>
        <p:nvSpPr>
          <p:cNvPr id="71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3035300"/>
            <a:ext cx="5165725" cy="3087688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Wohin möchte Jesus uns mitnehmen, wenn er kommt?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Was wird Gott nach den 1000 Jahren tun?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Was sagt die Offenbarung über das neue Jerusalem?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5984875" y="576263"/>
            <a:ext cx="31591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de-DE" sz="2800" dirty="0">
                <a:solidFill>
                  <a:schemeClr val="bg1"/>
                </a:solidFill>
                <a:latin typeface="Arial Narrow" pitchFamily="34" charset="0"/>
              </a:rPr>
              <a:t>Joh. </a:t>
            </a:r>
            <a:r>
              <a:rPr lang="de-DE" sz="2800" dirty="0">
                <a:solidFill>
                  <a:schemeClr val="bg1"/>
                </a:solidFill>
                <a:latin typeface="Arial Narrow" pitchFamily="34" charset="0"/>
              </a:rPr>
              <a:t>14,1-3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NT 130)</a:t>
            </a:r>
          </a:p>
          <a:p>
            <a:pPr>
              <a:spcBef>
                <a:spcPts val="600"/>
              </a:spcBef>
              <a:defRPr/>
            </a:pPr>
            <a:r>
              <a:rPr lang="de-DE" sz="2800" dirty="0">
                <a:solidFill>
                  <a:schemeClr val="bg1"/>
                </a:solidFill>
                <a:latin typeface="Arial Narrow" pitchFamily="34" charset="0"/>
              </a:rPr>
              <a:t>Offb. </a:t>
            </a:r>
            <a:r>
              <a:rPr lang="de-DE" sz="2800" dirty="0">
                <a:solidFill>
                  <a:schemeClr val="bg1"/>
                </a:solidFill>
                <a:latin typeface="Arial Narrow" pitchFamily="34" charset="0"/>
              </a:rPr>
              <a:t>21,1-3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NT 305)</a:t>
            </a:r>
          </a:p>
          <a:p>
            <a:pPr>
              <a:spcBef>
                <a:spcPts val="600"/>
              </a:spcBef>
              <a:defRPr/>
            </a:pPr>
            <a:r>
              <a:rPr lang="de-DE" sz="2800" dirty="0">
                <a:solidFill>
                  <a:srgbClr val="FFFFFF"/>
                </a:solidFill>
                <a:latin typeface="Arial Narrow" pitchFamily="34" charset="0"/>
              </a:rPr>
              <a:t>Offb. </a:t>
            </a:r>
            <a:r>
              <a:rPr lang="de-DE" sz="2800" dirty="0">
                <a:solidFill>
                  <a:srgbClr val="FFFFFF"/>
                </a:solidFill>
                <a:latin typeface="Arial Narrow" pitchFamily="34" charset="0"/>
              </a:rPr>
              <a:t>21,10-22,5</a:t>
            </a:r>
            <a:r>
              <a:rPr lang="de-DE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de-DE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de-DE" spc="-60" dirty="0" smtClean="0">
                <a:solidFill>
                  <a:srgbClr val="FFFFFF"/>
                </a:solidFill>
                <a:latin typeface="Arial Narrow" pitchFamily="34" charset="0"/>
              </a:rPr>
              <a:t>(</a:t>
            </a:r>
            <a:r>
              <a:rPr lang="de-DE" spc="-60" dirty="0">
                <a:solidFill>
                  <a:srgbClr val="FFFFFF"/>
                </a:solidFill>
                <a:latin typeface="Arial Narrow" pitchFamily="34" charset="0"/>
              </a:rPr>
              <a:t>NT 305)</a:t>
            </a:r>
          </a:p>
          <a:p>
            <a:pPr>
              <a:spcBef>
                <a:spcPts val="600"/>
              </a:spcBef>
              <a:defRPr/>
            </a:pP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" name="Grafik 7" descr="061418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2684463"/>
            <a:ext cx="2860675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06021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2686050"/>
            <a:ext cx="2862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060915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4100" y="2686050"/>
            <a:ext cx="2860675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1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1" grpId="0" build="p"/>
      <p:bldP spid="81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15779" name="AutoShape 3"/>
          <p:cNvSpPr>
            <a:spLocks noChangeArrowheads="1"/>
          </p:cNvSpPr>
          <p:nvPr/>
        </p:nvSpPr>
        <p:spPr bwMode="auto">
          <a:xfrm>
            <a:off x="373063" y="260350"/>
            <a:ext cx="5318125" cy="166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439738" y="709613"/>
            <a:ext cx="518477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1. Realer Ort</a:t>
            </a:r>
          </a:p>
        </p:txBody>
      </p:sp>
      <p:sp>
        <p:nvSpPr>
          <p:cNvPr id="71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722563"/>
            <a:ext cx="5165725" cy="3551237"/>
          </a:xfrm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Größe:</a:t>
            </a:r>
          </a:p>
          <a:p>
            <a:pPr marL="0" indent="0" eaLnBrk="1" hangingPunct="1">
              <a:spcBef>
                <a:spcPts val="10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12.000 Stadien</a:t>
            </a:r>
          </a:p>
          <a:p>
            <a:pPr marL="0" indent="0" eaLnBrk="1" hangingPunct="1">
              <a:spcBef>
                <a:spcPts val="10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1 Stadion = 185 Meter</a:t>
            </a:r>
          </a:p>
          <a:p>
            <a:pPr marL="0" indent="0" eaLnBrk="1" hangingPunct="1">
              <a:spcBef>
                <a:spcPts val="10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Seitenlänge: 2.220 Kilometer</a:t>
            </a:r>
          </a:p>
          <a:p>
            <a:pPr marL="0" indent="0" eaLnBrk="1" hangingPunct="1">
              <a:spcBef>
                <a:spcPts val="10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Entfernung Berlin - Madrid</a:t>
            </a:r>
          </a:p>
          <a:p>
            <a:pPr marL="0" indent="0" eaLnBrk="1" hangingPunct="1">
              <a:spcBef>
                <a:spcPts val="10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Mauerhöhe: 72 Meter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5984875" y="576263"/>
            <a:ext cx="31591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de-DE" sz="2800" dirty="0">
                <a:solidFill>
                  <a:schemeClr val="bg1"/>
                </a:solidFill>
                <a:latin typeface="Arial Narrow" pitchFamily="34" charset="0"/>
              </a:rPr>
              <a:t>Das neue Jerusalem</a:t>
            </a:r>
          </a:p>
          <a:p>
            <a:pPr>
              <a:spcBef>
                <a:spcPts val="600"/>
              </a:spcBef>
              <a:defRPr/>
            </a:pPr>
            <a:endParaRPr lang="de-DE" sz="28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de-DE" sz="2800" dirty="0">
                <a:solidFill>
                  <a:srgbClr val="FFFFFF"/>
                </a:solidFill>
                <a:latin typeface="Arial Narrow" pitchFamily="34" charset="0"/>
              </a:rPr>
              <a:t>Offb. </a:t>
            </a:r>
            <a:r>
              <a:rPr lang="de-DE" sz="2800" dirty="0">
                <a:solidFill>
                  <a:srgbClr val="FFFFFF"/>
                </a:solidFill>
                <a:latin typeface="Arial Narrow" pitchFamily="34" charset="0"/>
              </a:rPr>
              <a:t>21,10-22,5</a:t>
            </a:r>
            <a:r>
              <a:rPr lang="de-DE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de-DE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de-DE" spc="-60" dirty="0" smtClean="0">
                <a:solidFill>
                  <a:srgbClr val="FFFFFF"/>
                </a:solidFill>
                <a:latin typeface="Arial Narrow" pitchFamily="34" charset="0"/>
              </a:rPr>
              <a:t>(</a:t>
            </a:r>
            <a:r>
              <a:rPr lang="de-DE" spc="-60" dirty="0">
                <a:solidFill>
                  <a:srgbClr val="FFFFFF"/>
                </a:solidFill>
                <a:latin typeface="Arial Narrow" pitchFamily="34" charset="0"/>
              </a:rPr>
              <a:t>NT 305)</a:t>
            </a:r>
          </a:p>
          <a:p>
            <a:pPr>
              <a:spcBef>
                <a:spcPts val="600"/>
              </a:spcBef>
              <a:defRPr/>
            </a:pP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175" name="Grafik 9" descr="06091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2686050"/>
            <a:ext cx="2860675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1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15779" name="AutoShape 3"/>
          <p:cNvSpPr>
            <a:spLocks noChangeArrowheads="1"/>
          </p:cNvSpPr>
          <p:nvPr/>
        </p:nvSpPr>
        <p:spPr bwMode="auto">
          <a:xfrm>
            <a:off x="373063" y="260350"/>
            <a:ext cx="5318125" cy="166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439738" y="709613"/>
            <a:ext cx="518477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1. Realer Ort</a:t>
            </a:r>
          </a:p>
        </p:txBody>
      </p:sp>
      <p:sp>
        <p:nvSpPr>
          <p:cNvPr id="71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36825"/>
            <a:ext cx="5165725" cy="3979863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Die Stadt ist aus Gold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Grundsteine der Mauer: 		Edelsteine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12 Tore = 12 Perlen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Kein Tempel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Keine Nacht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Strom des Lebens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50850" algn="l"/>
              </a:tabLst>
            </a:pPr>
            <a:r>
              <a:rPr lang="de-DE" sz="2800" dirty="0" smtClean="0">
                <a:solidFill>
                  <a:schemeClr val="bg1"/>
                </a:solidFill>
              </a:rPr>
              <a:t>Bäume des Lebens</a:t>
            </a: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5984875" y="576263"/>
            <a:ext cx="31591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de-DE" sz="2800" dirty="0">
                <a:solidFill>
                  <a:schemeClr val="bg1"/>
                </a:solidFill>
                <a:latin typeface="Arial Narrow" pitchFamily="34" charset="0"/>
              </a:rPr>
              <a:t>Das neue Jerusalem</a:t>
            </a:r>
          </a:p>
          <a:p>
            <a:pPr>
              <a:spcBef>
                <a:spcPts val="600"/>
              </a:spcBef>
              <a:defRPr/>
            </a:pPr>
            <a:endParaRPr lang="de-DE" sz="28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de-DE" sz="2800" dirty="0">
                <a:solidFill>
                  <a:srgbClr val="FFFFFF"/>
                </a:solidFill>
                <a:latin typeface="Arial Narrow" pitchFamily="34" charset="0"/>
              </a:rPr>
              <a:t>Offb. </a:t>
            </a:r>
            <a:r>
              <a:rPr lang="de-DE" sz="2800" dirty="0">
                <a:solidFill>
                  <a:srgbClr val="FFFFFF"/>
                </a:solidFill>
                <a:latin typeface="Arial Narrow" pitchFamily="34" charset="0"/>
              </a:rPr>
              <a:t>21,10-22,5</a:t>
            </a:r>
            <a:r>
              <a:rPr lang="de-DE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de-DE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de-DE" spc="-60" dirty="0" smtClean="0">
                <a:solidFill>
                  <a:srgbClr val="FFFFFF"/>
                </a:solidFill>
                <a:latin typeface="Arial Narrow" pitchFamily="34" charset="0"/>
              </a:rPr>
              <a:t>(</a:t>
            </a:r>
            <a:r>
              <a:rPr lang="de-DE" spc="-60" dirty="0">
                <a:solidFill>
                  <a:srgbClr val="FFFFFF"/>
                </a:solidFill>
                <a:latin typeface="Arial Narrow" pitchFamily="34" charset="0"/>
              </a:rPr>
              <a:t>NT 305)</a:t>
            </a:r>
          </a:p>
          <a:p>
            <a:pPr>
              <a:spcBef>
                <a:spcPts val="600"/>
              </a:spcBef>
              <a:defRPr/>
            </a:pP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Grafik 9" descr="06091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2686050"/>
            <a:ext cx="2860675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1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1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15779" name="AutoShape 3"/>
          <p:cNvSpPr>
            <a:spLocks noChangeArrowheads="1"/>
          </p:cNvSpPr>
          <p:nvPr/>
        </p:nvSpPr>
        <p:spPr bwMode="auto">
          <a:xfrm>
            <a:off x="373063" y="260350"/>
            <a:ext cx="5318125" cy="166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439738" y="709613"/>
            <a:ext cx="518477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2. Reale Körper</a:t>
            </a:r>
          </a:p>
        </p:txBody>
      </p:sp>
      <p:sp>
        <p:nvSpPr>
          <p:cNvPr id="71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12738" y="2536825"/>
            <a:ext cx="5799137" cy="3979863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50850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Neue Körper:</a:t>
            </a:r>
          </a:p>
          <a:p>
            <a:pPr marL="358775" indent="-358775" eaLnBrk="1" hangingPunct="1"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Wie Jesu Körper</a:t>
            </a:r>
          </a:p>
          <a:p>
            <a:pPr marL="358775" indent="-358775" eaLnBrk="1" hangingPunct="1"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Echte Körper</a:t>
            </a:r>
          </a:p>
          <a:p>
            <a:pPr marL="358775" indent="-358775" eaLnBrk="1" hangingPunct="1"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Unsterblich</a:t>
            </a:r>
          </a:p>
          <a:p>
            <a:pPr marL="358775" indent="-358775" eaLnBrk="1" hangingPunct="1"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Vollkommen</a:t>
            </a:r>
          </a:p>
          <a:p>
            <a:pPr marL="358775" indent="-358775" eaLnBrk="1" hangingPunct="1"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Wir werden uns wieder erkennen</a:t>
            </a:r>
          </a:p>
          <a:p>
            <a:pPr marL="358775" indent="-358775" eaLnBrk="1" hangingPunct="1"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Blinde sehen, Taube hören,</a:t>
            </a:r>
            <a:r>
              <a:rPr lang="de-DE" sz="2400" dirty="0" smtClean="0">
                <a:solidFill>
                  <a:schemeClr val="bg1"/>
                </a:solidFill>
              </a:rPr>
              <a:t> …</a:t>
            </a:r>
            <a:endParaRPr lang="de-DE" sz="2800" dirty="0" smtClean="0">
              <a:solidFill>
                <a:schemeClr val="bg1"/>
              </a:solidFill>
            </a:endParaRP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5984875" y="576263"/>
            <a:ext cx="3159125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de-DE" sz="2600" dirty="0" smtClean="0">
                <a:solidFill>
                  <a:schemeClr val="bg1"/>
                </a:solidFill>
                <a:latin typeface="Arial Narrow" pitchFamily="34" charset="0"/>
              </a:rPr>
              <a:t>Philipper </a:t>
            </a:r>
            <a:r>
              <a:rPr lang="de-DE" sz="2600" dirty="0">
                <a:solidFill>
                  <a:schemeClr val="bg1"/>
                </a:solidFill>
                <a:latin typeface="Arial Narrow" pitchFamily="34" charset="0"/>
              </a:rPr>
              <a:t>3,20.21 </a:t>
            </a:r>
            <a:r>
              <a:rPr lang="de-DE" sz="26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de-DE" sz="1800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de-DE" sz="1800" dirty="0">
                <a:solidFill>
                  <a:schemeClr val="bg1"/>
                </a:solidFill>
                <a:latin typeface="Arial Narrow" pitchFamily="34" charset="0"/>
              </a:rPr>
              <a:t>NT 236)</a:t>
            </a:r>
          </a:p>
          <a:p>
            <a:pPr>
              <a:spcBef>
                <a:spcPts val="600"/>
              </a:spcBef>
              <a:defRPr/>
            </a:pPr>
            <a:r>
              <a:rPr lang="de-DE" sz="2600" dirty="0">
                <a:solidFill>
                  <a:schemeClr val="bg1"/>
                </a:solidFill>
                <a:latin typeface="Arial Narrow" pitchFamily="34" charset="0"/>
              </a:rPr>
              <a:t>1. </a:t>
            </a:r>
            <a:r>
              <a:rPr lang="de-DE" sz="2600" dirty="0" smtClean="0">
                <a:solidFill>
                  <a:schemeClr val="bg1"/>
                </a:solidFill>
                <a:latin typeface="Arial Narrow" pitchFamily="34" charset="0"/>
              </a:rPr>
              <a:t>Korinther </a:t>
            </a:r>
            <a:r>
              <a:rPr lang="de-DE" sz="2600" dirty="0">
                <a:solidFill>
                  <a:schemeClr val="bg1"/>
                </a:solidFill>
                <a:latin typeface="Arial Narrow" pitchFamily="34" charset="0"/>
              </a:rPr>
              <a:t>13,12 </a:t>
            </a:r>
            <a:r>
              <a:rPr lang="de-DE" sz="1800" dirty="0">
                <a:solidFill>
                  <a:schemeClr val="bg1"/>
                </a:solidFill>
                <a:latin typeface="Arial Narrow" pitchFamily="34" charset="0"/>
              </a:rPr>
              <a:t>(NT 207)</a:t>
            </a:r>
          </a:p>
          <a:p>
            <a:pPr>
              <a:spcBef>
                <a:spcPts val="600"/>
              </a:spcBef>
              <a:defRPr/>
            </a:pPr>
            <a:r>
              <a:rPr lang="de-DE" sz="2600" dirty="0" smtClean="0">
                <a:solidFill>
                  <a:srgbClr val="FFFFFF"/>
                </a:solidFill>
                <a:latin typeface="Arial Narrow" pitchFamily="34" charset="0"/>
              </a:rPr>
              <a:t>Jesaja </a:t>
            </a:r>
            <a:r>
              <a:rPr lang="de-DE" sz="2600" dirty="0">
                <a:solidFill>
                  <a:srgbClr val="FFFFFF"/>
                </a:solidFill>
                <a:latin typeface="Arial Narrow" pitchFamily="34" charset="0"/>
              </a:rPr>
              <a:t>35,5.6 </a:t>
            </a:r>
            <a:r>
              <a:rPr lang="de-DE" sz="2600" dirty="0" smtClean="0">
                <a:solidFill>
                  <a:srgbClr val="FFFFFF"/>
                </a:solidFill>
                <a:latin typeface="Arial Narrow" pitchFamily="34" charset="0"/>
              </a:rPr>
              <a:t>  </a:t>
            </a:r>
            <a:r>
              <a:rPr lang="de-DE" sz="1800" spc="-60" dirty="0" smtClean="0">
                <a:solidFill>
                  <a:srgbClr val="FFFFFF"/>
                </a:solidFill>
                <a:latin typeface="Arial Narrow" pitchFamily="34" charset="0"/>
              </a:rPr>
              <a:t>(</a:t>
            </a:r>
            <a:r>
              <a:rPr lang="de-DE" sz="1800" spc="-60" dirty="0">
                <a:solidFill>
                  <a:srgbClr val="FFFFFF"/>
                </a:solidFill>
                <a:latin typeface="Arial Narrow" pitchFamily="34" charset="0"/>
              </a:rPr>
              <a:t>AT 689)</a:t>
            </a:r>
          </a:p>
          <a:p>
            <a:pPr>
              <a:spcBef>
                <a:spcPts val="600"/>
              </a:spcBef>
              <a:defRPr/>
            </a:pP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7827" name="Picture 3" descr="D:\Eigene Dateien\Eigene Bilder\GoodSalt CD1\lwjas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2686050"/>
            <a:ext cx="2862263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 descr="D:\Eigene Dateien\Eigene Bilder\Prophetie\Neue Erde\0607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4100" y="2686050"/>
            <a:ext cx="28622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1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1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1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71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71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1" grpId="0" uiExpand="1" build="p"/>
      <p:bldP spid="819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15779" name="AutoShape 3"/>
          <p:cNvSpPr>
            <a:spLocks noChangeArrowheads="1"/>
          </p:cNvSpPr>
          <p:nvPr/>
        </p:nvSpPr>
        <p:spPr bwMode="auto">
          <a:xfrm>
            <a:off x="373063" y="260350"/>
            <a:ext cx="5318125" cy="166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439738" y="709613"/>
            <a:ext cx="518477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2. Reale Körper</a:t>
            </a:r>
          </a:p>
        </p:txBody>
      </p:sp>
      <p:sp>
        <p:nvSpPr>
          <p:cNvPr id="71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12738" y="2536825"/>
            <a:ext cx="5578475" cy="4130675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450850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Die Blätter dienen zur Heilung?</a:t>
            </a:r>
          </a:p>
          <a:p>
            <a:pPr marL="358775" indent="-358775" eaLnBrk="1" hangingPunct="1">
              <a:spcBef>
                <a:spcPts val="600"/>
              </a:spcBef>
              <a:buFontTx/>
              <a:buNone/>
              <a:tabLst>
                <a:tab pos="358775" algn="l"/>
              </a:tabLst>
              <a:defRPr/>
            </a:pPr>
            <a:r>
              <a:rPr lang="de-DE" sz="2800" dirty="0" smtClean="0">
                <a:solidFill>
                  <a:schemeClr val="bg1"/>
                </a:solidFill>
              </a:rPr>
              <a:t>=&gt; Wiederherstellung!</a:t>
            </a:r>
          </a:p>
          <a:p>
            <a:pPr marL="358775" indent="-358775" eaLnBrk="1" hangingPunct="1">
              <a:spcBef>
                <a:spcPts val="600"/>
              </a:spcBef>
              <a:buFontTx/>
              <a:buNone/>
              <a:tabLst>
                <a:tab pos="358775" algn="l"/>
              </a:tabLst>
              <a:defRPr/>
            </a:pPr>
            <a:r>
              <a:rPr lang="de-DE" sz="2600" dirty="0" smtClean="0">
                <a:solidFill>
                  <a:schemeClr val="bg1"/>
                </a:solidFill>
              </a:rPr>
              <a:t>… der Herrschaft des Menschen</a:t>
            </a:r>
          </a:p>
          <a:p>
            <a:pPr marL="358775" indent="-358775" eaLnBrk="1" hangingPunct="1">
              <a:spcBef>
                <a:spcPts val="600"/>
              </a:spcBef>
              <a:buFontTx/>
              <a:buNone/>
              <a:tabLst>
                <a:tab pos="358775" algn="l"/>
              </a:tabLst>
              <a:defRPr/>
            </a:pPr>
            <a:r>
              <a:rPr lang="de-DE" sz="2600" dirty="0" smtClean="0">
                <a:solidFill>
                  <a:schemeClr val="bg1"/>
                </a:solidFill>
              </a:rPr>
              <a:t>… der Größe des Menschen</a:t>
            </a:r>
          </a:p>
          <a:p>
            <a:pPr marL="625475" indent="-266700" eaLnBrk="1" hangingPunct="1">
              <a:spcBef>
                <a:spcPts val="600"/>
              </a:spcBef>
              <a:defRPr/>
            </a:pPr>
            <a:r>
              <a:rPr lang="de-DE" sz="2400" dirty="0" smtClean="0">
                <a:solidFill>
                  <a:srgbClr val="FFFF99"/>
                </a:solidFill>
              </a:rPr>
              <a:t>Adam &amp; Eva waren ca. 4 m groß</a:t>
            </a:r>
          </a:p>
          <a:p>
            <a:pPr marL="358775" indent="-358775" eaLnBrk="1" hangingPunct="1">
              <a:spcBef>
                <a:spcPts val="600"/>
              </a:spcBef>
              <a:buFontTx/>
              <a:buNone/>
              <a:tabLst>
                <a:tab pos="358775" algn="l"/>
              </a:tabLst>
              <a:defRPr/>
            </a:pPr>
            <a:r>
              <a:rPr lang="de-DE" sz="2600" dirty="0" smtClean="0">
                <a:solidFill>
                  <a:schemeClr val="bg1"/>
                </a:solidFill>
              </a:rPr>
              <a:t>… des Verstandes des Menschen</a:t>
            </a:r>
          </a:p>
          <a:p>
            <a:pPr marL="625475" indent="-266700" eaLnBrk="1" hangingPunct="1">
              <a:spcBef>
                <a:spcPts val="600"/>
              </a:spcBef>
              <a:tabLst>
                <a:tab pos="358775" algn="l"/>
              </a:tabLst>
              <a:defRPr/>
            </a:pPr>
            <a:r>
              <a:rPr lang="de-DE" sz="2400" dirty="0" smtClean="0">
                <a:solidFill>
                  <a:srgbClr val="FFFF99"/>
                </a:solidFill>
              </a:rPr>
              <a:t>Wir nutzen nur ca. 2-5% unseres Gehirns. Gott möchte, dass wir wieder alles nutzen!</a:t>
            </a:r>
            <a:endParaRPr lang="de-DE" sz="2600" dirty="0" smtClean="0">
              <a:solidFill>
                <a:schemeClr val="bg1"/>
              </a:solidFill>
            </a:endParaRPr>
          </a:p>
        </p:txBody>
      </p: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5984875" y="819338"/>
            <a:ext cx="3159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Offenbarung </a:t>
            </a:r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22,1.2 </a:t>
            </a:r>
            <a:r>
              <a:rPr lang="de-DE" sz="1800" dirty="0">
                <a:solidFill>
                  <a:schemeClr val="bg1"/>
                </a:solidFill>
                <a:latin typeface="Arial Narrow" pitchFamily="34" charset="0"/>
              </a:rPr>
              <a:t>(NT 306)</a:t>
            </a:r>
          </a:p>
        </p:txBody>
      </p:sp>
      <p:pic>
        <p:nvPicPr>
          <p:cNvPr id="10" name="Grafik 9" descr="Ahornblaetter-gruen.jpg"/>
          <p:cNvPicPr>
            <a:picLocks noChangeAspect="1"/>
          </p:cNvPicPr>
          <p:nvPr/>
        </p:nvPicPr>
        <p:blipFill>
          <a:blip r:embed="rId3"/>
          <a:srcRect l="12029" r="28918"/>
          <a:stretch>
            <a:fillRect/>
          </a:stretch>
        </p:blipFill>
        <p:spPr bwMode="auto">
          <a:xfrm>
            <a:off x="6134100" y="2673350"/>
            <a:ext cx="28622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15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15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15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15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715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1" grpId="0" build="p"/>
      <p:bldP spid="8199" grpId="0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</Words>
  <Application>Microsoft Office PowerPoint</Application>
  <PresentationFormat>Bildschirmpräsentation (4:3)</PresentationFormat>
  <Paragraphs>114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Arial Narrow</vt:lpstr>
      <vt:lpstr>Standarddesign</vt:lpstr>
      <vt:lpstr>3_Standarddesign</vt:lpstr>
      <vt:lpstr>1_Standarddesign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</vt:vector>
  </TitlesOfParts>
  <Company>STA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Olaf Schröer</dc:creator>
  <cp:lastModifiedBy>Olaf Schröer</cp:lastModifiedBy>
  <cp:revision>182</cp:revision>
  <dcterms:created xsi:type="dcterms:W3CDTF">2005-03-09T00:49:12Z</dcterms:created>
  <dcterms:modified xsi:type="dcterms:W3CDTF">2008-12-14T00:40:30Z</dcterms:modified>
</cp:coreProperties>
</file>