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783" r:id="rId2"/>
  </p:sldMasterIdLst>
  <p:notesMasterIdLst>
    <p:notesMasterId r:id="rId88"/>
  </p:notesMasterIdLst>
  <p:handoutMasterIdLst>
    <p:handoutMasterId r:id="rId89"/>
  </p:handoutMasterIdLst>
  <p:sldIdLst>
    <p:sldId id="642" r:id="rId3"/>
    <p:sldId id="643" r:id="rId4"/>
    <p:sldId id="564" r:id="rId5"/>
    <p:sldId id="561" r:id="rId6"/>
    <p:sldId id="562" r:id="rId7"/>
    <p:sldId id="563" r:id="rId8"/>
    <p:sldId id="566" r:id="rId9"/>
    <p:sldId id="573" r:id="rId10"/>
    <p:sldId id="578" r:id="rId11"/>
    <p:sldId id="574" r:id="rId12"/>
    <p:sldId id="575" r:id="rId13"/>
    <p:sldId id="576" r:id="rId14"/>
    <p:sldId id="577" r:id="rId15"/>
    <p:sldId id="581" r:id="rId16"/>
    <p:sldId id="606" r:id="rId17"/>
    <p:sldId id="607" r:id="rId18"/>
    <p:sldId id="608" r:id="rId19"/>
    <p:sldId id="609" r:id="rId20"/>
    <p:sldId id="567" r:id="rId21"/>
    <p:sldId id="579" r:id="rId22"/>
    <p:sldId id="580" r:id="rId23"/>
    <p:sldId id="582" r:id="rId24"/>
    <p:sldId id="610" r:id="rId25"/>
    <p:sldId id="611" r:id="rId26"/>
    <p:sldId id="612" r:id="rId27"/>
    <p:sldId id="568" r:id="rId28"/>
    <p:sldId id="583" r:id="rId29"/>
    <p:sldId id="584" r:id="rId30"/>
    <p:sldId id="585" r:id="rId31"/>
    <p:sldId id="588" r:id="rId32"/>
    <p:sldId id="587" r:id="rId33"/>
    <p:sldId id="613" r:id="rId34"/>
    <p:sldId id="614" r:id="rId35"/>
    <p:sldId id="615" r:id="rId36"/>
    <p:sldId id="592" r:id="rId37"/>
    <p:sldId id="589" r:id="rId38"/>
    <p:sldId id="590" r:id="rId39"/>
    <p:sldId id="591" r:id="rId40"/>
    <p:sldId id="569" r:id="rId41"/>
    <p:sldId id="616" r:id="rId42"/>
    <p:sldId id="617" r:id="rId43"/>
    <p:sldId id="618" r:id="rId44"/>
    <p:sldId id="619" r:id="rId45"/>
    <p:sldId id="598" r:id="rId46"/>
    <p:sldId id="586" r:id="rId47"/>
    <p:sldId id="593" r:id="rId48"/>
    <p:sldId id="594" r:id="rId49"/>
    <p:sldId id="570" r:id="rId50"/>
    <p:sldId id="620" r:id="rId51"/>
    <p:sldId id="621" r:id="rId52"/>
    <p:sldId id="622" r:id="rId53"/>
    <p:sldId id="623" r:id="rId54"/>
    <p:sldId id="599" r:id="rId55"/>
    <p:sldId id="595" r:id="rId56"/>
    <p:sldId id="596" r:id="rId57"/>
    <p:sldId id="597" r:id="rId58"/>
    <p:sldId id="571" r:id="rId59"/>
    <p:sldId id="624" r:id="rId60"/>
    <p:sldId id="625" r:id="rId61"/>
    <p:sldId id="626" r:id="rId62"/>
    <p:sldId id="627" r:id="rId63"/>
    <p:sldId id="572" r:id="rId64"/>
    <p:sldId id="605" r:id="rId65"/>
    <p:sldId id="603" r:id="rId66"/>
    <p:sldId id="602" r:id="rId67"/>
    <p:sldId id="604" r:id="rId68"/>
    <p:sldId id="600" r:id="rId69"/>
    <p:sldId id="601" r:id="rId70"/>
    <p:sldId id="628" r:id="rId71"/>
    <p:sldId id="629" r:id="rId72"/>
    <p:sldId id="636" r:id="rId73"/>
    <p:sldId id="637" r:id="rId74"/>
    <p:sldId id="638" r:id="rId75"/>
    <p:sldId id="639" r:id="rId76"/>
    <p:sldId id="635" r:id="rId77"/>
    <p:sldId id="640" r:id="rId78"/>
    <p:sldId id="641" r:id="rId79"/>
    <p:sldId id="634" r:id="rId80"/>
    <p:sldId id="633" r:id="rId81"/>
    <p:sldId id="631" r:id="rId82"/>
    <p:sldId id="632" r:id="rId83"/>
    <p:sldId id="630" r:id="rId84"/>
    <p:sldId id="538" r:id="rId85"/>
    <p:sldId id="517" r:id="rId86"/>
    <p:sldId id="644" r:id="rId87"/>
  </p:sldIdLst>
  <p:sldSz cx="9144000" cy="6858000" type="screen4x3"/>
  <p:notesSz cx="6759575" cy="9867900"/>
  <p:defaultTextStyle>
    <a:defPPr>
      <a:defRPr lang="de-DE"/>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99"/>
    <a:srgbClr val="CCFFFF"/>
    <a:srgbClr val="5F5F5F"/>
    <a:srgbClr val="A6A6A6"/>
    <a:srgbClr val="FF6600"/>
    <a:srgbClr val="0033CC"/>
    <a:srgbClr val="FFCCFF"/>
    <a:srgbClr val="FF01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745" autoAdjust="0"/>
    <p:restoredTop sz="93976" autoAdjust="0"/>
  </p:normalViewPr>
  <p:slideViewPr>
    <p:cSldViewPr snapToGrid="0">
      <p:cViewPr varScale="1">
        <p:scale>
          <a:sx n="82" d="100"/>
          <a:sy n="82" d="100"/>
        </p:scale>
        <p:origin x="-44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de-DE"/>
          </a:p>
        </p:txBody>
      </p:sp>
      <p:sp>
        <p:nvSpPr>
          <p:cNvPr id="216067" name="Rectangle 3"/>
          <p:cNvSpPr>
            <a:spLocks noGrp="1" noChangeArrowheads="1"/>
          </p:cNvSpPr>
          <p:nvPr>
            <p:ph type="dt" sz="quarter"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216068" name="Rectangle 4"/>
          <p:cNvSpPr>
            <a:spLocks noGrp="1" noChangeArrowheads="1"/>
          </p:cNvSpPr>
          <p:nvPr>
            <p:ph type="ftr" sz="quarter" idx="2"/>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de-DE"/>
          </a:p>
        </p:txBody>
      </p:sp>
      <p:sp>
        <p:nvSpPr>
          <p:cNvPr id="216069" name="Rectangle 5"/>
          <p:cNvSpPr>
            <a:spLocks noGrp="1" noChangeArrowheads="1"/>
          </p:cNvSpPr>
          <p:nvPr>
            <p:ph type="sldNum" sz="quarter" idx="3"/>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B3338E1-A001-43D9-B573-F2233C43A9A2}"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de-DE"/>
          </a:p>
        </p:txBody>
      </p:sp>
      <p:sp>
        <p:nvSpPr>
          <p:cNvPr id="138243" name="Rectangle 3"/>
          <p:cNvSpPr>
            <a:spLocks noGrp="1" noChangeArrowheads="1"/>
          </p:cNvSpPr>
          <p:nvPr>
            <p:ph type="dt"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90116" name="Rectangle 4"/>
          <p:cNvSpPr>
            <a:spLocks noRot="1" noChangeArrowheads="1" noTextEdit="1"/>
          </p:cNvSpPr>
          <p:nvPr>
            <p:ph type="sldImg" idx="2"/>
          </p:nvPr>
        </p:nvSpPr>
        <p:spPr bwMode="auto">
          <a:xfrm>
            <a:off x="912813" y="739775"/>
            <a:ext cx="4933950" cy="3700463"/>
          </a:xfrm>
          <a:prstGeom prst="rect">
            <a:avLst/>
          </a:prstGeom>
          <a:noFill/>
          <a:ln w="9525">
            <a:solidFill>
              <a:srgbClr val="000000"/>
            </a:solidFill>
            <a:miter lim="800000"/>
            <a:headEnd/>
            <a:tailEnd/>
          </a:ln>
        </p:spPr>
      </p:sp>
      <p:sp>
        <p:nvSpPr>
          <p:cNvPr id="138245" name="Rectangle 5"/>
          <p:cNvSpPr>
            <a:spLocks noGrp="1" noChangeArrowheads="1"/>
          </p:cNvSpPr>
          <p:nvPr>
            <p:ph type="body" sz="quarter" idx="3"/>
          </p:nvPr>
        </p:nvSpPr>
        <p:spPr bwMode="auto">
          <a:xfrm>
            <a:off x="676275" y="4687888"/>
            <a:ext cx="540702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38246" name="Rectangle 6"/>
          <p:cNvSpPr>
            <a:spLocks noGrp="1" noChangeArrowheads="1"/>
          </p:cNvSpPr>
          <p:nvPr>
            <p:ph type="ftr" sz="quarter" idx="4"/>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de-DE"/>
          </a:p>
        </p:txBody>
      </p:sp>
      <p:sp>
        <p:nvSpPr>
          <p:cNvPr id="138247" name="Rectangle 7"/>
          <p:cNvSpPr>
            <a:spLocks noGrp="1" noChangeArrowheads="1"/>
          </p:cNvSpPr>
          <p:nvPr>
            <p:ph type="sldNum" sz="quarter" idx="5"/>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BF88E36-80F0-401A-B9FC-E19C8B582080}"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a:ln/>
        </p:spPr>
      </p:sp>
      <p:sp>
        <p:nvSpPr>
          <p:cNvPr id="31747" name="Notizenplatzhalter 2"/>
          <p:cNvSpPr>
            <a:spLocks noGrp="1"/>
          </p:cNvSpPr>
          <p:nvPr>
            <p:ph type="body" idx="1"/>
          </p:nvPr>
        </p:nvSpPr>
        <p:spPr>
          <a:noFill/>
          <a:ln/>
        </p:spPr>
        <p:txBody>
          <a:bodyPr/>
          <a:lstStyle/>
          <a:p>
            <a:pPr eaLnBrk="1" hangingPunct="1"/>
            <a:endParaRPr lang="de-DE" smtClean="0"/>
          </a:p>
        </p:txBody>
      </p:sp>
      <p:sp>
        <p:nvSpPr>
          <p:cNvPr id="31748" name="Foliennummernplatzhalter 3"/>
          <p:cNvSpPr>
            <a:spLocks noGrp="1"/>
          </p:cNvSpPr>
          <p:nvPr>
            <p:ph type="sldNum" sz="quarter" idx="5"/>
          </p:nvPr>
        </p:nvSpPr>
        <p:spPr>
          <a:noFill/>
        </p:spPr>
        <p:txBody>
          <a:bodyPr/>
          <a:lstStyle/>
          <a:p>
            <a:fld id="{03BF5645-014D-43F3-B2F4-C467CE39B8EF}" type="slidenum">
              <a:rPr lang="de-DE" smtClean="0">
                <a:solidFill>
                  <a:srgbClr val="000000"/>
                </a:solidFill>
              </a:rPr>
              <a:pPr/>
              <a:t>1</a:t>
            </a:fld>
            <a:endParaRPr lang="de-DE"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BCD99D1-4007-4ED7-A767-5BBD75F0273A}" type="slidenum">
              <a:rPr lang="de-DE" smtClean="0"/>
              <a:pPr/>
              <a:t>17</a:t>
            </a:fld>
            <a:endParaRPr lang="de-DE" smtClean="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5B12822-3AD0-4243-A5A6-95202F039FD9}" type="slidenum">
              <a:rPr lang="de-DE" smtClean="0"/>
              <a:pPr/>
              <a:t>18</a:t>
            </a:fld>
            <a:endParaRPr lang="de-DE"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4D43753-A0B7-417B-9FF7-6C546A28D60F}" type="slidenum">
              <a:rPr lang="de-DE" smtClean="0"/>
              <a:pPr/>
              <a:t>19</a:t>
            </a:fld>
            <a:endParaRPr lang="de-DE" smtClean="0"/>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EB61F28-45FE-4550-BC52-82425B825337}" type="slidenum">
              <a:rPr lang="de-DE" smtClean="0"/>
              <a:pPr/>
              <a:t>22</a:t>
            </a:fld>
            <a:endParaRPr lang="de-DE"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AD866540-D73D-4E58-AF8D-02E321C479D4}" type="slidenum">
              <a:rPr lang="de-DE" smtClean="0"/>
              <a:pPr/>
              <a:t>23</a:t>
            </a:fld>
            <a:endParaRPr lang="de-DE"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F839B5E3-20CA-4A5E-8307-0216E4094D67}" type="slidenum">
              <a:rPr lang="de-DE" smtClean="0"/>
              <a:pPr/>
              <a:t>24</a:t>
            </a:fld>
            <a:endParaRPr lang="de-DE"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ADEBAC98-3D4E-4D13-B307-2CEFD4A0FC3B}" type="slidenum">
              <a:rPr lang="de-DE" smtClean="0"/>
              <a:pPr/>
              <a:t>25</a:t>
            </a:fld>
            <a:endParaRPr lang="de-DE" smtClean="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57FCA4B-F12B-4196-9FA5-32D36DEB1745}" type="slidenum">
              <a:rPr lang="de-DE" smtClean="0"/>
              <a:pPr/>
              <a:t>26</a:t>
            </a:fld>
            <a:endParaRPr lang="de-DE"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7545FFB-F3BF-45B2-B89E-6D4347EEF59B}" type="slidenum">
              <a:rPr lang="de-DE" smtClean="0"/>
              <a:pPr/>
              <a:t>31</a:t>
            </a:fld>
            <a:endParaRPr lang="de-DE" smtClean="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FE2EDED-879F-4A74-8E67-AF28FC2049A4}" type="slidenum">
              <a:rPr lang="de-DE" smtClean="0"/>
              <a:pPr/>
              <a:t>32</a:t>
            </a:fld>
            <a:endParaRPr lang="de-DE"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72CBAB65-A521-4936-BB60-9E993F612325}" type="slidenum">
              <a:rPr lang="de-DE" smtClean="0"/>
              <a:pPr/>
              <a:t>4</a:t>
            </a:fld>
            <a:endParaRPr lang="de-DE" smtClean="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61B3352-3C15-4D99-9EAD-C10BCE39D55A}" type="slidenum">
              <a:rPr lang="de-DE" smtClean="0"/>
              <a:pPr/>
              <a:t>33</a:t>
            </a:fld>
            <a:endParaRPr lang="de-DE" smtClean="0"/>
          </a:p>
        </p:txBody>
      </p:sp>
      <p:sp>
        <p:nvSpPr>
          <p:cNvPr id="109571" name="Rectangle 2"/>
          <p:cNvSpPr>
            <a:spLocks noRot="1" noChangeArrowheads="1" noTextEdit="1"/>
          </p:cNvSpPr>
          <p:nvPr>
            <p:ph type="sldImg"/>
          </p:nvPr>
        </p:nvSpPr>
        <p:spPr>
          <a:ln/>
        </p:spPr>
      </p:sp>
      <p:sp>
        <p:nvSpPr>
          <p:cNvPr id="10957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9002DC81-5639-4BD2-AF28-0E2020464095}" type="slidenum">
              <a:rPr lang="de-DE" smtClean="0"/>
              <a:pPr/>
              <a:t>34</a:t>
            </a:fld>
            <a:endParaRPr lang="de-DE"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1AAACBB-FF5B-4331-BA0F-1CCEE767B7E5}" type="slidenum">
              <a:rPr lang="de-DE" smtClean="0"/>
              <a:pPr/>
              <a:t>35</a:t>
            </a:fld>
            <a:endParaRPr lang="de-DE" smtClean="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27CED59-67AC-42F4-B37E-7D833B69B2F7}" type="slidenum">
              <a:rPr lang="de-DE" smtClean="0"/>
              <a:pPr/>
              <a:t>39</a:t>
            </a:fld>
            <a:endParaRPr lang="de-DE"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D2CA138-A45B-4CF8-9F96-C0985D495A14}" type="slidenum">
              <a:rPr lang="de-DE" smtClean="0"/>
              <a:pPr/>
              <a:t>40</a:t>
            </a:fld>
            <a:endParaRPr lang="de-DE" smtClean="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DE8F468F-4856-4840-8B73-30C6AE3C9199}" type="slidenum">
              <a:rPr lang="de-DE" smtClean="0"/>
              <a:pPr/>
              <a:t>41</a:t>
            </a:fld>
            <a:endParaRPr lang="de-DE"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7F8169BD-589E-482F-8757-E463398E00DA}" type="slidenum">
              <a:rPr lang="de-DE" smtClean="0"/>
              <a:pPr/>
              <a:t>42</a:t>
            </a:fld>
            <a:endParaRPr lang="de-DE" smtClean="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70EB953E-06C4-43C0-86FF-883EFFD589A4}" type="slidenum">
              <a:rPr lang="de-DE" smtClean="0"/>
              <a:pPr/>
              <a:t>43</a:t>
            </a:fld>
            <a:endParaRPr lang="de-DE"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D92F214C-4E1F-4FF6-83B1-31C266FEF198}" type="slidenum">
              <a:rPr lang="de-DE" smtClean="0"/>
              <a:pPr/>
              <a:t>44</a:t>
            </a:fld>
            <a:endParaRPr lang="de-DE" smtClean="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820742C4-1C54-42B6-8123-31FA35D262E0}" type="slidenum">
              <a:rPr lang="de-DE" smtClean="0"/>
              <a:pPr/>
              <a:t>48</a:t>
            </a:fld>
            <a:endParaRPr lang="de-DE"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FA3A484-AC42-4357-82C8-C713DDE78A7E}" type="slidenum">
              <a:rPr lang="de-DE" smtClean="0"/>
              <a:pPr/>
              <a:t>5</a:t>
            </a:fld>
            <a:endParaRPr lang="de-DE"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9E5450E-66CF-48AA-BBAD-600E87AE5F4C}" type="slidenum">
              <a:rPr lang="de-DE" smtClean="0"/>
              <a:pPr/>
              <a:t>49</a:t>
            </a:fld>
            <a:endParaRPr lang="de-DE" smtClean="0"/>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F847414-5938-42E8-A0E3-6EC60F90FC5E}" type="slidenum">
              <a:rPr lang="de-DE" smtClean="0"/>
              <a:pPr/>
              <a:t>50</a:t>
            </a:fld>
            <a:endParaRPr lang="de-DE"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74103406-69F2-4AB9-8F35-0989FD0A91CB}" type="slidenum">
              <a:rPr lang="de-DE" smtClean="0"/>
              <a:pPr/>
              <a:t>51</a:t>
            </a:fld>
            <a:endParaRPr lang="de-DE" smtClean="0"/>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DB9E26F0-FEEA-4FC5-B886-E375AD00ABEA}" type="slidenum">
              <a:rPr lang="de-DE" smtClean="0"/>
              <a:pPr/>
              <a:t>52</a:t>
            </a:fld>
            <a:endParaRPr lang="de-DE"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F162F63F-4730-4E8D-8ED8-D41AC756858A}" type="slidenum">
              <a:rPr lang="de-DE" smtClean="0"/>
              <a:pPr/>
              <a:t>53</a:t>
            </a:fld>
            <a:endParaRPr lang="de-DE" smtClean="0"/>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C29B1E7-EA95-4625-AEE0-CFB807BD6265}" type="slidenum">
              <a:rPr lang="de-DE" smtClean="0"/>
              <a:pPr/>
              <a:t>57</a:t>
            </a:fld>
            <a:endParaRPr lang="de-DE"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4187F088-508B-4B57-83F3-C837ACBCB6E1}" type="slidenum">
              <a:rPr lang="de-DE" smtClean="0"/>
              <a:pPr/>
              <a:t>58</a:t>
            </a:fld>
            <a:endParaRPr lang="de-DE" smtClean="0"/>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1C5B0BF-A077-4E3B-AA0E-FB334C888466}" type="slidenum">
              <a:rPr lang="de-DE" smtClean="0"/>
              <a:pPr/>
              <a:t>59</a:t>
            </a:fld>
            <a:endParaRPr lang="de-DE"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43DBD7A-B4EE-4F10-865D-EA2494678A8A}" type="slidenum">
              <a:rPr lang="de-DE" smtClean="0"/>
              <a:pPr/>
              <a:t>60</a:t>
            </a:fld>
            <a:endParaRPr lang="de-DE" smtClean="0"/>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D52DAFE4-0426-42E5-AF2A-5FDC592CAD4E}" type="slidenum">
              <a:rPr lang="de-DE" smtClean="0"/>
              <a:pPr/>
              <a:t>61</a:t>
            </a:fld>
            <a:endParaRPr lang="de-DE"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18F3C9E-AE82-4590-8455-F8F1A5DB3CDA}" type="slidenum">
              <a:rPr lang="de-DE" smtClean="0"/>
              <a:pPr/>
              <a:t>6</a:t>
            </a:fld>
            <a:endParaRPr lang="de-DE" smtClean="0"/>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9B3790D7-2BC5-4993-8275-84575E60ABC5}" type="slidenum">
              <a:rPr lang="de-DE" smtClean="0"/>
              <a:pPr/>
              <a:t>62</a:t>
            </a:fld>
            <a:endParaRPr lang="de-DE" smtClean="0"/>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0A6B5B40-3D92-4E6C-BC05-683874CB964E}" type="slidenum">
              <a:rPr lang="de-DE" smtClean="0"/>
              <a:pPr/>
              <a:t>68</a:t>
            </a:fld>
            <a:endParaRPr lang="de-DE"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B45297F-057E-488C-9D53-92131A2A3EFB}" type="slidenum">
              <a:rPr lang="de-DE" smtClean="0"/>
              <a:pPr/>
              <a:t>69</a:t>
            </a:fld>
            <a:endParaRPr lang="de-DE" smtClean="0"/>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428CA50-EBFA-4DBE-8961-915E01736482}" type="slidenum">
              <a:rPr lang="de-DE" smtClean="0"/>
              <a:pPr/>
              <a:t>70</a:t>
            </a:fld>
            <a:endParaRPr lang="de-DE"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B322953E-F160-466D-BF26-835DBEA6A1DF}" type="slidenum">
              <a:rPr lang="de-DE" smtClean="0"/>
              <a:pPr/>
              <a:t>71</a:t>
            </a:fld>
            <a:endParaRPr lang="de-DE" smtClean="0"/>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CFC3C28F-F05D-456B-9838-CA405EA8C538}" type="slidenum">
              <a:rPr lang="de-DE" smtClean="0"/>
              <a:pPr/>
              <a:t>72</a:t>
            </a:fld>
            <a:endParaRPr lang="de-DE" smtClean="0"/>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CFCD796-384F-4128-A32A-8EC2C0770752}" type="slidenum">
              <a:rPr lang="de-DE" smtClean="0"/>
              <a:pPr/>
              <a:t>73</a:t>
            </a:fld>
            <a:endParaRPr lang="de-DE" smtClean="0"/>
          </a:p>
        </p:txBody>
      </p:sp>
      <p:sp>
        <p:nvSpPr>
          <p:cNvPr id="136195" name="Rectangle 2"/>
          <p:cNvSpPr>
            <a:spLocks noRot="1" noChangeArrowheads="1" noTextEdit="1"/>
          </p:cNvSpPr>
          <p:nvPr>
            <p:ph type="sldImg"/>
          </p:nvPr>
        </p:nvSpPr>
        <p:spPr>
          <a:ln/>
        </p:spPr>
      </p:sp>
      <p:sp>
        <p:nvSpPr>
          <p:cNvPr id="136196"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4E81C6CB-6692-4AD1-9510-714C168A8697}" type="slidenum">
              <a:rPr lang="de-DE" smtClean="0"/>
              <a:pPr/>
              <a:t>74</a:t>
            </a:fld>
            <a:endParaRPr lang="de-DE"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03507EFD-E545-48B2-B3AE-782FA7513F6E}" type="slidenum">
              <a:rPr lang="de-DE" smtClean="0"/>
              <a:pPr/>
              <a:t>75</a:t>
            </a:fld>
            <a:endParaRPr lang="de-DE" smtClean="0"/>
          </a:p>
        </p:txBody>
      </p:sp>
      <p:sp>
        <p:nvSpPr>
          <p:cNvPr id="138243" name="Rectangle 2"/>
          <p:cNvSpPr>
            <a:spLocks noRot="1" noChangeArrowheads="1" noTextEdit="1"/>
          </p:cNvSpPr>
          <p:nvPr>
            <p:ph type="sldImg"/>
          </p:nvPr>
        </p:nvSpPr>
        <p:spPr>
          <a:ln/>
        </p:spPr>
      </p:sp>
      <p:sp>
        <p:nvSpPr>
          <p:cNvPr id="138244"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FCF1D08C-41D3-4FD4-826E-69E811504056}" type="slidenum">
              <a:rPr lang="de-DE" smtClean="0"/>
              <a:pPr/>
              <a:t>76</a:t>
            </a:fld>
            <a:endParaRPr lang="de-DE"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B42223D3-EEC6-4FEA-A127-10EB08441680}" type="slidenum">
              <a:rPr lang="de-DE" smtClean="0"/>
              <a:pPr/>
              <a:t>7</a:t>
            </a:fld>
            <a:endParaRPr lang="de-DE"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82E26AAD-0520-4C9C-BDDB-1DA199C0C595}" type="slidenum">
              <a:rPr lang="de-DE" smtClean="0"/>
              <a:pPr/>
              <a:t>77</a:t>
            </a:fld>
            <a:endParaRPr lang="de-DE" smtClean="0"/>
          </a:p>
        </p:txBody>
      </p:sp>
      <p:sp>
        <p:nvSpPr>
          <p:cNvPr id="140291" name="Rectangle 2"/>
          <p:cNvSpPr>
            <a:spLocks noRot="1" noChangeArrowheads="1" noTextEdit="1"/>
          </p:cNvSpPr>
          <p:nvPr>
            <p:ph type="sldImg"/>
          </p:nvPr>
        </p:nvSpPr>
        <p:spPr>
          <a:ln/>
        </p:spPr>
      </p:sp>
      <p:sp>
        <p:nvSpPr>
          <p:cNvPr id="14029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E4009024-3EF5-4197-990A-CB5ABD9F49A3}" type="slidenum">
              <a:rPr lang="de-DE" smtClean="0"/>
              <a:pPr/>
              <a:t>78</a:t>
            </a:fld>
            <a:endParaRPr lang="de-DE" smtClean="0"/>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61BE00A4-50EE-475B-9EE9-E0BDC9A9263D}" type="slidenum">
              <a:rPr lang="de-DE" smtClean="0"/>
              <a:pPr/>
              <a:t>79</a:t>
            </a:fld>
            <a:endParaRPr lang="de-DE" smtClean="0"/>
          </a:p>
        </p:txBody>
      </p:sp>
      <p:sp>
        <p:nvSpPr>
          <p:cNvPr id="142339" name="Rectangle 2"/>
          <p:cNvSpPr>
            <a:spLocks noRot="1" noChangeArrowheads="1" noTextEdit="1"/>
          </p:cNvSpPr>
          <p:nvPr>
            <p:ph type="sldImg"/>
          </p:nvPr>
        </p:nvSpPr>
        <p:spPr>
          <a:ln/>
        </p:spPr>
      </p:sp>
      <p:sp>
        <p:nvSpPr>
          <p:cNvPr id="14234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F13FCBB-7963-437E-B6DA-8F5B0DDC2E51}" type="slidenum">
              <a:rPr lang="de-DE" smtClean="0"/>
              <a:pPr/>
              <a:t>80</a:t>
            </a:fld>
            <a:endParaRPr lang="de-DE" smtClean="0"/>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xfrm>
            <a:off x="901700" y="4687888"/>
            <a:ext cx="4956175" cy="4440237"/>
          </a:xfrm>
          <a:noFill/>
          <a:ln/>
        </p:spPr>
        <p:txBody>
          <a:bodyPr/>
          <a:lstStyle/>
          <a:p>
            <a:pPr marL="228600" indent="-228600" eaLnBrk="1" hangingPunct="1"/>
            <a:r>
              <a:rPr lang="de-DE" smtClean="0"/>
              <a:t>Hören Sie, wie Jesus an Ihre Herzenstür klopft?</a:t>
            </a:r>
          </a:p>
          <a:p>
            <a:pPr marL="228600" indent="-228600" eaLnBrk="1" hangingPunct="1"/>
            <a:r>
              <a:rPr lang="de-DE" smtClean="0"/>
              <a:t>Wie kann ich Jesus in mein Leben einlassen? </a:t>
            </a:r>
          </a:p>
          <a:p>
            <a:pPr marL="228600" indent="-228600" eaLnBrk="1" hangingPunct="1"/>
            <a:r>
              <a:rPr lang="de-DE" smtClean="0"/>
              <a:t>Indem ich Jesus im Gebet mein Leben übergebe.</a:t>
            </a:r>
          </a:p>
          <a:p>
            <a:pPr marL="228600" indent="-228600" eaLnBrk="1" hangingPunct="1"/>
            <a:r>
              <a:rPr lang="de-DE" smtClean="0"/>
              <a:t>Ich lade Sie ein, dies jetzt zu tun!</a:t>
            </a:r>
          </a:p>
          <a:p>
            <a:pPr marL="228600" indent="-228600" eaLnBrk="1" hangingPunct="1"/>
            <a:r>
              <a:rPr lang="de-DE" smtClean="0"/>
              <a:t>(Zwei Möglichkeiten.</a:t>
            </a:r>
          </a:p>
          <a:p>
            <a:pPr marL="228600" indent="-228600" eaLnBrk="1" hangingPunct="1">
              <a:buFontTx/>
              <a:buAutoNum type="arabicPeriod"/>
            </a:pPr>
            <a:r>
              <a:rPr lang="de-DE" smtClean="0"/>
              <a:t>Du betest selbst das Übergabegebet und bittest jeden, der sein Leben Jesus übergeben möchte, während des Gebets die Hand zu heben. </a:t>
            </a:r>
          </a:p>
          <a:p>
            <a:pPr marL="228600" indent="-228600" eaLnBrk="1" hangingPunct="1">
              <a:buFontTx/>
              <a:buAutoNum type="arabicPeriod"/>
            </a:pPr>
            <a:r>
              <a:rPr lang="de-DE" smtClean="0"/>
              <a:t>Du rufst zum stillen Gebet auf und lässt eine Minute  Pause. Jeder ist eingeladen, in der Stille das Übergabegebet selbst still zu beten.)</a:t>
            </a:r>
          </a:p>
          <a:p>
            <a:pPr marL="228600" indent="-228600" eaLnBrk="1" hangingPunct="1"/>
            <a:endParaRPr lang="de-DE" smtClean="0"/>
          </a:p>
          <a:p>
            <a:pPr marL="228600" indent="-228600" eaLnBrk="1" hangingPunct="1"/>
            <a:endParaRPr lang="de-DE" smtClean="0"/>
          </a:p>
          <a:p>
            <a:pPr marL="228600" indent="-228600" eaLnBrk="1" hangingPunct="1"/>
            <a:endParaRPr lang="de-DE"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07491A0A-E11B-49C7-8582-1D44F7BF6A17}" type="slidenum">
              <a:rPr lang="de-DE" smtClean="0"/>
              <a:pPr/>
              <a:t>81</a:t>
            </a:fld>
            <a:endParaRPr lang="de-DE" smtClean="0"/>
          </a:p>
        </p:txBody>
      </p:sp>
      <p:sp>
        <p:nvSpPr>
          <p:cNvPr id="144387" name="Rectangle 2"/>
          <p:cNvSpPr>
            <a:spLocks noRot="1" noChangeArrowheads="1" noTextEdit="1"/>
          </p:cNvSpPr>
          <p:nvPr>
            <p:ph type="sldImg"/>
          </p:nvPr>
        </p:nvSpPr>
        <p:spPr>
          <a:ln/>
        </p:spPr>
      </p:sp>
      <p:sp>
        <p:nvSpPr>
          <p:cNvPr id="144388" name="Rectangle 3"/>
          <p:cNvSpPr>
            <a:spLocks noGrp="1" noChangeArrowheads="1"/>
          </p:cNvSpPr>
          <p:nvPr>
            <p:ph type="body" idx="1"/>
          </p:nvPr>
        </p:nvSpPr>
        <p:spPr>
          <a:xfrm>
            <a:off x="901700" y="4687888"/>
            <a:ext cx="4956175" cy="4440237"/>
          </a:xfrm>
          <a:noFill/>
          <a:ln/>
        </p:spPr>
        <p:txBody>
          <a:bodyPr/>
          <a:lstStyle/>
          <a:p>
            <a:pPr marL="228600" indent="-228600" eaLnBrk="1" hangingPunct="1"/>
            <a:r>
              <a:rPr lang="de-DE" smtClean="0"/>
              <a:t>Hören Sie, wie Jesus an Ihre Herzenstür klopft?</a:t>
            </a:r>
          </a:p>
          <a:p>
            <a:pPr marL="228600" indent="-228600" eaLnBrk="1" hangingPunct="1"/>
            <a:r>
              <a:rPr lang="de-DE" smtClean="0"/>
              <a:t>Wie kann ich Jesus in mein Leben einlassen? </a:t>
            </a:r>
          </a:p>
          <a:p>
            <a:pPr marL="228600" indent="-228600" eaLnBrk="1" hangingPunct="1"/>
            <a:r>
              <a:rPr lang="de-DE" smtClean="0"/>
              <a:t>Indem ich Jesus im Gebet mein Leben übergebe.</a:t>
            </a:r>
          </a:p>
          <a:p>
            <a:pPr marL="228600" indent="-228600" eaLnBrk="1" hangingPunct="1"/>
            <a:r>
              <a:rPr lang="de-DE" smtClean="0"/>
              <a:t>Ich lade Sie ein, dies jetzt zu tun!</a:t>
            </a:r>
          </a:p>
          <a:p>
            <a:pPr marL="228600" indent="-228600" eaLnBrk="1" hangingPunct="1"/>
            <a:r>
              <a:rPr lang="de-DE" smtClean="0"/>
              <a:t>(Zwei Möglichkeiten.</a:t>
            </a:r>
          </a:p>
          <a:p>
            <a:pPr marL="228600" indent="-228600" eaLnBrk="1" hangingPunct="1">
              <a:buFontTx/>
              <a:buAutoNum type="arabicPeriod"/>
            </a:pPr>
            <a:r>
              <a:rPr lang="de-DE" smtClean="0"/>
              <a:t>Du betest selbst das Übergabegebet und bittest jeden, der sein Leben Jesus übergeben möchte, während des Gebets die Hand zu heben. </a:t>
            </a:r>
          </a:p>
          <a:p>
            <a:pPr marL="228600" indent="-228600" eaLnBrk="1" hangingPunct="1">
              <a:buFontTx/>
              <a:buAutoNum type="arabicPeriod"/>
            </a:pPr>
            <a:r>
              <a:rPr lang="de-DE" smtClean="0"/>
              <a:t>Du rufst zum stillen Gebet auf und lässt eine Minute  Pause. Jeder ist eingeladen, in der Stille das Übergabegebet selbst still zu beten.)</a:t>
            </a:r>
          </a:p>
          <a:p>
            <a:pPr marL="228600" indent="-228600" eaLnBrk="1" hangingPunct="1"/>
            <a:endParaRPr lang="de-DE" smtClean="0"/>
          </a:p>
          <a:p>
            <a:pPr marL="228600" indent="-228600" eaLnBrk="1" hangingPunct="1"/>
            <a:endParaRPr lang="de-DE" smtClean="0"/>
          </a:p>
          <a:p>
            <a:pPr marL="228600" indent="-228600" eaLnBrk="1" hangingPunct="1"/>
            <a:endParaRPr lang="de-DE"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631F24CD-952E-457F-943C-486A683B18D2}" type="slidenum">
              <a:rPr lang="de-DE" smtClean="0"/>
              <a:pPr/>
              <a:t>82</a:t>
            </a:fld>
            <a:endParaRPr lang="de-DE"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5D485591-E0EE-4E05-A657-CEA2FAD47F9B}" type="slidenum">
              <a:rPr lang="de-DE" smtClean="0"/>
              <a:pPr/>
              <a:t>83</a:t>
            </a:fld>
            <a:endParaRPr lang="de-DE" smtClean="0"/>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A2CBC8C2-6B8E-4D25-AE92-5F8D7C3CFD0E}" type="slidenum">
              <a:rPr lang="de-DE" smtClean="0"/>
              <a:pPr/>
              <a:t>84</a:t>
            </a:fld>
            <a:endParaRPr lang="de-DE" smtClean="0"/>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ln/>
        </p:spPr>
      </p:sp>
      <p:sp>
        <p:nvSpPr>
          <p:cNvPr id="95235" name="Notizenplatzhalter 2"/>
          <p:cNvSpPr>
            <a:spLocks noGrp="1"/>
          </p:cNvSpPr>
          <p:nvPr>
            <p:ph type="body" idx="1"/>
          </p:nvPr>
        </p:nvSpPr>
        <p:spPr>
          <a:noFill/>
          <a:ln/>
        </p:spPr>
        <p:txBody>
          <a:bodyPr/>
          <a:lstStyle/>
          <a:p>
            <a:r>
              <a:rPr lang="de-DE" smtClean="0"/>
              <a:t>Der Tempel der Artemis war eines der 7 Weltwunder.</a:t>
            </a:r>
          </a:p>
        </p:txBody>
      </p:sp>
      <p:sp>
        <p:nvSpPr>
          <p:cNvPr id="95236" name="Foliennummernplatzhalter 3"/>
          <p:cNvSpPr>
            <a:spLocks noGrp="1"/>
          </p:cNvSpPr>
          <p:nvPr>
            <p:ph type="sldNum" sz="quarter" idx="5"/>
          </p:nvPr>
        </p:nvSpPr>
        <p:spPr>
          <a:noFill/>
        </p:spPr>
        <p:txBody>
          <a:bodyPr/>
          <a:lstStyle/>
          <a:p>
            <a:fld id="{C7447A35-D746-4B4D-B431-AA6BDDEA3BC8}" type="slidenum">
              <a:rPr lang="de-DE" smtClean="0"/>
              <a:pPr/>
              <a:t>8</a:t>
            </a:fld>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36DB265-E4B2-46B1-9B53-65326469FC36}" type="slidenum">
              <a:rPr lang="de-DE" smtClean="0"/>
              <a:pPr/>
              <a:t>14</a:t>
            </a:fld>
            <a:endParaRPr lang="de-DE"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B7D5225-2058-4280-8841-C549C1A8F52F}" type="slidenum">
              <a:rPr lang="de-DE" smtClean="0"/>
              <a:pPr/>
              <a:t>15</a:t>
            </a:fld>
            <a:endParaRPr lang="de-DE" smtClean="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453C649-A02F-4AB1-BEC5-6548618506A8}" type="slidenum">
              <a:rPr lang="de-DE" smtClean="0"/>
              <a:pPr/>
              <a:t>16</a:t>
            </a:fld>
            <a:endParaRPr lang="de-DE"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xfrm>
            <a:off x="901700" y="4687888"/>
            <a:ext cx="4956175" cy="4440237"/>
          </a:xfrm>
          <a:noFill/>
          <a:ln/>
        </p:spPr>
        <p:txBody>
          <a:bodyPr/>
          <a:lstStyle/>
          <a:p>
            <a:pPr eaLnBrk="1" hangingPunct="1"/>
            <a:r>
              <a:rPr lang="de-DE" smtClean="0"/>
              <a:t>(Text im Bild)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2F16D2C-4BB9-41B9-A928-E917B1F7D6DD}"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BB493C1-69B4-4612-BBF8-C78FE0C0A4B4}"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033D784-A41B-454B-A662-C3C1BE3D3386}" type="slidenum">
              <a:rPr lang="de-DE"/>
              <a:pPr>
                <a:defRPr/>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5DA7E21B-0896-4FE2-ADBB-1B8D1C8AFA77}" type="slidenum">
              <a:rPr lang="de-DE"/>
              <a:pPr>
                <a:defRPr/>
              </a:pPr>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53AE77DD-1FE0-419F-91F3-F623BC370195}" type="slidenum">
              <a:rPr lang="de-DE"/>
              <a:pPr>
                <a:defRPr/>
              </a:pPr>
              <a:t>‹Nr.›</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C166AAE-069C-404D-ABA1-DECCF5B14BEE}" type="slidenum">
              <a:rPr lang="de-DE"/>
              <a:pPr>
                <a:defRPr/>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53E6D3B-4BD7-4761-BDE8-8D2CB0D989A5}" type="slidenum">
              <a:rPr lang="de-DE"/>
              <a:pPr>
                <a:defRPr/>
              </a:pPr>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99897EE-51D9-42F1-A653-2838250383BA}" type="slidenum">
              <a:rPr lang="de-DE"/>
              <a:pPr>
                <a:defRPr/>
              </a:pPr>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E51F21C-7C0D-4F0D-9747-90561B72885C}" type="slidenum">
              <a:rPr lang="de-DE"/>
              <a:pPr>
                <a:defRPr/>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D4DB4749-FB9B-4A16-9182-2BC25B874A3F}" type="slidenum">
              <a:rPr lang="de-DE"/>
              <a:pPr>
                <a:defRPr/>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0D4E4949-FA06-408D-A19A-D63A61B9EB2C}"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DC26EBA-6DF1-4A9D-A487-2FE32A083A86}" type="slidenum">
              <a:rPr lang="de-DE"/>
              <a:pPr>
                <a:defRPr/>
              </a:pPr>
              <a:t>‹Nr.›</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49990F8F-0E06-44FB-8D33-9DEAACD0E40B}" type="slidenum">
              <a:rPr lang="de-DE"/>
              <a:pPr>
                <a:defRPr/>
              </a:pPr>
              <a:t>‹Nr.›</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3840153A-3FE4-4B0B-AF92-521682353B23}" type="slidenum">
              <a:rPr lang="de-DE"/>
              <a:pPr>
                <a:defRPr/>
              </a:pPr>
              <a:t>‹Nr.›</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3C0FC34-67B5-4F70-8CC3-E0C8EC468128}" type="slidenum">
              <a:rPr lang="de-DE"/>
              <a:pPr>
                <a:defRPr/>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7A2959CF-DF77-4B14-AD1B-D57C92A7951E}" type="slidenum">
              <a:rPr lang="de-DE"/>
              <a:pPr>
                <a:defRPr/>
              </a:pPr>
              <a:t>‹Nr.›</a:t>
            </a:fld>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A9806DA-4F68-439B-890B-9DE4F58ED014}"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552AAEB-0F95-43EC-8134-1109618239F3}"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E7070097-A63C-49CC-89B8-FA20DDF8C264}"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9581789F-4BF3-4655-9035-E1C03B33D782}"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CC43E4C6-AD8C-4EE6-88D1-CC518C709637}"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69E2B837-E361-427B-AFDB-C925B20C410B}"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616E80C4-1ED8-42F2-8166-AE3D485B204C}"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CCC6605-5420-4842-9E72-3471DBF07E8C}"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de-DE"/>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de-DE"/>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168901D-80FF-4D71-9406-09E4C69A4193}"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37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a:defRPr/>
            </a:pPr>
            <a:endParaRPr lang="de-DE"/>
          </a:p>
        </p:txBody>
      </p:sp>
      <p:sp>
        <p:nvSpPr>
          <p:cNvPr id="137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de-DE"/>
          </a:p>
        </p:txBody>
      </p:sp>
      <p:sp>
        <p:nvSpPr>
          <p:cNvPr id="137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9CA61C3D-038A-4E57-B8FF-EE0DAC1CEB95}"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hemeOverride" Target="../theme/themeOverride4.xml"/><Relationship Id="rId5" Type="http://schemas.openxmlformats.org/officeDocument/2006/relationships/image" Target="../media/image48.jpeg"/><Relationship Id="rId4" Type="http://schemas.openxmlformats.org/officeDocument/2006/relationships/image" Target="../media/image47.jpeg"/></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2.jpeg"/><Relationship Id="rId4" Type="http://schemas.openxmlformats.org/officeDocument/2006/relationships/image" Target="../media/image50.jpeg"/></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0" descr="060216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63" name="Text Box 15"/>
          <p:cNvSpPr txBox="1">
            <a:spLocks noChangeArrowheads="1"/>
          </p:cNvSpPr>
          <p:nvPr/>
        </p:nvSpPr>
        <p:spPr bwMode="auto">
          <a:xfrm>
            <a:off x="0" y="2801938"/>
            <a:ext cx="2981325" cy="1190625"/>
          </a:xfrm>
          <a:prstGeom prst="rect">
            <a:avLst/>
          </a:prstGeom>
          <a:noFill/>
          <a:ln w="28575">
            <a:noFill/>
            <a:miter lim="800000"/>
            <a:headEnd/>
            <a:tailEnd/>
          </a:ln>
          <a:effectLst>
            <a:outerShdw dist="35921" dir="2700000" algn="ctr" rotWithShape="0">
              <a:schemeClr val="bg2"/>
            </a:outerShdw>
          </a:effectLst>
        </p:spPr>
        <p:txBody>
          <a:bodyPr anchorCtr="1">
            <a:spAutoFit/>
          </a:bodyPr>
          <a:lstStyle/>
          <a:p>
            <a:pPr algn="ctr">
              <a:spcBef>
                <a:spcPct val="50000"/>
              </a:spcBef>
              <a:defRPr/>
            </a:pPr>
            <a:r>
              <a:rPr lang="de-DE" sz="3600" b="1" dirty="0">
                <a:solidFill>
                  <a:srgbClr val="FFFFFF"/>
                </a:solidFill>
                <a:effectLst>
                  <a:outerShdw blurRad="254000" dist="254000" dir="2700000" algn="ctr" rotWithShape="0">
                    <a:srgbClr val="000000">
                      <a:alpha val="75000"/>
                    </a:srgbClr>
                  </a:outerShdw>
                </a:effectLst>
                <a:latin typeface="Arial Rounded MT Bold" pitchFamily="34" charset="0"/>
              </a:rPr>
              <a:t>Herzlich willkommen!</a:t>
            </a:r>
          </a:p>
        </p:txBody>
      </p:sp>
      <p:grpSp>
        <p:nvGrpSpPr>
          <p:cNvPr id="2" name="Group 26"/>
          <p:cNvGrpSpPr>
            <a:grpSpLocks/>
          </p:cNvGrpSpPr>
          <p:nvPr/>
        </p:nvGrpSpPr>
        <p:grpSpPr bwMode="auto">
          <a:xfrm>
            <a:off x="4465638" y="169863"/>
            <a:ext cx="4678362" cy="1555750"/>
            <a:chOff x="2813" y="179"/>
            <a:chExt cx="2947" cy="980"/>
          </a:xfrm>
        </p:grpSpPr>
        <p:pic>
          <p:nvPicPr>
            <p:cNvPr id="4101" name="Picture 27" descr="Schrift 71"/>
            <p:cNvPicPr>
              <a:picLocks noChangeAspect="1" noChangeArrowheads="1"/>
            </p:cNvPicPr>
            <p:nvPr/>
          </p:nvPicPr>
          <p:blipFill>
            <a:blip r:embed="rId4"/>
            <a:srcRect r="38605"/>
            <a:stretch>
              <a:fillRect/>
            </a:stretch>
          </p:blipFill>
          <p:spPr bwMode="auto">
            <a:xfrm>
              <a:off x="2813" y="179"/>
              <a:ext cx="2749" cy="640"/>
            </a:xfrm>
            <a:prstGeom prst="rect">
              <a:avLst/>
            </a:prstGeom>
            <a:noFill/>
            <a:ln w="9525">
              <a:noFill/>
              <a:miter lim="800000"/>
              <a:headEnd/>
              <a:tailEnd/>
            </a:ln>
            <a:effectLst>
              <a:outerShdw blurRad="254000" dist="254000" dir="2700000" algn="ctr" rotWithShape="0">
                <a:srgbClr val="000000">
                  <a:alpha val="62000"/>
                </a:srgbClr>
              </a:outerShdw>
            </a:effectLst>
          </p:spPr>
        </p:pic>
        <p:pic>
          <p:nvPicPr>
            <p:cNvPr id="4102" name="Picture 28" descr="Schrift 71"/>
            <p:cNvPicPr>
              <a:picLocks noChangeAspect="1" noChangeArrowheads="1"/>
            </p:cNvPicPr>
            <p:nvPr/>
          </p:nvPicPr>
          <p:blipFill>
            <a:blip r:embed="rId4"/>
            <a:srcRect l="61552"/>
            <a:stretch>
              <a:fillRect/>
            </a:stretch>
          </p:blipFill>
          <p:spPr bwMode="auto">
            <a:xfrm>
              <a:off x="4039" y="519"/>
              <a:ext cx="1721" cy="640"/>
            </a:xfrm>
            <a:prstGeom prst="rect">
              <a:avLst/>
            </a:prstGeom>
            <a:noFill/>
            <a:ln w="9525">
              <a:noFill/>
              <a:miter lim="800000"/>
              <a:headEnd/>
              <a:tailEnd/>
            </a:ln>
            <a:effectLst>
              <a:outerShdw blurRad="254000" dist="254000" dir="2700000" algn="ctr" rotWithShape="0">
                <a:srgbClr val="000000">
                  <a:alpha val="62000"/>
                </a:srgbClr>
              </a:outerShdw>
            </a:effectLst>
          </p:spPr>
        </p:pic>
      </p:gr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pic>
        <p:nvPicPr>
          <p:cNvPr id="12290" name="Picture 2" descr="D:\Eigene Dateien\Eigene Bilder\Türkeireise\2004-04-27\Ephesus\Ephesus 25 - Kuretenstraße.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584200" y="6211888"/>
            <a:ext cx="8281988"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Ephesus heute – </a:t>
            </a:r>
            <a:r>
              <a:rPr lang="de-DE" sz="3600" b="1" dirty="0" err="1">
                <a:solidFill>
                  <a:srgbClr val="FFFF00"/>
                </a:solidFill>
                <a:effectLst>
                  <a:glow rad="228600">
                    <a:schemeClr val="accent4">
                      <a:satMod val="175000"/>
                      <a:alpha val="40000"/>
                    </a:schemeClr>
                  </a:glow>
                  <a:outerShdw blurRad="38100" dist="38100" dir="2700000" algn="tl">
                    <a:srgbClr val="000000">
                      <a:alpha val="43137"/>
                    </a:srgbClr>
                  </a:outerShdw>
                </a:effectLst>
              </a:rPr>
              <a:t>Kuretenstraße</a:t>
            </a:r>
            <a:endPar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endParaRPr>
          </a:p>
        </p:txBody>
      </p:sp>
    </p:spTree>
  </p:cSld>
  <p:clrMapOvr>
    <a:overrideClrMapping bg1="lt1" tx1="dk1" bg2="lt2" tx2="dk2" accent1="accent1" accent2="accent2" accent3="accent3" accent4="accent4" accent5="accent5" accent6="accent6" hlink="hlink" folHlink="folHlink"/>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pic>
        <p:nvPicPr>
          <p:cNvPr id="13314" name="Picture 2" descr="D:\Eigene Dateien\Eigene Bilder\Türkeireise\2004-04-27\Ephesus\Ephesus 40 - Celsus-Bibliothek.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584200" y="6211888"/>
            <a:ext cx="7831138"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Ephesus heute – </a:t>
            </a:r>
            <a:r>
              <a:rPr lang="de-DE" sz="3600" b="1" dirty="0" err="1">
                <a:solidFill>
                  <a:srgbClr val="FFFF00"/>
                </a:solidFill>
                <a:effectLst>
                  <a:glow rad="228600">
                    <a:schemeClr val="accent4">
                      <a:satMod val="175000"/>
                      <a:alpha val="40000"/>
                    </a:schemeClr>
                  </a:glow>
                  <a:outerShdw blurRad="38100" dist="38100" dir="2700000" algn="tl">
                    <a:srgbClr val="000000">
                      <a:alpha val="43137"/>
                    </a:srgbClr>
                  </a:outerShdw>
                </a:effectLst>
              </a:rPr>
              <a:t>Celsus</a:t>
            </a: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 Bibliothek</a:t>
            </a:r>
          </a:p>
        </p:txBody>
      </p:sp>
    </p:spTree>
  </p:cSld>
  <p:clrMapOvr>
    <a:overrideClrMapping bg1="lt1" tx1="dk1" bg2="lt2" tx2="dk2" accent1="accent1" accent2="accent2" accent3="accent3" accent4="accent4" accent5="accent5" accent6="accent6" hlink="hlink" folHlink="folHlink"/>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pic>
        <p:nvPicPr>
          <p:cNvPr id="14338" name="Picture 3" descr="D:\Eigene Dateien\Eigene Bilder\Türkeireise\2004-04-27\Ephesus\Ephesus 53 - Theater.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 name="Text Box 4"/>
          <p:cNvSpPr txBox="1">
            <a:spLocks noChangeArrowheads="1"/>
          </p:cNvSpPr>
          <p:nvPr/>
        </p:nvSpPr>
        <p:spPr bwMode="auto">
          <a:xfrm>
            <a:off x="584200" y="6211888"/>
            <a:ext cx="575945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Ephesus heute – Theater</a:t>
            </a:r>
          </a:p>
        </p:txBody>
      </p:sp>
    </p:spTree>
  </p:cSld>
  <p:clrMapOvr>
    <a:overrideClrMapping bg1="lt1" tx1="dk1" bg2="lt2" tx2="dk2" accent1="accent1" accent2="accent2" accent3="accent3" accent4="accent4" accent5="accent5" accent6="accent6" hlink="hlink" folHlink="folHlink"/>
  </p:clrMapOvr>
  <p:transition spd="med">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Eigene Dateien\Eigene Bilder\Türkeireise\2004-04-27\Ephesus\Ephesus 69 - Marienkirch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Text Box 4"/>
          <p:cNvSpPr txBox="1">
            <a:spLocks noChangeArrowheads="1"/>
          </p:cNvSpPr>
          <p:nvPr/>
        </p:nvSpPr>
        <p:spPr bwMode="auto">
          <a:xfrm>
            <a:off x="584200" y="6211888"/>
            <a:ext cx="6835775"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Ephesus heute – Marienkirche</a:t>
            </a:r>
          </a:p>
        </p:txBody>
      </p:sp>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1638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174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Ephesus</a:t>
            </a:r>
          </a:p>
        </p:txBody>
      </p:sp>
      <p:sp>
        <p:nvSpPr>
          <p:cNvPr id="671749" name="Rectangle 5"/>
          <p:cNvSpPr>
            <a:spLocks noGrp="1" noChangeArrowheads="1"/>
          </p:cNvSpPr>
          <p:nvPr>
            <p:ph type="body" sz="half" idx="1"/>
          </p:nvPr>
        </p:nvSpPr>
        <p:spPr>
          <a:xfrm>
            <a:off x="166688" y="2759075"/>
            <a:ext cx="5664200" cy="3006725"/>
          </a:xfrm>
          <a:noFill/>
        </p:spPr>
        <p:txBody>
          <a:bodyPr/>
          <a:lstStyle/>
          <a:p>
            <a:pPr marL="541338" lvl="1" indent="-361950" eaLnBrk="1" hangingPunct="1">
              <a:lnSpc>
                <a:spcPct val="110000"/>
              </a:lnSpc>
              <a:spcBef>
                <a:spcPct val="5000"/>
              </a:spcBef>
              <a:buFontTx/>
              <a:buNone/>
            </a:pPr>
            <a:r>
              <a:rPr lang="de-DE" sz="3200" dirty="0" smtClean="0">
                <a:solidFill>
                  <a:schemeClr val="bg1"/>
                </a:solidFill>
              </a:rPr>
              <a:t>„Wünschenswert“</a:t>
            </a:r>
            <a:br>
              <a:rPr lang="de-DE" sz="3200" dirty="0" smtClean="0">
                <a:solidFill>
                  <a:schemeClr val="bg1"/>
                </a:solidFill>
              </a:rPr>
            </a:br>
            <a:endParaRPr lang="de-DE" sz="3200" dirty="0" smtClean="0">
              <a:solidFill>
                <a:schemeClr val="bg1"/>
              </a:solidFill>
            </a:endParaRPr>
          </a:p>
          <a:p>
            <a:pPr marL="541338" lvl="1" indent="-361950" eaLnBrk="1" hangingPunct="1">
              <a:lnSpc>
                <a:spcPct val="110000"/>
              </a:lnSpc>
              <a:spcBef>
                <a:spcPct val="5000"/>
              </a:spcBef>
              <a:buFontTx/>
              <a:buNone/>
            </a:pPr>
            <a:r>
              <a:rPr lang="de-DE" sz="3200" dirty="0" smtClean="0">
                <a:solidFill>
                  <a:srgbClr val="FFFF99"/>
                </a:solidFill>
              </a:rPr>
              <a:t>Urgemeinde</a:t>
            </a:r>
            <a:r>
              <a:rPr lang="de-DE" sz="3200" dirty="0" smtClean="0">
                <a:solidFill>
                  <a:schemeClr val="bg1"/>
                </a:solidFill>
              </a:rPr>
              <a:t/>
            </a:r>
            <a:br>
              <a:rPr lang="de-DE" sz="3200" dirty="0" smtClean="0">
                <a:solidFill>
                  <a:schemeClr val="bg1"/>
                </a:solidFill>
              </a:rPr>
            </a:br>
            <a:endParaRPr lang="de-DE" sz="3200" dirty="0" smtClean="0">
              <a:solidFill>
                <a:schemeClr val="bg1"/>
              </a:solidFill>
            </a:endParaRPr>
          </a:p>
          <a:p>
            <a:pPr marL="541338" lvl="1" indent="-361950" eaLnBrk="1" hangingPunct="1">
              <a:lnSpc>
                <a:spcPct val="110000"/>
              </a:lnSpc>
              <a:spcBef>
                <a:spcPct val="5000"/>
              </a:spcBef>
              <a:buFontTx/>
              <a:buNone/>
            </a:pPr>
            <a:r>
              <a:rPr lang="de-DE" sz="3200" dirty="0" smtClean="0">
                <a:solidFill>
                  <a:srgbClr val="FFFF00"/>
                </a:solidFill>
              </a:rPr>
              <a:t>Zeit: 31 - 100 n.Chr.</a:t>
            </a:r>
          </a:p>
        </p:txBody>
      </p:sp>
      <p:pic>
        <p:nvPicPr>
          <p:cNvPr id="16391" name="Picture 8" descr="Ephesus 40 - Celsus-Bibliothek"/>
          <p:cNvPicPr>
            <a:picLocks noChangeAspect="1" noChangeArrowheads="1"/>
          </p:cNvPicPr>
          <p:nvPr/>
        </p:nvPicPr>
        <p:blipFill>
          <a:blip r:embed="rId3"/>
          <a:srcRect/>
          <a:stretch>
            <a:fillRect/>
          </a:stretch>
        </p:blipFill>
        <p:spPr bwMode="auto">
          <a:xfrm>
            <a:off x="4673600" y="2709863"/>
            <a:ext cx="4425950" cy="3319462"/>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2,1-7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1749">
                                            <p:txEl>
                                              <p:pRg st="1" end="1"/>
                                            </p:txEl>
                                          </p:spTgt>
                                        </p:tgtEl>
                                        <p:attrNameLst>
                                          <p:attrName>style.visibility</p:attrName>
                                        </p:attrNameLst>
                                      </p:cBhvr>
                                      <p:to>
                                        <p:strVal val="visible"/>
                                      </p:to>
                                    </p:set>
                                    <p:animEffect transition="in" filter="slide(fromBottom)">
                                      <p:cBhvr>
                                        <p:cTn id="7" dur="500"/>
                                        <p:tgtEl>
                                          <p:spTgt spid="671749">
                                            <p:txEl>
                                              <p:pRg st="1" end="1"/>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71749">
                                            <p:txEl>
                                              <p:pRg st="2" end="2"/>
                                            </p:txEl>
                                          </p:spTgt>
                                        </p:tgtEl>
                                        <p:attrNameLst>
                                          <p:attrName>style.visibility</p:attrName>
                                        </p:attrNameLst>
                                      </p:cBhvr>
                                      <p:to>
                                        <p:strVal val="visible"/>
                                      </p:to>
                                    </p:set>
                                    <p:animEffect transition="in" filter="slide(fromBottom)">
                                      <p:cBhvr>
                                        <p:cTn id="10" dur="500"/>
                                        <p:tgtEl>
                                          <p:spTgt spid="6717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17411"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174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Ephesus</a:t>
            </a:r>
          </a:p>
        </p:txBody>
      </p:sp>
      <p:sp>
        <p:nvSpPr>
          <p:cNvPr id="671749" name="Rectangle 5"/>
          <p:cNvSpPr>
            <a:spLocks noGrp="1" noChangeArrowheads="1"/>
          </p:cNvSpPr>
          <p:nvPr>
            <p:ph type="body" sz="half" idx="1"/>
          </p:nvPr>
        </p:nvSpPr>
        <p:spPr>
          <a:xfrm>
            <a:off x="166688" y="2759075"/>
            <a:ext cx="3502025" cy="2657475"/>
          </a:xfrm>
          <a:noFill/>
        </p:spPr>
        <p:txBody>
          <a:bodyPr/>
          <a:lstStyle/>
          <a:p>
            <a:pPr marL="541338" lvl="1" indent="-361950" eaLnBrk="1" hangingPunct="1">
              <a:lnSpc>
                <a:spcPct val="110000"/>
              </a:lnSpc>
              <a:spcBef>
                <a:spcPct val="5000"/>
              </a:spcBef>
              <a:spcAft>
                <a:spcPts val="1200"/>
              </a:spcAft>
              <a:buFontTx/>
              <a:buNone/>
            </a:pPr>
            <a:r>
              <a:rPr lang="de-DE" sz="3200" dirty="0" smtClean="0">
                <a:solidFill>
                  <a:schemeClr val="bg1"/>
                </a:solidFill>
              </a:rPr>
              <a:t>Lob:</a:t>
            </a:r>
          </a:p>
          <a:p>
            <a:pPr marL="541338" lvl="1" indent="-361950" eaLnBrk="1" hangingPunct="1">
              <a:lnSpc>
                <a:spcPct val="110000"/>
              </a:lnSpc>
              <a:spcBef>
                <a:spcPct val="5000"/>
              </a:spcBef>
              <a:buFont typeface="Arial" charset="0"/>
              <a:buChar char="+"/>
            </a:pPr>
            <a:r>
              <a:rPr lang="de-DE" sz="3000" dirty="0" smtClean="0">
                <a:solidFill>
                  <a:srgbClr val="FFFF99"/>
                </a:solidFill>
              </a:rPr>
              <a:t>Geduld</a:t>
            </a:r>
          </a:p>
          <a:p>
            <a:pPr marL="541338" lvl="1" indent="-361950" eaLnBrk="1" hangingPunct="1">
              <a:lnSpc>
                <a:spcPct val="110000"/>
              </a:lnSpc>
              <a:spcBef>
                <a:spcPct val="5000"/>
              </a:spcBef>
              <a:buFont typeface="Arial" charset="0"/>
              <a:buChar char="+"/>
            </a:pPr>
            <a:r>
              <a:rPr lang="de-DE" sz="3000" dirty="0" smtClean="0">
                <a:solidFill>
                  <a:srgbClr val="FFFF99"/>
                </a:solidFill>
              </a:rPr>
              <a:t>Aktiv</a:t>
            </a:r>
          </a:p>
          <a:p>
            <a:pPr marL="541338" lvl="1" indent="-361950" eaLnBrk="1" hangingPunct="1">
              <a:lnSpc>
                <a:spcPct val="110000"/>
              </a:lnSpc>
              <a:spcBef>
                <a:spcPct val="5000"/>
              </a:spcBef>
              <a:buFont typeface="Arial" charset="0"/>
              <a:buChar char="+"/>
            </a:pPr>
            <a:r>
              <a:rPr lang="de-DE" sz="3000" dirty="0" smtClean="0">
                <a:solidFill>
                  <a:srgbClr val="FFFF99"/>
                </a:solidFill>
              </a:rPr>
              <a:t>Reine Lehre</a:t>
            </a:r>
            <a:endParaRPr lang="de-DE" sz="3000" dirty="0" smtClean="0">
              <a:solidFill>
                <a:srgbClr val="FFFF00"/>
              </a:solidFill>
            </a:endParaRPr>
          </a:p>
        </p:txBody>
      </p:sp>
      <p:pic>
        <p:nvPicPr>
          <p:cNvPr id="17415" name="Picture 8" descr="Ephesus 40 - Celsus-Bibliothek"/>
          <p:cNvPicPr>
            <a:picLocks noChangeAspect="1" noChangeArrowheads="1"/>
          </p:cNvPicPr>
          <p:nvPr/>
        </p:nvPicPr>
        <p:blipFill>
          <a:blip r:embed="rId3"/>
          <a:srcRect/>
          <a:stretch>
            <a:fillRect/>
          </a:stretch>
        </p:blipFill>
        <p:spPr bwMode="auto">
          <a:xfrm>
            <a:off x="5535613" y="3044825"/>
            <a:ext cx="3563937" cy="2673350"/>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2,1-7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71749">
                                            <p:txEl>
                                              <p:pRg st="1" end="1"/>
                                            </p:txEl>
                                          </p:spTgt>
                                        </p:tgtEl>
                                        <p:attrNameLst>
                                          <p:attrName>style.visibility</p:attrName>
                                        </p:attrNameLst>
                                      </p:cBhvr>
                                      <p:to>
                                        <p:strVal val="visible"/>
                                      </p:to>
                                    </p:set>
                                    <p:animEffect transition="in" filter="slide(fromBottom)">
                                      <p:cBhvr>
                                        <p:cTn id="7" dur="500"/>
                                        <p:tgtEl>
                                          <p:spTgt spid="6717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71749">
                                            <p:txEl>
                                              <p:pRg st="2" end="2"/>
                                            </p:txEl>
                                          </p:spTgt>
                                        </p:tgtEl>
                                        <p:attrNameLst>
                                          <p:attrName>style.visibility</p:attrName>
                                        </p:attrNameLst>
                                      </p:cBhvr>
                                      <p:to>
                                        <p:strVal val="visible"/>
                                      </p:to>
                                    </p:set>
                                    <p:animEffect transition="in" filter="slide(fromBottom)">
                                      <p:cBhvr>
                                        <p:cTn id="12" dur="500"/>
                                        <p:tgtEl>
                                          <p:spTgt spid="6717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71749">
                                            <p:txEl>
                                              <p:pRg st="3" end="3"/>
                                            </p:txEl>
                                          </p:spTgt>
                                        </p:tgtEl>
                                        <p:attrNameLst>
                                          <p:attrName>style.visibility</p:attrName>
                                        </p:attrNameLst>
                                      </p:cBhvr>
                                      <p:to>
                                        <p:strVal val="visible"/>
                                      </p:to>
                                    </p:set>
                                    <p:animEffect transition="in" filter="slide(fromBottom)">
                                      <p:cBhvr>
                                        <p:cTn id="17" dur="500"/>
                                        <p:tgtEl>
                                          <p:spTgt spid="6717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9"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18435"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174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Ephesus</a:t>
            </a:r>
          </a:p>
        </p:txBody>
      </p:sp>
      <p:sp>
        <p:nvSpPr>
          <p:cNvPr id="671749" name="Rectangle 5"/>
          <p:cNvSpPr>
            <a:spLocks noGrp="1" noChangeArrowheads="1"/>
          </p:cNvSpPr>
          <p:nvPr>
            <p:ph type="body" sz="half" idx="1"/>
          </p:nvPr>
        </p:nvSpPr>
        <p:spPr>
          <a:xfrm>
            <a:off x="166688" y="2759075"/>
            <a:ext cx="5330825" cy="4098925"/>
          </a:xfrm>
          <a:noFill/>
        </p:spPr>
        <p:txBody>
          <a:bodyPr/>
          <a:lstStyle/>
          <a:p>
            <a:pPr marL="541338" lvl="1" indent="-361950" eaLnBrk="1" hangingPunct="1">
              <a:lnSpc>
                <a:spcPct val="110000"/>
              </a:lnSpc>
              <a:spcBef>
                <a:spcPct val="5000"/>
              </a:spcBef>
              <a:spcAft>
                <a:spcPts val="1200"/>
              </a:spcAft>
              <a:buFontTx/>
              <a:buNone/>
            </a:pPr>
            <a:r>
              <a:rPr lang="de-DE" sz="3200" dirty="0" smtClean="0">
                <a:solidFill>
                  <a:schemeClr val="bg1"/>
                </a:solidFill>
              </a:rPr>
              <a:t>Nikolaiten:</a:t>
            </a:r>
          </a:p>
          <a:p>
            <a:pPr marL="541338" lvl="1" indent="-361950" eaLnBrk="1" hangingPunct="1">
              <a:spcBef>
                <a:spcPts val="100"/>
              </a:spcBef>
              <a:buFont typeface="Arial" charset="0"/>
              <a:buChar char="•"/>
            </a:pPr>
            <a:r>
              <a:rPr lang="de-DE" sz="3000" dirty="0" smtClean="0">
                <a:solidFill>
                  <a:srgbClr val="FFFF99"/>
                </a:solidFill>
              </a:rPr>
              <a:t>Gnostiker</a:t>
            </a:r>
          </a:p>
          <a:p>
            <a:pPr marL="541338" lvl="1" indent="-361950" eaLnBrk="1" hangingPunct="1">
              <a:spcBef>
                <a:spcPts val="100"/>
              </a:spcBef>
              <a:buFont typeface="Arial" charset="0"/>
              <a:buChar char="•"/>
            </a:pPr>
            <a:r>
              <a:rPr lang="de-DE" sz="3000" dirty="0" smtClean="0">
                <a:solidFill>
                  <a:srgbClr val="FFFF99"/>
                </a:solidFill>
              </a:rPr>
              <a:t>Seele gut, Leib schlecht</a:t>
            </a:r>
          </a:p>
          <a:p>
            <a:pPr marL="541338" lvl="1" indent="-361950" eaLnBrk="1" hangingPunct="1">
              <a:spcBef>
                <a:spcPts val="100"/>
              </a:spcBef>
              <a:buFont typeface="Arial" charset="0"/>
              <a:buChar char="•"/>
            </a:pPr>
            <a:r>
              <a:rPr lang="de-DE" sz="3000" dirty="0" smtClean="0">
                <a:solidFill>
                  <a:srgbClr val="FFFF99"/>
                </a:solidFill>
              </a:rPr>
              <a:t>Unsterbliche Seele</a:t>
            </a:r>
          </a:p>
          <a:p>
            <a:pPr marL="541338" lvl="1" indent="-361950" eaLnBrk="1" hangingPunct="1">
              <a:spcBef>
                <a:spcPts val="100"/>
              </a:spcBef>
              <a:buFont typeface="Arial" charset="0"/>
              <a:buChar char="•"/>
            </a:pPr>
            <a:r>
              <a:rPr lang="de-DE" sz="3000" dirty="0" smtClean="0">
                <a:solidFill>
                  <a:srgbClr val="FFFF99"/>
                </a:solidFill>
              </a:rPr>
              <a:t>Jesus ist nicht Gott</a:t>
            </a:r>
          </a:p>
          <a:p>
            <a:pPr marL="541338" lvl="1" indent="-361950" eaLnBrk="1" hangingPunct="1">
              <a:spcBef>
                <a:spcPts val="100"/>
              </a:spcBef>
              <a:buFont typeface="Arial" charset="0"/>
              <a:buChar char="•"/>
            </a:pPr>
            <a:r>
              <a:rPr lang="de-DE" sz="3000" dirty="0" smtClean="0">
                <a:solidFill>
                  <a:srgbClr val="FFFF99"/>
                </a:solidFill>
              </a:rPr>
              <a:t>Erkenntnis = Erlösung</a:t>
            </a:r>
          </a:p>
          <a:p>
            <a:pPr marL="541338" lvl="1" indent="-361950" eaLnBrk="1" hangingPunct="1">
              <a:spcBef>
                <a:spcPts val="100"/>
              </a:spcBef>
              <a:buFont typeface="Arial" charset="0"/>
              <a:buChar char="•"/>
            </a:pPr>
            <a:r>
              <a:rPr lang="de-DE" sz="3000" dirty="0" smtClean="0">
                <a:solidFill>
                  <a:srgbClr val="FFFF99"/>
                </a:solidFill>
              </a:rPr>
              <a:t>Liberalität</a:t>
            </a:r>
          </a:p>
        </p:txBody>
      </p:sp>
      <p:pic>
        <p:nvPicPr>
          <p:cNvPr id="18439" name="Picture 8" descr="Ephesus 40 - Celsus-Bibliothek"/>
          <p:cNvPicPr>
            <a:picLocks noChangeAspect="1" noChangeArrowheads="1"/>
          </p:cNvPicPr>
          <p:nvPr/>
        </p:nvPicPr>
        <p:blipFill>
          <a:blip r:embed="rId3"/>
          <a:srcRect/>
          <a:stretch>
            <a:fillRect/>
          </a:stretch>
        </p:blipFill>
        <p:spPr bwMode="auto">
          <a:xfrm>
            <a:off x="5535613" y="3044825"/>
            <a:ext cx="3563937" cy="2673350"/>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2,1-7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71749">
                                            <p:txEl>
                                              <p:pRg st="1" end="1"/>
                                            </p:txEl>
                                          </p:spTgt>
                                        </p:tgtEl>
                                        <p:attrNameLst>
                                          <p:attrName>style.visibility</p:attrName>
                                        </p:attrNameLst>
                                      </p:cBhvr>
                                      <p:to>
                                        <p:strVal val="visible"/>
                                      </p:to>
                                    </p:set>
                                    <p:animEffect transition="in" filter="slide(fromBottom)">
                                      <p:cBhvr>
                                        <p:cTn id="7" dur="500"/>
                                        <p:tgtEl>
                                          <p:spTgt spid="671749">
                                            <p:txEl>
                                              <p:pRg st="1" end="1"/>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71749">
                                            <p:txEl>
                                              <p:pRg st="2" end="2"/>
                                            </p:txEl>
                                          </p:spTgt>
                                        </p:tgtEl>
                                        <p:attrNameLst>
                                          <p:attrName>style.visibility</p:attrName>
                                        </p:attrNameLst>
                                      </p:cBhvr>
                                      <p:to>
                                        <p:strVal val="visible"/>
                                      </p:to>
                                    </p:set>
                                    <p:animEffect transition="in" filter="slide(fromBottom)">
                                      <p:cBhvr>
                                        <p:cTn id="10" dur="500"/>
                                        <p:tgtEl>
                                          <p:spTgt spid="671749">
                                            <p:txEl>
                                              <p:pRg st="2" end="2"/>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671749">
                                            <p:txEl>
                                              <p:pRg st="3" end="3"/>
                                            </p:txEl>
                                          </p:spTgt>
                                        </p:tgtEl>
                                        <p:attrNameLst>
                                          <p:attrName>style.visibility</p:attrName>
                                        </p:attrNameLst>
                                      </p:cBhvr>
                                      <p:to>
                                        <p:strVal val="visible"/>
                                      </p:to>
                                    </p:set>
                                    <p:animEffect transition="in" filter="slide(fromBottom)">
                                      <p:cBhvr>
                                        <p:cTn id="13" dur="500"/>
                                        <p:tgtEl>
                                          <p:spTgt spid="671749">
                                            <p:txEl>
                                              <p:pRg st="3" end="3"/>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671749">
                                            <p:txEl>
                                              <p:pRg st="4" end="4"/>
                                            </p:txEl>
                                          </p:spTgt>
                                        </p:tgtEl>
                                        <p:attrNameLst>
                                          <p:attrName>style.visibility</p:attrName>
                                        </p:attrNameLst>
                                      </p:cBhvr>
                                      <p:to>
                                        <p:strVal val="visible"/>
                                      </p:to>
                                    </p:set>
                                    <p:animEffect transition="in" filter="slide(fromBottom)">
                                      <p:cBhvr>
                                        <p:cTn id="16" dur="500"/>
                                        <p:tgtEl>
                                          <p:spTgt spid="671749">
                                            <p:txEl>
                                              <p:pRg st="4" end="4"/>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671749">
                                            <p:txEl>
                                              <p:pRg st="5" end="5"/>
                                            </p:txEl>
                                          </p:spTgt>
                                        </p:tgtEl>
                                        <p:attrNameLst>
                                          <p:attrName>style.visibility</p:attrName>
                                        </p:attrNameLst>
                                      </p:cBhvr>
                                      <p:to>
                                        <p:strVal val="visible"/>
                                      </p:to>
                                    </p:set>
                                    <p:animEffect transition="in" filter="slide(fromBottom)">
                                      <p:cBhvr>
                                        <p:cTn id="19" dur="500"/>
                                        <p:tgtEl>
                                          <p:spTgt spid="671749">
                                            <p:txEl>
                                              <p:pRg st="5" end="5"/>
                                            </p:txEl>
                                          </p:spTgt>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671749">
                                            <p:txEl>
                                              <p:pRg st="6" end="6"/>
                                            </p:txEl>
                                          </p:spTgt>
                                        </p:tgtEl>
                                        <p:attrNameLst>
                                          <p:attrName>style.visibility</p:attrName>
                                        </p:attrNameLst>
                                      </p:cBhvr>
                                      <p:to>
                                        <p:strVal val="visible"/>
                                      </p:to>
                                    </p:set>
                                    <p:animEffect transition="in" filter="slide(fromBottom)">
                                      <p:cBhvr>
                                        <p:cTn id="22" dur="500"/>
                                        <p:tgtEl>
                                          <p:spTgt spid="67174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9"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19459"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174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Ephesus</a:t>
            </a:r>
          </a:p>
        </p:txBody>
      </p:sp>
      <p:sp>
        <p:nvSpPr>
          <p:cNvPr id="671749" name="Rectangle 5"/>
          <p:cNvSpPr>
            <a:spLocks noGrp="1" noChangeArrowheads="1"/>
          </p:cNvSpPr>
          <p:nvPr>
            <p:ph type="body" sz="half" idx="1"/>
          </p:nvPr>
        </p:nvSpPr>
        <p:spPr>
          <a:xfrm>
            <a:off x="166688" y="2759075"/>
            <a:ext cx="5330825" cy="1674813"/>
          </a:xfrm>
          <a:noFill/>
        </p:spPr>
        <p:txBody>
          <a:bodyPr/>
          <a:lstStyle/>
          <a:p>
            <a:pPr marL="541338" lvl="1" indent="-361950" eaLnBrk="1" hangingPunct="1">
              <a:lnSpc>
                <a:spcPct val="110000"/>
              </a:lnSpc>
              <a:spcBef>
                <a:spcPct val="5000"/>
              </a:spcBef>
              <a:spcAft>
                <a:spcPts val="1200"/>
              </a:spcAft>
              <a:buFontTx/>
              <a:buNone/>
            </a:pPr>
            <a:r>
              <a:rPr lang="de-DE" sz="3200" dirty="0" smtClean="0">
                <a:solidFill>
                  <a:schemeClr val="bg1"/>
                </a:solidFill>
              </a:rPr>
              <a:t>Tadel:</a:t>
            </a:r>
          </a:p>
          <a:p>
            <a:pPr marL="541338" lvl="1" indent="-361950" eaLnBrk="1" hangingPunct="1">
              <a:spcBef>
                <a:spcPts val="100"/>
              </a:spcBef>
              <a:buFont typeface="Symbol" pitchFamily="18" charset="2"/>
              <a:buChar char="-"/>
            </a:pPr>
            <a:r>
              <a:rPr lang="de-DE" sz="3000" dirty="0" smtClean="0">
                <a:solidFill>
                  <a:srgbClr val="FFFF99"/>
                </a:solidFill>
              </a:rPr>
              <a:t>Erste Liebe verlassen</a:t>
            </a:r>
            <a:endParaRPr lang="de-DE" sz="3000" dirty="0" smtClean="0">
              <a:solidFill>
                <a:srgbClr val="FFFF00"/>
              </a:solidFill>
            </a:endParaRPr>
          </a:p>
        </p:txBody>
      </p:sp>
      <p:pic>
        <p:nvPicPr>
          <p:cNvPr id="19463" name="Picture 8" descr="Ephesus 40 - Celsus-Bibliothek"/>
          <p:cNvPicPr>
            <a:picLocks noChangeAspect="1" noChangeArrowheads="1"/>
          </p:cNvPicPr>
          <p:nvPr/>
        </p:nvPicPr>
        <p:blipFill>
          <a:blip r:embed="rId3"/>
          <a:srcRect/>
          <a:stretch>
            <a:fillRect/>
          </a:stretch>
        </p:blipFill>
        <p:spPr bwMode="auto">
          <a:xfrm>
            <a:off x="5535613" y="3044825"/>
            <a:ext cx="3563937" cy="2673350"/>
          </a:xfrm>
          <a:prstGeom prst="rect">
            <a:avLst/>
          </a:prstGeom>
          <a:ln w="28575">
            <a:noFill/>
          </a:ln>
          <a:effectLst>
            <a:outerShdw blurRad="254000" dist="215900" dir="2700000" algn="ctr" rotWithShape="0">
              <a:schemeClr val="tx1">
                <a:alpha val="60000"/>
              </a:schemeClr>
            </a:outerShdw>
          </a:effectLst>
        </p:spPr>
      </p:pic>
      <p:sp>
        <p:nvSpPr>
          <p:cNvPr id="9" name="Textfeld 8"/>
          <p:cNvSpPr txBox="1">
            <a:spLocks noChangeArrowheads="1"/>
          </p:cNvSpPr>
          <p:nvPr/>
        </p:nvSpPr>
        <p:spPr bwMode="auto">
          <a:xfrm>
            <a:off x="520764" y="5011738"/>
            <a:ext cx="4467928" cy="1077912"/>
          </a:xfrm>
          <a:prstGeom prst="rect">
            <a:avLst/>
          </a:prstGeom>
          <a:noFill/>
          <a:ln w="9525">
            <a:noFill/>
            <a:miter lim="800000"/>
            <a:headEnd/>
            <a:tailEnd/>
          </a:ln>
        </p:spPr>
        <p:txBody>
          <a:bodyPr wrap="square">
            <a:spAutoFit/>
          </a:bodyPr>
          <a:lstStyle/>
          <a:p>
            <a:pPr marL="0" lvl="1"/>
            <a:r>
              <a:rPr lang="de-DE" sz="3200" dirty="0">
                <a:solidFill>
                  <a:srgbClr val="FFFF00"/>
                </a:solidFill>
              </a:rPr>
              <a:t>Rechtgläubigkeit ersetzt nicht die Liebe!</a:t>
            </a:r>
            <a:endParaRPr lang="de-DE" sz="2400" dirty="0"/>
          </a:p>
        </p:txBody>
      </p:sp>
      <p:sp>
        <p:nvSpPr>
          <p:cNvPr id="10"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2,1-7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71749">
                                            <p:txEl>
                                              <p:pRg st="1" end="1"/>
                                            </p:txEl>
                                          </p:spTgt>
                                        </p:tgtEl>
                                        <p:attrNameLst>
                                          <p:attrName>style.visibility</p:attrName>
                                        </p:attrNameLst>
                                      </p:cBhvr>
                                      <p:to>
                                        <p:strVal val="visible"/>
                                      </p:to>
                                    </p:set>
                                    <p:animEffect transition="in" filter="slide(fromBottom)">
                                      <p:cBhvr>
                                        <p:cTn id="7" dur="500"/>
                                        <p:tgtEl>
                                          <p:spTgt spid="6717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lide(fromBottom)">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20483"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174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Ephesus</a:t>
            </a:r>
          </a:p>
        </p:txBody>
      </p:sp>
      <p:sp>
        <p:nvSpPr>
          <p:cNvPr id="671749" name="Rectangle 5"/>
          <p:cNvSpPr>
            <a:spLocks noGrp="1" noChangeArrowheads="1"/>
          </p:cNvSpPr>
          <p:nvPr>
            <p:ph type="body" sz="half" idx="1"/>
          </p:nvPr>
        </p:nvSpPr>
        <p:spPr>
          <a:xfrm>
            <a:off x="166688" y="2759075"/>
            <a:ext cx="5330825" cy="2414588"/>
          </a:xfrm>
        </p:spPr>
        <p:txBody>
          <a:bodyPr/>
          <a:lstStyle/>
          <a:p>
            <a:pPr marL="541338" lvl="1" indent="-361950" eaLnBrk="1" hangingPunct="1">
              <a:lnSpc>
                <a:spcPct val="110000"/>
              </a:lnSpc>
              <a:spcBef>
                <a:spcPct val="5000"/>
              </a:spcBef>
              <a:spcAft>
                <a:spcPts val="1200"/>
              </a:spcAft>
              <a:buFontTx/>
              <a:buNone/>
              <a:defRPr/>
            </a:pPr>
            <a:r>
              <a:rPr lang="de-DE" sz="3200" dirty="0" smtClean="0">
                <a:solidFill>
                  <a:schemeClr val="bg1"/>
                </a:solidFill>
              </a:rPr>
              <a:t>Rat:</a:t>
            </a:r>
          </a:p>
          <a:p>
            <a:pPr marL="717550" lvl="1" indent="-538163" eaLnBrk="1" hangingPunct="1">
              <a:lnSpc>
                <a:spcPct val="110000"/>
              </a:lnSpc>
              <a:spcBef>
                <a:spcPts val="100"/>
              </a:spcBef>
              <a:buFont typeface="Wingdings" pitchFamily="2" charset="2"/>
              <a:buChar char="ð"/>
              <a:defRPr/>
            </a:pPr>
            <a:r>
              <a:rPr lang="de-DE" sz="3000" dirty="0" smtClean="0">
                <a:solidFill>
                  <a:srgbClr val="FFFF99"/>
                </a:solidFill>
              </a:rPr>
              <a:t>Gedenke</a:t>
            </a:r>
          </a:p>
          <a:p>
            <a:pPr marL="717550" lvl="1" indent="-538163" eaLnBrk="1" hangingPunct="1">
              <a:lnSpc>
                <a:spcPct val="110000"/>
              </a:lnSpc>
              <a:spcBef>
                <a:spcPts val="100"/>
              </a:spcBef>
              <a:buFont typeface="Wingdings" pitchFamily="2" charset="2"/>
              <a:buChar char="ð"/>
              <a:defRPr/>
            </a:pPr>
            <a:r>
              <a:rPr lang="de-DE" sz="3000" dirty="0" smtClean="0">
                <a:solidFill>
                  <a:srgbClr val="FFFF99"/>
                </a:solidFill>
              </a:rPr>
              <a:t>Tue Buße</a:t>
            </a:r>
          </a:p>
          <a:p>
            <a:pPr marL="717550" lvl="1" indent="-538163" eaLnBrk="1" hangingPunct="1">
              <a:lnSpc>
                <a:spcPct val="110000"/>
              </a:lnSpc>
              <a:spcBef>
                <a:spcPts val="100"/>
              </a:spcBef>
              <a:buFont typeface="Wingdings" pitchFamily="2" charset="2"/>
              <a:buChar char="ð"/>
              <a:defRPr/>
            </a:pPr>
            <a:r>
              <a:rPr lang="de-DE" sz="3000" dirty="0" smtClean="0">
                <a:solidFill>
                  <a:srgbClr val="FFFF99"/>
                </a:solidFill>
              </a:rPr>
              <a:t>Tue die ersten Werke</a:t>
            </a:r>
          </a:p>
        </p:txBody>
      </p:sp>
      <p:pic>
        <p:nvPicPr>
          <p:cNvPr id="20487" name="Picture 8" descr="Ephesus 40 - Celsus-Bibliothek"/>
          <p:cNvPicPr>
            <a:picLocks noChangeAspect="1" noChangeArrowheads="1"/>
          </p:cNvPicPr>
          <p:nvPr/>
        </p:nvPicPr>
        <p:blipFill>
          <a:blip r:embed="rId3"/>
          <a:srcRect/>
          <a:stretch>
            <a:fillRect/>
          </a:stretch>
        </p:blipFill>
        <p:spPr bwMode="auto">
          <a:xfrm>
            <a:off x="5535613" y="3044825"/>
            <a:ext cx="3563937" cy="2673350"/>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2,1-7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71749">
                                            <p:txEl>
                                              <p:pRg st="1" end="1"/>
                                            </p:txEl>
                                          </p:spTgt>
                                        </p:tgtEl>
                                        <p:attrNameLst>
                                          <p:attrName>style.visibility</p:attrName>
                                        </p:attrNameLst>
                                      </p:cBhvr>
                                      <p:to>
                                        <p:strVal val="visible"/>
                                      </p:to>
                                    </p:set>
                                    <p:animEffect transition="in" filter="slide(fromBottom)">
                                      <p:cBhvr>
                                        <p:cTn id="7" dur="500"/>
                                        <p:tgtEl>
                                          <p:spTgt spid="6717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71749">
                                            <p:txEl>
                                              <p:pRg st="2" end="2"/>
                                            </p:txEl>
                                          </p:spTgt>
                                        </p:tgtEl>
                                        <p:attrNameLst>
                                          <p:attrName>style.visibility</p:attrName>
                                        </p:attrNameLst>
                                      </p:cBhvr>
                                      <p:to>
                                        <p:strVal val="visible"/>
                                      </p:to>
                                    </p:set>
                                    <p:animEffect transition="in" filter="slide(fromBottom)">
                                      <p:cBhvr>
                                        <p:cTn id="12" dur="500"/>
                                        <p:tgtEl>
                                          <p:spTgt spid="6717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71749">
                                            <p:txEl>
                                              <p:pRg st="3" end="3"/>
                                            </p:txEl>
                                          </p:spTgt>
                                        </p:tgtEl>
                                        <p:attrNameLst>
                                          <p:attrName>style.visibility</p:attrName>
                                        </p:attrNameLst>
                                      </p:cBhvr>
                                      <p:to>
                                        <p:strVal val="visible"/>
                                      </p:to>
                                    </p:set>
                                    <p:animEffect transition="in" filter="slide(fromBottom)">
                                      <p:cBhvr>
                                        <p:cTn id="17" dur="500"/>
                                        <p:tgtEl>
                                          <p:spTgt spid="6717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9"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2150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3796"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Smyrna</a:t>
            </a:r>
          </a:p>
        </p:txBody>
      </p:sp>
      <p:pic>
        <p:nvPicPr>
          <p:cNvPr id="80898" name="Picture 2" descr="D:\Eigene Dateien\Eigene Bilder\Prophetie\Offenbarung\7 Gemeinden\Smyrna 04.jpg"/>
          <p:cNvPicPr>
            <a:picLocks noChangeAspect="1" noChangeArrowheads="1"/>
          </p:cNvPicPr>
          <p:nvPr/>
        </p:nvPicPr>
        <p:blipFill>
          <a:blip r:embed="rId3"/>
          <a:srcRect/>
          <a:stretch>
            <a:fillRect/>
          </a:stretch>
        </p:blipFill>
        <p:spPr bwMode="auto">
          <a:xfrm>
            <a:off x="5370513" y="2174875"/>
            <a:ext cx="3390900" cy="4521200"/>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5984111" y="809625"/>
            <a:ext cx="3159889"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2,8-11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
        <p:nvSpPr>
          <p:cNvPr id="11"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„Wohlgeruch</a:t>
            </a:r>
            <a:r>
              <a:rPr lang="de-DE" sz="3200" dirty="0" smtClean="0">
                <a:solidFill>
                  <a:schemeClr val="bg1"/>
                </a:solidFill>
              </a:rPr>
              <a:t>“</a:t>
            </a:r>
            <a:endParaRPr lang="de-DE" sz="3200" dirty="0" smtClean="0">
              <a:solidFill>
                <a:schemeClr val="bg1"/>
              </a:solidFill>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73796"/>
                                        </p:tgtEl>
                                        <p:attrNameLst>
                                          <p:attrName>style.visibility</p:attrName>
                                        </p:attrNameLst>
                                      </p:cBhvr>
                                      <p:to>
                                        <p:strVal val="visible"/>
                                      </p:to>
                                    </p:set>
                                    <p:anim calcmode="lin" valueType="num">
                                      <p:cBhvr>
                                        <p:cTn id="7" dur="1000" fill="hold"/>
                                        <p:tgtEl>
                                          <p:spTgt spid="673796"/>
                                        </p:tgtEl>
                                        <p:attrNameLst>
                                          <p:attrName>ppt_w</p:attrName>
                                        </p:attrNameLst>
                                      </p:cBhvr>
                                      <p:tavLst>
                                        <p:tav tm="0">
                                          <p:val>
                                            <p:strVal val="#ppt_w*0.70"/>
                                          </p:val>
                                        </p:tav>
                                        <p:tav tm="100000">
                                          <p:val>
                                            <p:strVal val="#ppt_w"/>
                                          </p:val>
                                        </p:tav>
                                      </p:tavLst>
                                    </p:anim>
                                    <p:anim calcmode="lin" valueType="num">
                                      <p:cBhvr>
                                        <p:cTn id="8" dur="1000" fill="hold"/>
                                        <p:tgtEl>
                                          <p:spTgt spid="673796"/>
                                        </p:tgtEl>
                                        <p:attrNameLst>
                                          <p:attrName>ppt_h</p:attrName>
                                        </p:attrNameLst>
                                      </p:cBhvr>
                                      <p:tavLst>
                                        <p:tav tm="0">
                                          <p:val>
                                            <p:strVal val="#ppt_h"/>
                                          </p:val>
                                        </p:tav>
                                        <p:tav tm="100000">
                                          <p:val>
                                            <p:strVal val="#ppt_h"/>
                                          </p:val>
                                        </p:tav>
                                      </p:tavLst>
                                    </p:anim>
                                    <p:animEffect transition="in" filter="fade">
                                      <p:cBhvr>
                                        <p:cTn id="9" dur="1000"/>
                                        <p:tgtEl>
                                          <p:spTgt spid="67379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80898"/>
                                        </p:tgtEl>
                                        <p:attrNameLst>
                                          <p:attrName>style.visibility</p:attrName>
                                        </p:attrNameLst>
                                      </p:cBhvr>
                                      <p:to>
                                        <p:strVal val="visible"/>
                                      </p:to>
                                    </p:set>
                                    <p:anim calcmode="lin" valueType="num">
                                      <p:cBhvr>
                                        <p:cTn id="17" dur="1000" fill="hold"/>
                                        <p:tgtEl>
                                          <p:spTgt spid="80898"/>
                                        </p:tgtEl>
                                        <p:attrNameLst>
                                          <p:attrName>ppt_w</p:attrName>
                                        </p:attrNameLst>
                                      </p:cBhvr>
                                      <p:tavLst>
                                        <p:tav tm="0">
                                          <p:val>
                                            <p:strVal val="#ppt_w*0.70"/>
                                          </p:val>
                                        </p:tav>
                                        <p:tav tm="100000">
                                          <p:val>
                                            <p:strVal val="#ppt_w"/>
                                          </p:val>
                                        </p:tav>
                                      </p:tavLst>
                                    </p:anim>
                                    <p:anim calcmode="lin" valueType="num">
                                      <p:cBhvr>
                                        <p:cTn id="18" dur="1000" fill="hold"/>
                                        <p:tgtEl>
                                          <p:spTgt spid="80898"/>
                                        </p:tgtEl>
                                        <p:attrNameLst>
                                          <p:attrName>ppt_h</p:attrName>
                                        </p:attrNameLst>
                                      </p:cBhvr>
                                      <p:tavLst>
                                        <p:tav tm="0">
                                          <p:val>
                                            <p:strVal val="#ppt_h"/>
                                          </p:val>
                                        </p:tav>
                                        <p:tav tm="100000">
                                          <p:val>
                                            <p:strVal val="#ppt_h"/>
                                          </p:val>
                                        </p:tav>
                                      </p:tavLst>
                                    </p:anim>
                                    <p:animEffect transition="in" filter="fade">
                                      <p:cBhvr>
                                        <p:cTn id="19" dur="1000"/>
                                        <p:tgtEl>
                                          <p:spTgt spid="8089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slide(fromBottom)">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6" grpId="0"/>
      <p:bldP spid="9" grpId="0"/>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487988" y="3089275"/>
            <a:ext cx="3260725" cy="366713"/>
          </a:xfrm>
          <a:prstGeom prst="rect">
            <a:avLst/>
          </a:prstGeom>
          <a:noFill/>
          <a:ln w="9525">
            <a:noFill/>
            <a:miter lim="800000"/>
            <a:headEnd/>
            <a:tailEnd/>
          </a:ln>
        </p:spPr>
        <p:txBody>
          <a:bodyPr>
            <a:spAutoFit/>
          </a:bodyPr>
          <a:lstStyle/>
          <a:p>
            <a:endParaRPr lang="de-DE" sz="1800"/>
          </a:p>
        </p:txBody>
      </p:sp>
      <p:sp>
        <p:nvSpPr>
          <p:cNvPr id="657411" name="AutoShape 3"/>
          <p:cNvSpPr>
            <a:spLocks noChangeArrowheads="1"/>
          </p:cNvSpPr>
          <p:nvPr/>
        </p:nvSpPr>
        <p:spPr bwMode="auto">
          <a:xfrm>
            <a:off x="4356100" y="2808288"/>
            <a:ext cx="4643438" cy="2736850"/>
          </a:xfrm>
          <a:prstGeom prst="roundRect">
            <a:avLst>
              <a:gd name="adj" fmla="val 16667"/>
            </a:avLst>
          </a:prstGeom>
          <a:gradFill>
            <a:gsLst>
              <a:gs pos="0">
                <a:srgbClr val="000066"/>
              </a:gs>
              <a:gs pos="100000">
                <a:schemeClr val="tx1"/>
              </a:gs>
            </a:gsLst>
            <a:lin ang="18900000" scaled="1"/>
          </a:gradFill>
          <a:ln w="19050" cap="flat" cmpd="sng" algn="ctr">
            <a:solidFill>
              <a:schemeClr val="tx1"/>
            </a:solidFill>
            <a:prstDash val="solid"/>
            <a:round/>
            <a:headEnd type="none" w="med" len="med"/>
            <a:tailEnd type="none" w="med" len="med"/>
          </a:ln>
          <a:effectLst>
            <a:outerShdw blurRad="254000" dist="215900" dir="2700000" algn="ctr" rotWithShape="0">
              <a:srgbClr val="000000">
                <a:alpha val="60000"/>
              </a:srgbClr>
            </a:outerShdw>
          </a:effectLst>
        </p:spPr>
        <p:txBody>
          <a:bodyPr/>
          <a:lstStyle/>
          <a:p>
            <a:pPr algn="ctr">
              <a:defRPr/>
            </a:pPr>
            <a:endParaRPr lang="de-DE" dirty="0">
              <a:solidFill>
                <a:srgbClr val="000000"/>
              </a:solidFill>
            </a:endParaRPr>
          </a:p>
        </p:txBody>
      </p:sp>
      <p:grpSp>
        <p:nvGrpSpPr>
          <p:cNvPr id="2" name="Group 7"/>
          <p:cNvGrpSpPr>
            <a:grpSpLocks/>
          </p:cNvGrpSpPr>
          <p:nvPr/>
        </p:nvGrpSpPr>
        <p:grpSpPr bwMode="auto">
          <a:xfrm>
            <a:off x="4287838" y="361950"/>
            <a:ext cx="4678362" cy="1555750"/>
            <a:chOff x="2813" y="179"/>
            <a:chExt cx="2947" cy="980"/>
          </a:xfrm>
        </p:grpSpPr>
        <p:pic>
          <p:nvPicPr>
            <p:cNvPr id="657416" name="Picture 8" descr="Schrift 71"/>
            <p:cNvPicPr>
              <a:picLocks noChangeAspect="1" noChangeArrowheads="1"/>
            </p:cNvPicPr>
            <p:nvPr/>
          </p:nvPicPr>
          <p:blipFill>
            <a:blip r:embed="rId2"/>
            <a:srcRect r="38605"/>
            <a:stretch>
              <a:fillRect/>
            </a:stretch>
          </p:blipFill>
          <p:spPr bwMode="auto">
            <a:xfrm>
              <a:off x="2813" y="179"/>
              <a:ext cx="2749" cy="640"/>
            </a:xfrm>
            <a:prstGeom prst="rect">
              <a:avLst/>
            </a:prstGeom>
            <a:noFill/>
            <a:ln w="9525">
              <a:noFill/>
              <a:miter lim="800000"/>
              <a:headEnd/>
              <a:tailEnd/>
            </a:ln>
            <a:effectLst>
              <a:outerShdw blurRad="254000" dist="215900" dir="2700000" algn="ctr" rotWithShape="0">
                <a:srgbClr val="000000">
                  <a:alpha val="60000"/>
                </a:srgbClr>
              </a:outerShdw>
            </a:effectLst>
          </p:spPr>
        </p:pic>
        <p:pic>
          <p:nvPicPr>
            <p:cNvPr id="657417" name="Picture 9" descr="Schrift 71"/>
            <p:cNvPicPr>
              <a:picLocks noChangeAspect="1" noChangeArrowheads="1"/>
            </p:cNvPicPr>
            <p:nvPr/>
          </p:nvPicPr>
          <p:blipFill>
            <a:blip r:embed="rId2"/>
            <a:srcRect l="61552"/>
            <a:stretch>
              <a:fillRect/>
            </a:stretch>
          </p:blipFill>
          <p:spPr bwMode="auto">
            <a:xfrm>
              <a:off x="4039" y="519"/>
              <a:ext cx="1721" cy="640"/>
            </a:xfrm>
            <a:prstGeom prst="rect">
              <a:avLst/>
            </a:prstGeom>
            <a:noFill/>
            <a:ln w="9525">
              <a:noFill/>
              <a:miter lim="800000"/>
              <a:headEnd/>
              <a:tailEnd/>
            </a:ln>
            <a:effectLst>
              <a:outerShdw blurRad="254000" dist="215900" dir="2700000" algn="ctr" rotWithShape="0">
                <a:srgbClr val="000000">
                  <a:alpha val="60000"/>
                </a:srgbClr>
              </a:outerShdw>
            </a:effectLst>
          </p:spPr>
        </p:pic>
      </p:grpSp>
      <p:sp>
        <p:nvSpPr>
          <p:cNvPr id="12" name="Text Box 5"/>
          <p:cNvSpPr txBox="1">
            <a:spLocks noChangeArrowheads="1"/>
          </p:cNvSpPr>
          <p:nvPr/>
        </p:nvSpPr>
        <p:spPr bwMode="auto">
          <a:xfrm>
            <a:off x="7313613" y="6299200"/>
            <a:ext cx="1668462" cy="396875"/>
          </a:xfrm>
          <a:prstGeom prst="rect">
            <a:avLst/>
          </a:prstGeom>
          <a:noFill/>
          <a:ln w="9525">
            <a:noFill/>
            <a:miter lim="800000"/>
            <a:headEnd/>
            <a:tailEnd/>
          </a:ln>
        </p:spPr>
        <p:txBody>
          <a:bodyPr>
            <a:spAutoFit/>
          </a:bodyPr>
          <a:lstStyle/>
          <a:p>
            <a:pPr>
              <a:spcBef>
                <a:spcPct val="50000"/>
              </a:spcBef>
              <a:defRPr/>
            </a:pPr>
            <a:r>
              <a:rPr lang="en-US" dirty="0">
                <a:solidFill>
                  <a:srgbClr val="FFFFFF"/>
                </a:solidFill>
                <a:effectLst>
                  <a:outerShdw blurRad="254000" dist="215900" dir="2700000" algn="ctr" rotWithShape="0">
                    <a:srgbClr val="000000">
                      <a:alpha val="80000"/>
                    </a:srgbClr>
                  </a:outerShdw>
                </a:effectLst>
                <a:latin typeface="Arial Narrow" pitchFamily="34" charset="0"/>
              </a:rPr>
              <a:t>© Olaf Schröer</a:t>
            </a:r>
            <a:endParaRPr lang="de-DE" dirty="0">
              <a:solidFill>
                <a:srgbClr val="FFFFFF"/>
              </a:solidFill>
              <a:effectLst>
                <a:outerShdw blurRad="254000" dist="215900" dir="2700000" algn="ctr" rotWithShape="0">
                  <a:srgbClr val="000000">
                    <a:alpha val="80000"/>
                  </a:srgbClr>
                </a:outerShdw>
              </a:effectLst>
              <a:latin typeface="Arial Narrow" pitchFamily="34" charset="0"/>
            </a:endParaRPr>
          </a:p>
        </p:txBody>
      </p:sp>
      <p:pic>
        <p:nvPicPr>
          <p:cNvPr id="11" name="Picture 2" descr="D:\Eigene Dateien\Eigene Bilder\Prophetie\Offenbarung\7 Gemeinden\Jesus 7 Leuchter 01.jpg"/>
          <p:cNvPicPr>
            <a:picLocks noChangeAspect="1" noChangeArrowheads="1"/>
          </p:cNvPicPr>
          <p:nvPr/>
        </p:nvPicPr>
        <p:blipFill>
          <a:blip r:embed="rId3"/>
          <a:srcRect/>
          <a:stretch>
            <a:fillRect/>
          </a:stretch>
        </p:blipFill>
        <p:spPr bwMode="auto">
          <a:xfrm>
            <a:off x="0" y="0"/>
            <a:ext cx="4227513" cy="6858000"/>
          </a:xfrm>
          <a:prstGeom prst="rect">
            <a:avLst/>
          </a:prstGeom>
          <a:noFill/>
          <a:ln w="9525">
            <a:noFill/>
            <a:miter lim="800000"/>
            <a:headEnd/>
            <a:tailEnd/>
          </a:ln>
        </p:spPr>
      </p:pic>
      <p:sp>
        <p:nvSpPr>
          <p:cNvPr id="657412" name="Text Box 4"/>
          <p:cNvSpPr txBox="1">
            <a:spLocks noChangeArrowheads="1"/>
          </p:cNvSpPr>
          <p:nvPr/>
        </p:nvSpPr>
        <p:spPr bwMode="auto">
          <a:xfrm>
            <a:off x="4363656" y="3398825"/>
            <a:ext cx="4600957" cy="1426031"/>
          </a:xfrm>
          <a:prstGeom prst="rect">
            <a:avLst/>
          </a:prstGeom>
          <a:noFill/>
          <a:ln w="9525">
            <a:noFill/>
            <a:miter lim="800000"/>
            <a:headEnd/>
            <a:tailEnd/>
          </a:ln>
          <a:effectLst>
            <a:outerShdw dist="17961" dir="2700000" algn="ctr" rotWithShape="0">
              <a:schemeClr val="bg2"/>
            </a:outerShdw>
          </a:effectLst>
        </p:spPr>
        <p:txBody>
          <a:bodyPr wrap="square">
            <a:spAutoFit/>
          </a:bodyPr>
          <a:lstStyle/>
          <a:p>
            <a:pPr algn="ctr">
              <a:spcBef>
                <a:spcPct val="50000"/>
              </a:spcBef>
              <a:defRPr/>
            </a:pPr>
            <a:r>
              <a:rPr lang="de-DE" sz="4000" b="1" dirty="0">
                <a:solidFill>
                  <a:srgbClr val="FFFFFF"/>
                </a:solidFill>
                <a:effectLst>
                  <a:outerShdw blurRad="127000" dist="127000" dir="2700000" algn="ctr" rotWithShape="0">
                    <a:srgbClr val="000000">
                      <a:alpha val="60000"/>
                    </a:srgbClr>
                  </a:outerShdw>
                </a:effectLst>
                <a:latin typeface="Arial Narrow" pitchFamily="34" charset="0"/>
              </a:rPr>
              <a:t>Thema </a:t>
            </a:r>
            <a:r>
              <a:rPr lang="de-DE" sz="4000" b="1" dirty="0" smtClean="0">
                <a:solidFill>
                  <a:srgbClr val="FFFFFF"/>
                </a:solidFill>
                <a:effectLst>
                  <a:outerShdw blurRad="127000" dist="127000" dir="2700000" algn="ctr" rotWithShape="0">
                    <a:srgbClr val="000000">
                      <a:alpha val="60000"/>
                    </a:srgbClr>
                  </a:outerShdw>
                </a:effectLst>
                <a:latin typeface="Arial Narrow" pitchFamily="34" charset="0"/>
              </a:rPr>
              <a:t>6:</a:t>
            </a:r>
            <a:endParaRPr lang="de-DE" sz="4000" b="1" dirty="0" smtClean="0">
              <a:solidFill>
                <a:srgbClr val="FFFFFF"/>
              </a:solidFill>
              <a:effectLst>
                <a:outerShdw blurRad="127000" dist="127000" dir="2700000" algn="ctr" rotWithShape="0">
                  <a:srgbClr val="000000">
                    <a:alpha val="60000"/>
                  </a:srgbClr>
                </a:outerShdw>
              </a:effectLst>
              <a:latin typeface="Arial Narrow" pitchFamily="34" charset="0"/>
            </a:endParaRPr>
          </a:p>
          <a:p>
            <a:pPr algn="ctr">
              <a:spcBef>
                <a:spcPts val="800"/>
              </a:spcBef>
              <a:defRPr/>
            </a:pPr>
            <a:r>
              <a:rPr lang="de-DE" sz="4000" b="1" dirty="0" smtClean="0">
                <a:solidFill>
                  <a:srgbClr val="FFFFFF"/>
                </a:solidFill>
                <a:effectLst>
                  <a:outerShdw blurRad="127000" dist="127000" dir="2700000" algn="ctr" rotWithShape="0">
                    <a:srgbClr val="000000">
                      <a:alpha val="60000"/>
                    </a:srgbClr>
                  </a:outerShdw>
                </a:effectLst>
                <a:latin typeface="Arial Narrow" pitchFamily="34" charset="0"/>
              </a:rPr>
              <a:t>Die</a:t>
            </a:r>
            <a:r>
              <a:rPr lang="de-DE" sz="3600" b="1" dirty="0" smtClean="0">
                <a:solidFill>
                  <a:srgbClr val="FFFFFF"/>
                </a:solidFill>
                <a:effectLst>
                  <a:outerShdw blurRad="127000" dist="127000" dir="2700000" algn="ctr" rotWithShape="0">
                    <a:srgbClr val="000000">
                      <a:alpha val="60000"/>
                    </a:srgbClr>
                  </a:outerShdw>
                </a:effectLst>
                <a:latin typeface="Arial Narrow" pitchFamily="34" charset="0"/>
              </a:rPr>
              <a:t> </a:t>
            </a:r>
            <a:r>
              <a:rPr lang="de-DE" sz="4000" b="1" dirty="0" smtClean="0">
                <a:solidFill>
                  <a:srgbClr val="FFFFFF"/>
                </a:solidFill>
                <a:effectLst>
                  <a:outerShdw blurRad="127000" dist="127000" dir="2700000" algn="ctr" rotWithShape="0">
                    <a:srgbClr val="000000">
                      <a:alpha val="60000"/>
                    </a:srgbClr>
                  </a:outerShdw>
                </a:effectLst>
                <a:latin typeface="Arial Narrow" pitchFamily="34" charset="0"/>
              </a:rPr>
              <a:t>sieben</a:t>
            </a:r>
            <a:r>
              <a:rPr lang="de-DE" sz="3600" b="1" dirty="0" smtClean="0">
                <a:solidFill>
                  <a:srgbClr val="FFFFFF"/>
                </a:solidFill>
                <a:effectLst>
                  <a:outerShdw blurRad="127000" dist="127000" dir="2700000" algn="ctr" rotWithShape="0">
                    <a:srgbClr val="000000">
                      <a:alpha val="60000"/>
                    </a:srgbClr>
                  </a:outerShdw>
                </a:effectLst>
                <a:latin typeface="Arial Narrow" pitchFamily="34" charset="0"/>
              </a:rPr>
              <a:t> </a:t>
            </a:r>
            <a:r>
              <a:rPr lang="de-DE" sz="4000" b="1" dirty="0" smtClean="0">
                <a:solidFill>
                  <a:srgbClr val="FFFFFF"/>
                </a:solidFill>
                <a:effectLst>
                  <a:outerShdw blurRad="127000" dist="127000" dir="2700000" algn="ctr" rotWithShape="0">
                    <a:srgbClr val="000000">
                      <a:alpha val="60000"/>
                    </a:srgbClr>
                  </a:outerShdw>
                </a:effectLst>
                <a:latin typeface="Arial Narrow" pitchFamily="34" charset="0"/>
              </a:rPr>
              <a:t>Briefe</a:t>
            </a:r>
            <a:r>
              <a:rPr lang="de-DE" sz="3600" b="1" dirty="0" smtClean="0">
                <a:solidFill>
                  <a:srgbClr val="FFFFFF"/>
                </a:solidFill>
                <a:effectLst>
                  <a:outerShdw blurRad="127000" dist="127000" dir="2700000" algn="ctr" rotWithShape="0">
                    <a:srgbClr val="000000">
                      <a:alpha val="60000"/>
                    </a:srgbClr>
                  </a:outerShdw>
                </a:effectLst>
                <a:latin typeface="Arial Narrow" pitchFamily="34" charset="0"/>
              </a:rPr>
              <a:t> </a:t>
            </a:r>
            <a:r>
              <a:rPr lang="de-DE" sz="4000" b="1" dirty="0" smtClean="0">
                <a:solidFill>
                  <a:srgbClr val="FFFFFF"/>
                </a:solidFill>
                <a:effectLst>
                  <a:outerShdw blurRad="127000" dist="127000" dir="2700000" algn="ctr" rotWithShape="0">
                    <a:srgbClr val="000000">
                      <a:alpha val="60000"/>
                    </a:srgbClr>
                  </a:outerShdw>
                </a:effectLst>
                <a:latin typeface="Arial Narrow" pitchFamily="34" charset="0"/>
              </a:rPr>
              <a:t>Jesu</a:t>
            </a:r>
            <a:endParaRPr lang="de-DE" sz="4000" b="1" dirty="0">
              <a:solidFill>
                <a:srgbClr val="FFFFFF"/>
              </a:solidFill>
              <a:effectLst>
                <a:outerShdw blurRad="127000" dist="127000" dir="2700000" algn="ctr" rotWithShape="0">
                  <a:srgbClr val="000000">
                    <a:alpha val="60000"/>
                  </a:srgbClr>
                </a:outerShdw>
              </a:effectLst>
              <a:latin typeface="Arial Narrow"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57412"/>
                                        </p:tgtEl>
                                        <p:attrNameLst>
                                          <p:attrName>style.visibility</p:attrName>
                                        </p:attrNameLst>
                                      </p:cBhvr>
                                      <p:to>
                                        <p:strVal val="visible"/>
                                      </p:to>
                                    </p:set>
                                    <p:animEffect transition="in" filter="fade">
                                      <p:cBhvr>
                                        <p:cTn id="7" dur="1600" decel="100000"/>
                                        <p:tgtEl>
                                          <p:spTgt spid="657412"/>
                                        </p:tgtEl>
                                      </p:cBhvr>
                                    </p:animEffect>
                                    <p:anim calcmode="lin" valueType="num">
                                      <p:cBhvr>
                                        <p:cTn id="8" dur="1600" decel="100000" fill="hold"/>
                                        <p:tgtEl>
                                          <p:spTgt spid="657412"/>
                                        </p:tgtEl>
                                        <p:attrNameLst>
                                          <p:attrName>style.rotation</p:attrName>
                                        </p:attrNameLst>
                                      </p:cBhvr>
                                      <p:tavLst>
                                        <p:tav tm="0">
                                          <p:val>
                                            <p:fltVal val="-90"/>
                                          </p:val>
                                        </p:tav>
                                        <p:tav tm="100000">
                                          <p:val>
                                            <p:fltVal val="0"/>
                                          </p:val>
                                        </p:tav>
                                      </p:tavLst>
                                    </p:anim>
                                    <p:anim calcmode="lin" valueType="num">
                                      <p:cBhvr>
                                        <p:cTn id="9" dur="1600" decel="100000" fill="hold"/>
                                        <p:tgtEl>
                                          <p:spTgt spid="657412"/>
                                        </p:tgtEl>
                                        <p:attrNameLst>
                                          <p:attrName>ppt_x</p:attrName>
                                        </p:attrNameLst>
                                      </p:cBhvr>
                                      <p:tavLst>
                                        <p:tav tm="0">
                                          <p:val>
                                            <p:strVal val="#ppt_x+0.4"/>
                                          </p:val>
                                        </p:tav>
                                        <p:tav tm="100000">
                                          <p:val>
                                            <p:strVal val="#ppt_x-0.05"/>
                                          </p:val>
                                        </p:tav>
                                      </p:tavLst>
                                    </p:anim>
                                    <p:anim calcmode="lin" valueType="num">
                                      <p:cBhvr>
                                        <p:cTn id="10" dur="1600" decel="100000" fill="hold"/>
                                        <p:tgtEl>
                                          <p:spTgt spid="65741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5741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574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D:\Eigene Dateien\Eigene Bilder\Prophetie\Offenbarung\7 Gemeinden\Smyrna 05.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4"/>
          <p:cNvSpPr txBox="1">
            <a:spLocks noChangeArrowheads="1"/>
          </p:cNvSpPr>
          <p:nvPr/>
        </p:nvSpPr>
        <p:spPr bwMode="auto">
          <a:xfrm>
            <a:off x="2212975" y="6211888"/>
            <a:ext cx="471805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Smyrna heute (Izmir)</a:t>
            </a:r>
          </a:p>
        </p:txBody>
      </p:sp>
    </p:spTree>
  </p:cSld>
  <p:clrMapOvr>
    <a:masterClrMapping/>
  </p:clrMapOvr>
  <p:transition spd="med">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Eigene Dateien\Eigene Bilder\Prophetie\Offenbarung\7 Gemeinden\Smyrna 06.jpg"/>
          <p:cNvPicPr>
            <a:picLocks noChangeAspect="1" noChangeArrowheads="1"/>
          </p:cNvPicPr>
          <p:nvPr/>
        </p:nvPicPr>
        <p:blipFill>
          <a:blip r:embed="rId2"/>
          <a:srcRect l="7156" r="3654"/>
          <a:stretch>
            <a:fillRect/>
          </a:stretch>
        </p:blipFill>
        <p:spPr bwMode="auto">
          <a:xfrm>
            <a:off x="1155700" y="1096963"/>
            <a:ext cx="6832600" cy="5084762"/>
          </a:xfrm>
          <a:prstGeom prst="rect">
            <a:avLst/>
          </a:prstGeom>
          <a:ln w="28575">
            <a:noFill/>
          </a:ln>
          <a:effectLst>
            <a:outerShdw blurRad="254000" dist="215900" dir="2700000" algn="ctr" rotWithShape="0">
              <a:schemeClr val="tx1">
                <a:alpha val="60000"/>
              </a:schemeClr>
            </a:outerShdw>
          </a:effectLst>
        </p:spPr>
      </p:pic>
      <p:sp>
        <p:nvSpPr>
          <p:cNvPr id="4" name="Text Box 4"/>
          <p:cNvSpPr txBox="1">
            <a:spLocks noChangeArrowheads="1"/>
          </p:cNvSpPr>
          <p:nvPr/>
        </p:nvSpPr>
        <p:spPr bwMode="auto">
          <a:xfrm>
            <a:off x="2212975" y="6211888"/>
            <a:ext cx="471805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101600">
                    <a:schemeClr val="accent4">
                      <a:satMod val="175000"/>
                      <a:alpha val="40000"/>
                    </a:schemeClr>
                  </a:glow>
                  <a:outerShdw blurRad="38100" dist="38100" dir="2700000" algn="tl">
                    <a:srgbClr val="000000">
                      <a:alpha val="43137"/>
                    </a:srgbClr>
                  </a:outerShdw>
                </a:effectLst>
              </a:rPr>
              <a:t>Smyrna heute (Izmir)</a:t>
            </a:r>
          </a:p>
        </p:txBody>
      </p:sp>
    </p:spTree>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24579"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3796"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Smyrna</a:t>
            </a:r>
          </a:p>
        </p:txBody>
      </p:sp>
      <p:sp>
        <p:nvSpPr>
          <p:cNvPr id="673797"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„Wohlgeruch“</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99"/>
                </a:solidFill>
              </a:rPr>
              <a:t>Die Gemeinde in</a:t>
            </a:r>
            <a:br>
              <a:rPr lang="de-DE" sz="3200" dirty="0" smtClean="0">
                <a:solidFill>
                  <a:srgbClr val="FFFF99"/>
                </a:solidFill>
              </a:rPr>
            </a:br>
            <a:r>
              <a:rPr lang="de-DE" sz="3200" dirty="0" smtClean="0">
                <a:solidFill>
                  <a:srgbClr val="FFFF99"/>
                </a:solidFill>
              </a:rPr>
              <a:t>der Verfolgung</a:t>
            </a:r>
            <a:r>
              <a:rPr lang="de-DE" sz="3200" dirty="0" smtClean="0">
                <a:solidFill>
                  <a:schemeClr val="bg1"/>
                </a:solidFill>
              </a:rPr>
              <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00"/>
                </a:solidFill>
              </a:rPr>
              <a:t>Zeit: 100 - 313 n.Chr.</a:t>
            </a:r>
          </a:p>
        </p:txBody>
      </p:sp>
      <p:pic>
        <p:nvPicPr>
          <p:cNvPr id="24583" name="Picture 2" descr="D:\Eigene Dateien\Eigene Bilder\Prophetie\Offenbarung\7 Gemeinden\Smyrna 04.jpg"/>
          <p:cNvPicPr>
            <a:picLocks noChangeAspect="1" noChangeArrowheads="1"/>
          </p:cNvPicPr>
          <p:nvPr/>
        </p:nvPicPr>
        <p:blipFill>
          <a:blip r:embed="rId3"/>
          <a:srcRect/>
          <a:stretch>
            <a:fillRect/>
          </a:stretch>
        </p:blipFill>
        <p:spPr bwMode="auto">
          <a:xfrm>
            <a:off x="5370513" y="2174875"/>
            <a:ext cx="3390900" cy="4521200"/>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5984111" y="809625"/>
            <a:ext cx="3159889"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2,8-11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3797">
                                            <p:txEl>
                                              <p:pRg st="1" end="1"/>
                                            </p:txEl>
                                          </p:spTgt>
                                        </p:tgtEl>
                                        <p:attrNameLst>
                                          <p:attrName>style.visibility</p:attrName>
                                        </p:attrNameLst>
                                      </p:cBhvr>
                                      <p:to>
                                        <p:strVal val="visible"/>
                                      </p:to>
                                    </p:set>
                                    <p:animEffect transition="in" filter="slide(fromBottom)">
                                      <p:cBhvr>
                                        <p:cTn id="7" dur="500"/>
                                        <p:tgtEl>
                                          <p:spTgt spid="673797">
                                            <p:txEl>
                                              <p:pRg st="1" end="1"/>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73797">
                                            <p:txEl>
                                              <p:pRg st="2" end="2"/>
                                            </p:txEl>
                                          </p:spTgt>
                                        </p:tgtEl>
                                        <p:attrNameLst>
                                          <p:attrName>style.visibility</p:attrName>
                                        </p:attrNameLst>
                                      </p:cBhvr>
                                      <p:to>
                                        <p:strVal val="visible"/>
                                      </p:to>
                                    </p:set>
                                    <p:animEffect transition="in" filter="slide(fromBottom)">
                                      <p:cBhvr>
                                        <p:cTn id="10" dur="500"/>
                                        <p:tgtEl>
                                          <p:spTgt spid="6737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25603"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3796"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Smyrna</a:t>
            </a:r>
          </a:p>
        </p:txBody>
      </p:sp>
      <p:sp>
        <p:nvSpPr>
          <p:cNvPr id="673797" name="Rectangle 5"/>
          <p:cNvSpPr>
            <a:spLocks noGrp="1" noChangeArrowheads="1"/>
          </p:cNvSpPr>
          <p:nvPr>
            <p:ph type="body" sz="half" idx="1"/>
          </p:nvPr>
        </p:nvSpPr>
        <p:spPr>
          <a:xfrm>
            <a:off x="166688" y="2759075"/>
            <a:ext cx="6083300" cy="3357563"/>
          </a:xfrm>
        </p:spPr>
        <p:txBody>
          <a:bodyPr/>
          <a:lstStyle/>
          <a:p>
            <a:pPr marL="180975" lvl="1" indent="-1588" eaLnBrk="1" hangingPunct="1">
              <a:lnSpc>
                <a:spcPct val="110000"/>
              </a:lnSpc>
              <a:spcBef>
                <a:spcPct val="5000"/>
              </a:spcBef>
              <a:buFontTx/>
              <a:buNone/>
              <a:defRPr/>
            </a:pPr>
            <a:r>
              <a:rPr lang="de-DE" sz="3200" dirty="0" smtClean="0">
                <a:solidFill>
                  <a:schemeClr val="bg1"/>
                </a:solidFill>
              </a:rPr>
              <a:t>Lob:</a:t>
            </a:r>
            <a:br>
              <a:rPr lang="de-DE" sz="3200" dirty="0" smtClean="0">
                <a:solidFill>
                  <a:schemeClr val="bg1"/>
                </a:solidFill>
              </a:rPr>
            </a:br>
            <a:endParaRPr lang="de-DE" sz="1800" dirty="0" smtClean="0">
              <a:solidFill>
                <a:schemeClr val="bg1"/>
              </a:solidFill>
            </a:endParaRPr>
          </a:p>
          <a:p>
            <a:pPr marL="531813" lvl="1" indent="-352425" eaLnBrk="1" hangingPunct="1">
              <a:lnSpc>
                <a:spcPct val="110000"/>
              </a:lnSpc>
              <a:spcBef>
                <a:spcPct val="5000"/>
              </a:spcBef>
              <a:buFont typeface="Arial" pitchFamily="34" charset="0"/>
              <a:buChar char="+"/>
              <a:defRPr/>
            </a:pPr>
            <a:r>
              <a:rPr lang="de-DE" sz="3000" dirty="0" smtClean="0">
                <a:solidFill>
                  <a:srgbClr val="FFFF99"/>
                </a:solidFill>
              </a:rPr>
              <a:t>Standhaft in der Verfolgung</a:t>
            </a:r>
          </a:p>
          <a:p>
            <a:pPr marL="531813" lvl="1" indent="-352425" eaLnBrk="1" hangingPunct="1">
              <a:spcBef>
                <a:spcPts val="600"/>
              </a:spcBef>
              <a:buFont typeface="Arial" pitchFamily="34" charset="0"/>
              <a:buChar char="+"/>
              <a:defRPr/>
            </a:pPr>
            <a:r>
              <a:rPr lang="de-DE" sz="3000" dirty="0" smtClean="0">
                <a:solidFill>
                  <a:srgbClr val="FFFF99"/>
                </a:solidFill>
              </a:rPr>
              <a:t>Reich an Glauben und guten Werken</a:t>
            </a:r>
            <a:endParaRPr lang="de-DE" sz="3000" dirty="0" smtClean="0">
              <a:solidFill>
                <a:srgbClr val="FFFF00"/>
              </a:solidFill>
            </a:endParaRPr>
          </a:p>
        </p:txBody>
      </p:sp>
      <p:pic>
        <p:nvPicPr>
          <p:cNvPr id="25607" name="Picture 2" descr="D:\Eigene Dateien\Eigene Bilder\Prophetie\Offenbarung\7 Gemeinden\Smyrna 04.jpg"/>
          <p:cNvPicPr>
            <a:picLocks noChangeAspect="1" noChangeArrowheads="1"/>
          </p:cNvPicPr>
          <p:nvPr/>
        </p:nvPicPr>
        <p:blipFill>
          <a:blip r:embed="rId3"/>
          <a:srcRect/>
          <a:stretch>
            <a:fillRect/>
          </a:stretch>
        </p:blipFill>
        <p:spPr bwMode="auto">
          <a:xfrm>
            <a:off x="6134100" y="2671763"/>
            <a:ext cx="2871788" cy="3827462"/>
          </a:xfrm>
          <a:prstGeom prst="rect">
            <a:avLst/>
          </a:prstGeom>
          <a:noFill/>
          <a:ln w="28575">
            <a:noFill/>
            <a:miter lim="800000"/>
            <a:headEnd/>
            <a:tailEnd/>
          </a:ln>
        </p:spPr>
      </p:pic>
      <p:sp>
        <p:nvSpPr>
          <p:cNvPr id="9" name="Text Box 6"/>
          <p:cNvSpPr txBox="1">
            <a:spLocks noChangeArrowheads="1"/>
          </p:cNvSpPr>
          <p:nvPr/>
        </p:nvSpPr>
        <p:spPr bwMode="auto">
          <a:xfrm>
            <a:off x="5984111" y="809625"/>
            <a:ext cx="3159889"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2,8-11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3797">
                                            <p:txEl>
                                              <p:pRg st="1" end="1"/>
                                            </p:txEl>
                                          </p:spTgt>
                                        </p:tgtEl>
                                        <p:attrNameLst>
                                          <p:attrName>style.visibility</p:attrName>
                                        </p:attrNameLst>
                                      </p:cBhvr>
                                      <p:to>
                                        <p:strVal val="visible"/>
                                      </p:to>
                                    </p:set>
                                    <p:animEffect transition="in" filter="slide(fromBottom)">
                                      <p:cBhvr>
                                        <p:cTn id="7" dur="500"/>
                                        <p:tgtEl>
                                          <p:spTgt spid="6737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73797">
                                            <p:txEl>
                                              <p:pRg st="2" end="2"/>
                                            </p:txEl>
                                          </p:spTgt>
                                        </p:tgtEl>
                                        <p:attrNameLst>
                                          <p:attrName>style.visibility</p:attrName>
                                        </p:attrNameLst>
                                      </p:cBhvr>
                                      <p:to>
                                        <p:strVal val="visible"/>
                                      </p:to>
                                    </p:set>
                                    <p:animEffect transition="in" filter="slide(fromBottom)">
                                      <p:cBhvr>
                                        <p:cTn id="12" dur="500"/>
                                        <p:tgtEl>
                                          <p:spTgt spid="6737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7"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2662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3796"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Smyrna</a:t>
            </a:r>
          </a:p>
        </p:txBody>
      </p:sp>
      <p:sp>
        <p:nvSpPr>
          <p:cNvPr id="673797" name="Rectangle 5"/>
          <p:cNvSpPr>
            <a:spLocks noGrp="1" noChangeArrowheads="1"/>
          </p:cNvSpPr>
          <p:nvPr>
            <p:ph type="body" sz="half" idx="1"/>
          </p:nvPr>
        </p:nvSpPr>
        <p:spPr>
          <a:xfrm>
            <a:off x="166688" y="2759075"/>
            <a:ext cx="6083300" cy="2311400"/>
          </a:xfrm>
        </p:spPr>
        <p:txBody>
          <a:bodyPr/>
          <a:lstStyle/>
          <a:p>
            <a:pPr marL="180975" lvl="1" indent="-1588" eaLnBrk="1" hangingPunct="1">
              <a:lnSpc>
                <a:spcPct val="110000"/>
              </a:lnSpc>
              <a:spcBef>
                <a:spcPct val="5000"/>
              </a:spcBef>
              <a:buFontTx/>
              <a:buNone/>
              <a:defRPr/>
            </a:pPr>
            <a:r>
              <a:rPr lang="de-DE" sz="3200" dirty="0" smtClean="0">
                <a:solidFill>
                  <a:schemeClr val="bg1"/>
                </a:solidFill>
              </a:rPr>
              <a:t>10 Tage Bedrängnis:</a:t>
            </a:r>
            <a:br>
              <a:rPr lang="de-DE" sz="3200" dirty="0" smtClean="0">
                <a:solidFill>
                  <a:schemeClr val="bg1"/>
                </a:solidFill>
              </a:rPr>
            </a:br>
            <a:endParaRPr lang="de-DE" sz="3200" dirty="0" smtClean="0">
              <a:solidFill>
                <a:schemeClr val="bg1"/>
              </a:solidFill>
            </a:endParaRPr>
          </a:p>
          <a:p>
            <a:pPr marL="531813" lvl="1" indent="-352425" eaLnBrk="1" hangingPunct="1">
              <a:lnSpc>
                <a:spcPct val="110000"/>
              </a:lnSpc>
              <a:spcBef>
                <a:spcPct val="5000"/>
              </a:spcBef>
              <a:buFont typeface="Arial" pitchFamily="34" charset="0"/>
              <a:buChar char="•"/>
              <a:defRPr/>
            </a:pPr>
            <a:r>
              <a:rPr lang="de-DE" sz="3000" dirty="0" smtClean="0">
                <a:solidFill>
                  <a:srgbClr val="FFFF99"/>
                </a:solidFill>
              </a:rPr>
              <a:t>Verfolgung unter </a:t>
            </a:r>
            <a:br>
              <a:rPr lang="de-DE" sz="3000" dirty="0" smtClean="0">
                <a:solidFill>
                  <a:srgbClr val="FFFF99"/>
                </a:solidFill>
              </a:rPr>
            </a:br>
            <a:r>
              <a:rPr lang="de-DE" sz="3000" dirty="0" err="1" smtClean="0">
                <a:solidFill>
                  <a:srgbClr val="FFFF99"/>
                </a:solidFill>
              </a:rPr>
              <a:t>Diokletian</a:t>
            </a:r>
            <a:r>
              <a:rPr lang="de-DE" sz="3000" dirty="0" smtClean="0">
                <a:solidFill>
                  <a:srgbClr val="FFFF99"/>
                </a:solidFill>
              </a:rPr>
              <a:t>, 303 - 313</a:t>
            </a:r>
          </a:p>
        </p:txBody>
      </p:sp>
      <p:pic>
        <p:nvPicPr>
          <p:cNvPr id="26631" name="Picture 2" descr="D:\Eigene Dateien\Eigene Bilder\Prophetie\Offenbarung\7 Gemeinden\Smyrna 04.jpg"/>
          <p:cNvPicPr>
            <a:picLocks noChangeAspect="1" noChangeArrowheads="1"/>
          </p:cNvPicPr>
          <p:nvPr/>
        </p:nvPicPr>
        <p:blipFill>
          <a:blip r:embed="rId3"/>
          <a:srcRect/>
          <a:stretch>
            <a:fillRect/>
          </a:stretch>
        </p:blipFill>
        <p:spPr bwMode="auto">
          <a:xfrm>
            <a:off x="6134100" y="2671763"/>
            <a:ext cx="2871788" cy="3827462"/>
          </a:xfrm>
          <a:prstGeom prst="rect">
            <a:avLst/>
          </a:prstGeom>
          <a:noFill/>
          <a:ln w="28575">
            <a:noFill/>
            <a:miter lim="800000"/>
            <a:headEnd/>
            <a:tailEnd/>
          </a:ln>
        </p:spPr>
      </p:pic>
      <p:pic>
        <p:nvPicPr>
          <p:cNvPr id="100354" name="Picture 2" descr="D:\Eigene Dateien\Eigene Bilder\Personen\Diokletian 03.jpg"/>
          <p:cNvPicPr>
            <a:picLocks noChangeAspect="1" noChangeArrowheads="1"/>
          </p:cNvPicPr>
          <p:nvPr/>
        </p:nvPicPr>
        <p:blipFill>
          <a:blip r:embed="rId4"/>
          <a:srcRect/>
          <a:stretch>
            <a:fillRect/>
          </a:stretch>
        </p:blipFill>
        <p:spPr bwMode="auto">
          <a:xfrm>
            <a:off x="4849813" y="4173538"/>
            <a:ext cx="1865312" cy="2487612"/>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5984111" y="809625"/>
            <a:ext cx="3159889"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2,8-11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3797">
                                            <p:txEl>
                                              <p:pRg st="1" end="1"/>
                                            </p:txEl>
                                          </p:spTgt>
                                        </p:tgtEl>
                                        <p:attrNameLst>
                                          <p:attrName>style.visibility</p:attrName>
                                        </p:attrNameLst>
                                      </p:cBhvr>
                                      <p:to>
                                        <p:strVal val="visible"/>
                                      </p:to>
                                    </p:set>
                                    <p:animEffect transition="in" filter="slide(fromBottom)">
                                      <p:cBhvr>
                                        <p:cTn id="7" dur="1000"/>
                                        <p:tgtEl>
                                          <p:spTgt spid="67379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0354"/>
                                        </p:tgtEl>
                                        <p:attrNameLst>
                                          <p:attrName>style.visibility</p:attrName>
                                        </p:attrNameLst>
                                      </p:cBhvr>
                                      <p:to>
                                        <p:strVal val="visible"/>
                                      </p:to>
                                    </p:set>
                                    <p:animEffect transition="in" filter="fade">
                                      <p:cBhvr>
                                        <p:cTn id="10" dur="1000"/>
                                        <p:tgtEl>
                                          <p:spTgt spid="100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7"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27651"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3796"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Smyrna</a:t>
            </a:r>
          </a:p>
        </p:txBody>
      </p:sp>
      <p:sp>
        <p:nvSpPr>
          <p:cNvPr id="673797" name="Rectangle 5"/>
          <p:cNvSpPr>
            <a:spLocks noGrp="1" noChangeArrowheads="1"/>
          </p:cNvSpPr>
          <p:nvPr>
            <p:ph type="body" sz="half" idx="1"/>
          </p:nvPr>
        </p:nvSpPr>
        <p:spPr>
          <a:xfrm>
            <a:off x="166688" y="2759075"/>
            <a:ext cx="6083300" cy="3357563"/>
          </a:xfrm>
        </p:spPr>
        <p:txBody>
          <a:bodyPr/>
          <a:lstStyle/>
          <a:p>
            <a:pPr marL="180975" lvl="1" indent="-1588" eaLnBrk="1" hangingPunct="1">
              <a:lnSpc>
                <a:spcPct val="110000"/>
              </a:lnSpc>
              <a:spcBef>
                <a:spcPct val="5000"/>
              </a:spcBef>
              <a:spcAft>
                <a:spcPts val="600"/>
              </a:spcAft>
              <a:buFontTx/>
              <a:buNone/>
              <a:defRPr/>
            </a:pPr>
            <a:r>
              <a:rPr lang="de-DE" sz="3200" dirty="0" smtClean="0">
                <a:solidFill>
                  <a:schemeClr val="bg1"/>
                </a:solidFill>
              </a:rPr>
              <a:t>Tadel:</a:t>
            </a:r>
          </a:p>
          <a:p>
            <a:pPr marL="180975" lvl="1" indent="-1588" eaLnBrk="1" hangingPunct="1">
              <a:lnSpc>
                <a:spcPct val="110000"/>
              </a:lnSpc>
              <a:spcBef>
                <a:spcPct val="5000"/>
              </a:spcBef>
              <a:spcAft>
                <a:spcPts val="600"/>
              </a:spcAft>
              <a:buFont typeface="Symbol" pitchFamily="18" charset="2"/>
              <a:buChar char="-"/>
              <a:defRPr/>
            </a:pPr>
            <a:r>
              <a:rPr lang="de-DE" sz="3200" dirty="0" smtClean="0">
                <a:solidFill>
                  <a:srgbClr val="FFFF99"/>
                </a:solidFill>
              </a:rPr>
              <a:t> </a:t>
            </a:r>
          </a:p>
          <a:p>
            <a:pPr marL="180975" lvl="1" indent="-1588" eaLnBrk="1" hangingPunct="1">
              <a:lnSpc>
                <a:spcPct val="110000"/>
              </a:lnSpc>
              <a:spcBef>
                <a:spcPct val="5000"/>
              </a:spcBef>
              <a:buFontTx/>
              <a:buNone/>
              <a:defRPr/>
            </a:pPr>
            <a:endParaRPr lang="de-DE" sz="3200" dirty="0" smtClean="0">
              <a:solidFill>
                <a:schemeClr val="bg1"/>
              </a:solidFill>
            </a:endParaRPr>
          </a:p>
          <a:p>
            <a:pPr marL="180975" lvl="1" indent="-1588" eaLnBrk="1" hangingPunct="1">
              <a:lnSpc>
                <a:spcPct val="110000"/>
              </a:lnSpc>
              <a:spcBef>
                <a:spcPct val="5000"/>
              </a:spcBef>
              <a:spcAft>
                <a:spcPts val="600"/>
              </a:spcAft>
              <a:buFontTx/>
              <a:buNone/>
              <a:defRPr/>
            </a:pPr>
            <a:r>
              <a:rPr lang="de-DE" sz="3200" dirty="0" smtClean="0">
                <a:solidFill>
                  <a:schemeClr val="bg1"/>
                </a:solidFill>
              </a:rPr>
              <a:t>Rat:</a:t>
            </a:r>
          </a:p>
          <a:p>
            <a:pPr marL="717550" lvl="1" indent="-538163" eaLnBrk="1" hangingPunct="1">
              <a:lnSpc>
                <a:spcPct val="110000"/>
              </a:lnSpc>
              <a:spcBef>
                <a:spcPct val="5000"/>
              </a:spcBef>
              <a:buFont typeface="Wingdings" pitchFamily="2" charset="2"/>
              <a:buChar char="ð"/>
              <a:defRPr/>
            </a:pPr>
            <a:r>
              <a:rPr lang="de-DE" sz="3000" dirty="0" smtClean="0">
                <a:solidFill>
                  <a:srgbClr val="FFFF99"/>
                </a:solidFill>
              </a:rPr>
              <a:t>Sei getreu bis an den Tod</a:t>
            </a:r>
          </a:p>
        </p:txBody>
      </p:sp>
      <p:pic>
        <p:nvPicPr>
          <p:cNvPr id="27655" name="Picture 2" descr="D:\Eigene Dateien\Eigene Bilder\Prophetie\Offenbarung\7 Gemeinden\Smyrna 04.jpg"/>
          <p:cNvPicPr>
            <a:picLocks noChangeAspect="1" noChangeArrowheads="1"/>
          </p:cNvPicPr>
          <p:nvPr/>
        </p:nvPicPr>
        <p:blipFill>
          <a:blip r:embed="rId3"/>
          <a:srcRect/>
          <a:stretch>
            <a:fillRect/>
          </a:stretch>
        </p:blipFill>
        <p:spPr bwMode="auto">
          <a:xfrm>
            <a:off x="6134100" y="2671763"/>
            <a:ext cx="2871788" cy="3827462"/>
          </a:xfrm>
          <a:prstGeom prst="rect">
            <a:avLst/>
          </a:prstGeom>
          <a:noFill/>
          <a:ln w="28575">
            <a:noFill/>
            <a:miter lim="800000"/>
            <a:headEnd/>
            <a:tailEnd/>
          </a:ln>
        </p:spPr>
      </p:pic>
      <p:sp>
        <p:nvSpPr>
          <p:cNvPr id="9" name="Text Box 6"/>
          <p:cNvSpPr txBox="1">
            <a:spLocks noChangeArrowheads="1"/>
          </p:cNvSpPr>
          <p:nvPr/>
        </p:nvSpPr>
        <p:spPr bwMode="auto">
          <a:xfrm>
            <a:off x="5984111" y="809625"/>
            <a:ext cx="3159889"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2,8-11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73797">
                                            <p:txEl>
                                              <p:pRg st="1" end="1"/>
                                            </p:txEl>
                                          </p:spTgt>
                                        </p:tgtEl>
                                        <p:attrNameLst>
                                          <p:attrName>style.visibility</p:attrName>
                                        </p:attrNameLst>
                                      </p:cBhvr>
                                      <p:to>
                                        <p:strVal val="visible"/>
                                      </p:to>
                                    </p:set>
                                    <p:animEffect transition="in" filter="slide(fromBottom)">
                                      <p:cBhvr>
                                        <p:cTn id="7" dur="500"/>
                                        <p:tgtEl>
                                          <p:spTgt spid="6737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73797">
                                            <p:txEl>
                                              <p:pRg st="3" end="3"/>
                                            </p:txEl>
                                          </p:spTgt>
                                        </p:tgtEl>
                                        <p:attrNameLst>
                                          <p:attrName>style.visibility</p:attrName>
                                        </p:attrNameLst>
                                      </p:cBhvr>
                                      <p:to>
                                        <p:strVal val="visible"/>
                                      </p:to>
                                    </p:set>
                                    <p:animEffect transition="in" filter="slide(fromBottom)">
                                      <p:cBhvr>
                                        <p:cTn id="12" dur="500"/>
                                        <p:tgtEl>
                                          <p:spTgt spid="67379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73797">
                                            <p:txEl>
                                              <p:pRg st="4" end="4"/>
                                            </p:txEl>
                                          </p:spTgt>
                                        </p:tgtEl>
                                        <p:attrNameLst>
                                          <p:attrName>style.visibility</p:attrName>
                                        </p:attrNameLst>
                                      </p:cBhvr>
                                      <p:to>
                                        <p:strVal val="visible"/>
                                      </p:to>
                                    </p:set>
                                    <p:animEffect transition="in" filter="slide(fromBottom)">
                                      <p:cBhvr>
                                        <p:cTn id="17" dur="500"/>
                                        <p:tgtEl>
                                          <p:spTgt spid="6737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28675"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5844"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Pergamon</a:t>
            </a:r>
          </a:p>
        </p:txBody>
      </p:sp>
      <p:sp>
        <p:nvSpPr>
          <p:cNvPr id="675845"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„Erhöhung“</a:t>
            </a:r>
            <a:endParaRPr lang="de-DE" sz="3200" dirty="0" smtClean="0">
              <a:solidFill>
                <a:srgbClr val="FFFF00"/>
              </a:solidFill>
            </a:endParaRPr>
          </a:p>
        </p:txBody>
      </p:sp>
      <p:pic>
        <p:nvPicPr>
          <p:cNvPr id="675848" name="Picture 8" descr="Pergamon 19 - Trajan Tempel"/>
          <p:cNvPicPr>
            <a:picLocks noChangeAspect="1" noChangeArrowheads="1"/>
          </p:cNvPicPr>
          <p:nvPr/>
        </p:nvPicPr>
        <p:blipFill>
          <a:blip r:embed="rId3"/>
          <a:srcRect/>
          <a:stretch>
            <a:fillRect/>
          </a:stretch>
        </p:blipFill>
        <p:spPr bwMode="auto">
          <a:xfrm>
            <a:off x="4699000" y="2765425"/>
            <a:ext cx="4400550" cy="3300413"/>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2,12-17</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75844"/>
                                        </p:tgtEl>
                                        <p:attrNameLst>
                                          <p:attrName>style.visibility</p:attrName>
                                        </p:attrNameLst>
                                      </p:cBhvr>
                                      <p:to>
                                        <p:strVal val="visible"/>
                                      </p:to>
                                    </p:set>
                                    <p:anim calcmode="lin" valueType="num">
                                      <p:cBhvr>
                                        <p:cTn id="7" dur="1000" fill="hold"/>
                                        <p:tgtEl>
                                          <p:spTgt spid="675844"/>
                                        </p:tgtEl>
                                        <p:attrNameLst>
                                          <p:attrName>ppt_w</p:attrName>
                                        </p:attrNameLst>
                                      </p:cBhvr>
                                      <p:tavLst>
                                        <p:tav tm="0">
                                          <p:val>
                                            <p:strVal val="#ppt_w*0.70"/>
                                          </p:val>
                                        </p:tav>
                                        <p:tav tm="100000">
                                          <p:val>
                                            <p:strVal val="#ppt_w"/>
                                          </p:val>
                                        </p:tav>
                                      </p:tavLst>
                                    </p:anim>
                                    <p:anim calcmode="lin" valueType="num">
                                      <p:cBhvr>
                                        <p:cTn id="8" dur="1000" fill="hold"/>
                                        <p:tgtEl>
                                          <p:spTgt spid="675844"/>
                                        </p:tgtEl>
                                        <p:attrNameLst>
                                          <p:attrName>ppt_h</p:attrName>
                                        </p:attrNameLst>
                                      </p:cBhvr>
                                      <p:tavLst>
                                        <p:tav tm="0">
                                          <p:val>
                                            <p:strVal val="#ppt_h"/>
                                          </p:val>
                                        </p:tav>
                                        <p:tav tm="100000">
                                          <p:val>
                                            <p:strVal val="#ppt_h"/>
                                          </p:val>
                                        </p:tav>
                                      </p:tavLst>
                                    </p:anim>
                                    <p:animEffect transition="in" filter="fade">
                                      <p:cBhvr>
                                        <p:cTn id="9" dur="1000"/>
                                        <p:tgtEl>
                                          <p:spTgt spid="67584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675848"/>
                                        </p:tgtEl>
                                        <p:attrNameLst>
                                          <p:attrName>style.visibility</p:attrName>
                                        </p:attrNameLst>
                                      </p:cBhvr>
                                      <p:to>
                                        <p:strVal val="visible"/>
                                      </p:to>
                                    </p:set>
                                    <p:anim calcmode="lin" valueType="num">
                                      <p:cBhvr>
                                        <p:cTn id="17" dur="1000" fill="hold"/>
                                        <p:tgtEl>
                                          <p:spTgt spid="675848"/>
                                        </p:tgtEl>
                                        <p:attrNameLst>
                                          <p:attrName>ppt_w</p:attrName>
                                        </p:attrNameLst>
                                      </p:cBhvr>
                                      <p:tavLst>
                                        <p:tav tm="0">
                                          <p:val>
                                            <p:strVal val="#ppt_w*0.70"/>
                                          </p:val>
                                        </p:tav>
                                        <p:tav tm="100000">
                                          <p:val>
                                            <p:strVal val="#ppt_w"/>
                                          </p:val>
                                        </p:tav>
                                      </p:tavLst>
                                    </p:anim>
                                    <p:anim calcmode="lin" valueType="num">
                                      <p:cBhvr>
                                        <p:cTn id="18" dur="1000" fill="hold"/>
                                        <p:tgtEl>
                                          <p:spTgt spid="675848"/>
                                        </p:tgtEl>
                                        <p:attrNameLst>
                                          <p:attrName>ppt_h</p:attrName>
                                        </p:attrNameLst>
                                      </p:cBhvr>
                                      <p:tavLst>
                                        <p:tav tm="0">
                                          <p:val>
                                            <p:strVal val="#ppt_h"/>
                                          </p:val>
                                        </p:tav>
                                        <p:tav tm="100000">
                                          <p:val>
                                            <p:strVal val="#ppt_h"/>
                                          </p:val>
                                        </p:tav>
                                      </p:tavLst>
                                    </p:anim>
                                    <p:animEffect transition="in" filter="fade">
                                      <p:cBhvr>
                                        <p:cTn id="19" dur="1000"/>
                                        <p:tgtEl>
                                          <p:spTgt spid="67584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675845">
                                            <p:txEl>
                                              <p:pRg st="0" end="0"/>
                                            </p:txEl>
                                          </p:spTgt>
                                        </p:tgtEl>
                                        <p:attrNameLst>
                                          <p:attrName>style.visibility</p:attrName>
                                        </p:attrNameLst>
                                      </p:cBhvr>
                                      <p:to>
                                        <p:strVal val="visible"/>
                                      </p:to>
                                    </p:set>
                                    <p:animEffect transition="in" filter="slide(fromBottom)">
                                      <p:cBhvr>
                                        <p:cTn id="24" dur="500"/>
                                        <p:tgtEl>
                                          <p:spTgt spid="6758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4" grpId="0"/>
      <p:bldP spid="675845" grpId="0" build="p"/>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Eigene Dateien\Eigene Bilder\Türkeireise\2004-04-28\Pergamon\Pergamon 03 - Pergamon-Altar.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584200" y="6211888"/>
            <a:ext cx="5434013"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Pergamon heute – Altar</a:t>
            </a:r>
          </a:p>
        </p:txBody>
      </p:sp>
    </p:spTree>
  </p:cSld>
  <p:clrMapOvr>
    <a:masterClrMapping/>
  </p:clrMapOvr>
  <p:transition spd="med">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84200" y="6211888"/>
            <a:ext cx="7240588"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101600">
                    <a:schemeClr val="accent4">
                      <a:satMod val="175000"/>
                      <a:alpha val="40000"/>
                    </a:schemeClr>
                  </a:glow>
                </a:effectLst>
              </a:rPr>
              <a:t>Pergamon heute – Altar </a:t>
            </a:r>
            <a:r>
              <a:rPr lang="de-DE" sz="2800" b="1" dirty="0">
                <a:solidFill>
                  <a:srgbClr val="FFFF00"/>
                </a:solidFill>
                <a:effectLst>
                  <a:glow rad="101600">
                    <a:schemeClr val="accent4">
                      <a:satMod val="175000"/>
                      <a:alpha val="40000"/>
                    </a:schemeClr>
                  </a:glow>
                </a:effectLst>
              </a:rPr>
              <a:t>(in Berlin)</a:t>
            </a:r>
            <a:endParaRPr lang="de-DE" sz="3600" b="1" dirty="0">
              <a:solidFill>
                <a:srgbClr val="FFFF00"/>
              </a:solidFill>
              <a:effectLst>
                <a:glow rad="101600">
                  <a:schemeClr val="accent4">
                    <a:satMod val="175000"/>
                    <a:alpha val="40000"/>
                  </a:schemeClr>
                </a:glow>
              </a:effectLst>
            </a:endParaRPr>
          </a:p>
        </p:txBody>
      </p:sp>
      <p:pic>
        <p:nvPicPr>
          <p:cNvPr id="30723" name="Picture 3" descr="D:\Eigene Dateien\Eigene Bilder\Prophetie\Offenbarung\7 Gemeinden\Berlin_-_Pergamonmuseum_-_Altar_02.jpg"/>
          <p:cNvPicPr>
            <a:picLocks noChangeAspect="1" noChangeArrowheads="1"/>
          </p:cNvPicPr>
          <p:nvPr/>
        </p:nvPicPr>
        <p:blipFill>
          <a:blip r:embed="rId2"/>
          <a:srcRect t="1108" r="2785"/>
          <a:stretch>
            <a:fillRect/>
          </a:stretch>
        </p:blipFill>
        <p:spPr bwMode="auto">
          <a:xfrm>
            <a:off x="0" y="0"/>
            <a:ext cx="9144000" cy="6200775"/>
          </a:xfrm>
          <a:prstGeom prst="rect">
            <a:avLst/>
          </a:prstGeom>
          <a:ln w="28575">
            <a:noFill/>
          </a:ln>
          <a:effectLst>
            <a:outerShdw blurRad="254000" dist="215900" dir="2700000" algn="ctr" rotWithShape="0">
              <a:schemeClr val="tx1">
                <a:alpha val="60000"/>
              </a:schemeClr>
            </a:outerShdw>
          </a:effectLst>
        </p:spPr>
      </p:pic>
    </p:spTree>
  </p:cSld>
  <p:clrMapOvr>
    <a:masterClrMapping/>
  </p:clrMapOvr>
  <p:transition spd="med">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Eigene Dateien\Eigene Bilder\Türkeireise\2004-04-28\Pergamon\Pergamon 14 - Theater.jpg"/>
          <p:cNvPicPr>
            <a:picLocks noChangeAspect="1" noChangeArrowheads="1"/>
          </p:cNvPicPr>
          <p:nvPr/>
        </p:nvPicPr>
        <p:blipFill>
          <a:blip r:embed="rId2"/>
          <a:srcRect/>
          <a:stretch>
            <a:fillRect/>
          </a:stretch>
        </p:blipFill>
        <p:spPr bwMode="auto">
          <a:xfrm>
            <a:off x="-7938" y="-6350"/>
            <a:ext cx="9159876" cy="6870700"/>
          </a:xfrm>
          <a:prstGeom prst="rect">
            <a:avLst/>
          </a:prstGeom>
          <a:noFill/>
          <a:ln w="9525">
            <a:noFill/>
            <a:miter lim="800000"/>
            <a:headEnd/>
            <a:tailEnd/>
          </a:ln>
        </p:spPr>
      </p:pic>
      <p:sp>
        <p:nvSpPr>
          <p:cNvPr id="3" name="Text Box 4"/>
          <p:cNvSpPr txBox="1">
            <a:spLocks noChangeArrowheads="1"/>
          </p:cNvSpPr>
          <p:nvPr/>
        </p:nvSpPr>
        <p:spPr bwMode="auto">
          <a:xfrm>
            <a:off x="584200" y="6211888"/>
            <a:ext cx="6186488"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Pergamon heute – Theater</a:t>
            </a:r>
          </a:p>
        </p:txBody>
      </p:sp>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7Gemeind"/>
          <p:cNvPicPr>
            <a:picLocks noChangeAspect="1" noChangeArrowheads="1"/>
          </p:cNvPicPr>
          <p:nvPr/>
        </p:nvPicPr>
        <p:blipFill>
          <a:blip r:embed="rId2"/>
          <a:srcRect/>
          <a:stretch>
            <a:fillRect/>
          </a:stretch>
        </p:blipFill>
        <p:spPr bwMode="auto">
          <a:xfrm>
            <a:off x="0" y="0"/>
            <a:ext cx="9144000" cy="6856413"/>
          </a:xfrm>
          <a:prstGeom prst="rect">
            <a:avLst/>
          </a:prstGeom>
          <a:noFill/>
          <a:ln w="9525">
            <a:noFill/>
            <a:miter lim="800000"/>
            <a:headEnd/>
            <a:tailEnd/>
          </a:ln>
        </p:spPr>
      </p:pic>
      <p:sp>
        <p:nvSpPr>
          <p:cNvPr id="5123" name="Rechteck 2"/>
          <p:cNvSpPr>
            <a:spLocks noChangeArrowheads="1"/>
          </p:cNvSpPr>
          <p:nvPr/>
        </p:nvSpPr>
        <p:spPr bwMode="auto">
          <a:xfrm>
            <a:off x="5764213" y="57150"/>
            <a:ext cx="1192212" cy="290513"/>
          </a:xfrm>
          <a:prstGeom prst="rect">
            <a:avLst/>
          </a:prstGeom>
          <a:solidFill>
            <a:schemeClr val="bg1"/>
          </a:solidFill>
          <a:ln w="9525" algn="ctr">
            <a:noFill/>
            <a:round/>
            <a:headEnd/>
            <a:tailEnd/>
          </a:ln>
        </p:spPr>
        <p:txBody>
          <a:bodyPr/>
          <a:lstStyle/>
          <a:p>
            <a:endParaRPr lang="de-DE"/>
          </a:p>
        </p:txBody>
      </p:sp>
    </p:spTree>
  </p:cSld>
  <p:clrMapOvr>
    <a:masterClrMapping/>
  </p:clrMapOvr>
  <p:transition spd="med">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Eigene Dateien\Eigene Bilder\Türkeireise\2004-04-28\Pergamon\Pergamon 20 - Trajan Tempel.jpg"/>
          <p:cNvPicPr>
            <a:picLocks noChangeAspect="1" noChangeArrowheads="1"/>
          </p:cNvPicPr>
          <p:nvPr/>
        </p:nvPicPr>
        <p:blipFill>
          <a:blip r:embed="rId2"/>
          <a:srcRect/>
          <a:stretch>
            <a:fillRect/>
          </a:stretch>
        </p:blipFill>
        <p:spPr bwMode="auto">
          <a:xfrm>
            <a:off x="-7938" y="-6350"/>
            <a:ext cx="9159876" cy="6870700"/>
          </a:xfrm>
          <a:prstGeom prst="rect">
            <a:avLst/>
          </a:prstGeom>
          <a:noFill/>
          <a:ln w="9525">
            <a:noFill/>
            <a:miter lim="800000"/>
            <a:headEnd/>
            <a:tailEnd/>
          </a:ln>
        </p:spPr>
      </p:pic>
      <p:sp>
        <p:nvSpPr>
          <p:cNvPr id="3" name="Text Box 4"/>
          <p:cNvSpPr txBox="1">
            <a:spLocks noChangeArrowheads="1"/>
          </p:cNvSpPr>
          <p:nvPr/>
        </p:nvSpPr>
        <p:spPr bwMode="auto">
          <a:xfrm>
            <a:off x="584200" y="6211888"/>
            <a:ext cx="7553325"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Pergamon heute – Trajan Tempel</a:t>
            </a:r>
          </a:p>
        </p:txBody>
      </p:sp>
    </p:spTree>
  </p:cSld>
  <p:clrMapOvr>
    <a:masterClrMapping/>
  </p:clrMapOvr>
  <p:transition spd="med">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33795"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5844"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Pergamon</a:t>
            </a:r>
          </a:p>
        </p:txBody>
      </p:sp>
      <p:sp>
        <p:nvSpPr>
          <p:cNvPr id="675845"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„Erhöhung“</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99"/>
                </a:solidFill>
              </a:rPr>
              <a:t>Die Gemeinde in der</a:t>
            </a:r>
            <a:br>
              <a:rPr lang="de-DE" sz="3200" dirty="0" smtClean="0">
                <a:solidFill>
                  <a:srgbClr val="FFFF99"/>
                </a:solidFill>
              </a:rPr>
            </a:br>
            <a:r>
              <a:rPr lang="de-DE" sz="3200" dirty="0" smtClean="0">
                <a:solidFill>
                  <a:srgbClr val="FFFF99"/>
                </a:solidFill>
              </a:rPr>
              <a:t>Zeit des Abfalls</a:t>
            </a:r>
            <a:r>
              <a:rPr lang="de-DE" sz="3200" dirty="0" smtClean="0">
                <a:solidFill>
                  <a:schemeClr val="bg1"/>
                </a:solidFill>
              </a:rPr>
              <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00"/>
                </a:solidFill>
              </a:rPr>
              <a:t>Zeit: 313 - 538 n.Chr.</a:t>
            </a:r>
          </a:p>
        </p:txBody>
      </p:sp>
      <p:pic>
        <p:nvPicPr>
          <p:cNvPr id="33799" name="Picture 8" descr="Pergamon 19 - Trajan Tempel"/>
          <p:cNvPicPr>
            <a:picLocks noChangeAspect="1" noChangeArrowheads="1"/>
          </p:cNvPicPr>
          <p:nvPr/>
        </p:nvPicPr>
        <p:blipFill>
          <a:blip r:embed="rId3"/>
          <a:srcRect/>
          <a:stretch>
            <a:fillRect/>
          </a:stretch>
        </p:blipFill>
        <p:spPr bwMode="auto">
          <a:xfrm>
            <a:off x="4699000" y="2765425"/>
            <a:ext cx="4400550" cy="3300413"/>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2,12-17</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5845">
                                            <p:txEl>
                                              <p:pRg st="1" end="1"/>
                                            </p:txEl>
                                          </p:spTgt>
                                        </p:tgtEl>
                                        <p:attrNameLst>
                                          <p:attrName>style.visibility</p:attrName>
                                        </p:attrNameLst>
                                      </p:cBhvr>
                                      <p:to>
                                        <p:strVal val="visible"/>
                                      </p:to>
                                    </p:set>
                                    <p:animEffect transition="in" filter="slide(fromBottom)">
                                      <p:cBhvr>
                                        <p:cTn id="7" dur="500"/>
                                        <p:tgtEl>
                                          <p:spTgt spid="675845">
                                            <p:txEl>
                                              <p:pRg st="1" end="1"/>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75845">
                                            <p:txEl>
                                              <p:pRg st="2" end="2"/>
                                            </p:txEl>
                                          </p:spTgt>
                                        </p:tgtEl>
                                        <p:attrNameLst>
                                          <p:attrName>style.visibility</p:attrName>
                                        </p:attrNameLst>
                                      </p:cBhvr>
                                      <p:to>
                                        <p:strVal val="visible"/>
                                      </p:to>
                                    </p:set>
                                    <p:animEffect transition="in" filter="slide(fromBottom)">
                                      <p:cBhvr>
                                        <p:cTn id="10" dur="500"/>
                                        <p:tgtEl>
                                          <p:spTgt spid="6758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34819"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5844"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Pergamon</a:t>
            </a:r>
          </a:p>
        </p:txBody>
      </p:sp>
      <p:sp>
        <p:nvSpPr>
          <p:cNvPr id="675845" name="Rectangle 5"/>
          <p:cNvSpPr>
            <a:spLocks noGrp="1" noChangeArrowheads="1"/>
          </p:cNvSpPr>
          <p:nvPr>
            <p:ph type="body" sz="half" idx="1"/>
          </p:nvPr>
        </p:nvSpPr>
        <p:spPr>
          <a:xfrm>
            <a:off x="166688" y="2759075"/>
            <a:ext cx="5664200"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Lob:</a:t>
            </a:r>
          </a:p>
          <a:p>
            <a:pPr marL="531813" lvl="1" indent="-352425" eaLnBrk="1" hangingPunct="1">
              <a:lnSpc>
                <a:spcPct val="110000"/>
              </a:lnSpc>
              <a:spcBef>
                <a:spcPct val="5000"/>
              </a:spcBef>
              <a:buFont typeface="Arial" pitchFamily="34" charset="0"/>
              <a:buChar char="+"/>
              <a:defRPr/>
            </a:pPr>
            <a:r>
              <a:rPr lang="de-DE" sz="3000" dirty="0" smtClean="0">
                <a:solidFill>
                  <a:srgbClr val="FFFF99"/>
                </a:solidFill>
              </a:rPr>
              <a:t>Festhalten an Jesus</a:t>
            </a:r>
          </a:p>
          <a:p>
            <a:pPr marL="531813" lvl="1" indent="-352425" eaLnBrk="1" hangingPunct="1">
              <a:lnSpc>
                <a:spcPct val="110000"/>
              </a:lnSpc>
              <a:spcBef>
                <a:spcPct val="5000"/>
              </a:spcBef>
              <a:buFont typeface="Arial" pitchFamily="34" charset="0"/>
              <a:buChar char="+"/>
              <a:defRPr/>
            </a:pPr>
            <a:r>
              <a:rPr lang="de-DE" sz="3000" dirty="0" smtClean="0">
                <a:solidFill>
                  <a:srgbClr val="FFFF99"/>
                </a:solidFill>
              </a:rPr>
              <a:t>Glauben nicht verleugnet</a:t>
            </a:r>
            <a:endParaRPr lang="de-DE" sz="3000" dirty="0" smtClean="0">
              <a:solidFill>
                <a:schemeClr val="bg1"/>
              </a:solidFill>
            </a:endParaRPr>
          </a:p>
        </p:txBody>
      </p:sp>
      <p:pic>
        <p:nvPicPr>
          <p:cNvPr id="34823" name="Picture 8" descr="Pergamon 19 - Trajan Tempel"/>
          <p:cNvPicPr>
            <a:picLocks noChangeAspect="1" noChangeArrowheads="1"/>
          </p:cNvPicPr>
          <p:nvPr/>
        </p:nvPicPr>
        <p:blipFill>
          <a:blip r:embed="rId3"/>
          <a:srcRect/>
          <a:stretch>
            <a:fillRect/>
          </a:stretch>
        </p:blipFill>
        <p:spPr bwMode="auto">
          <a:xfrm>
            <a:off x="5780088" y="2765425"/>
            <a:ext cx="3319462" cy="2489200"/>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2,12-17</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75845">
                                            <p:txEl>
                                              <p:pRg st="1" end="1"/>
                                            </p:txEl>
                                          </p:spTgt>
                                        </p:tgtEl>
                                        <p:attrNameLst>
                                          <p:attrName>style.visibility</p:attrName>
                                        </p:attrNameLst>
                                      </p:cBhvr>
                                      <p:to>
                                        <p:strVal val="visible"/>
                                      </p:to>
                                    </p:set>
                                    <p:animEffect transition="in" filter="slide(fromBottom)">
                                      <p:cBhvr>
                                        <p:cTn id="7" dur="500"/>
                                        <p:tgtEl>
                                          <p:spTgt spid="6758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75845">
                                            <p:txEl>
                                              <p:pRg st="2" end="2"/>
                                            </p:txEl>
                                          </p:spTgt>
                                        </p:tgtEl>
                                        <p:attrNameLst>
                                          <p:attrName>style.visibility</p:attrName>
                                        </p:attrNameLst>
                                      </p:cBhvr>
                                      <p:to>
                                        <p:strVal val="visible"/>
                                      </p:to>
                                    </p:set>
                                    <p:animEffect transition="in" filter="slide(fromBottom)">
                                      <p:cBhvr>
                                        <p:cTn id="12" dur="500"/>
                                        <p:tgtEl>
                                          <p:spTgt spid="6758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35843"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5844"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Pergamon</a:t>
            </a:r>
          </a:p>
        </p:txBody>
      </p:sp>
      <p:sp>
        <p:nvSpPr>
          <p:cNvPr id="675845" name="Rectangle 5"/>
          <p:cNvSpPr>
            <a:spLocks noGrp="1" noChangeArrowheads="1"/>
          </p:cNvSpPr>
          <p:nvPr>
            <p:ph type="body" sz="half" idx="1"/>
          </p:nvPr>
        </p:nvSpPr>
        <p:spPr>
          <a:xfrm>
            <a:off x="166688" y="2759075"/>
            <a:ext cx="5664200"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Tadel:</a:t>
            </a:r>
          </a:p>
          <a:p>
            <a:pPr marL="531813" lvl="1" indent="-352425" eaLnBrk="1" hangingPunct="1">
              <a:lnSpc>
                <a:spcPct val="110000"/>
              </a:lnSpc>
              <a:spcBef>
                <a:spcPct val="5000"/>
              </a:spcBef>
              <a:buFont typeface="Symbol" pitchFamily="18" charset="2"/>
              <a:buChar char="-"/>
              <a:defRPr/>
            </a:pPr>
            <a:r>
              <a:rPr lang="de-DE" sz="3000" dirty="0" smtClean="0">
                <a:solidFill>
                  <a:srgbClr val="FFFF99"/>
                </a:solidFill>
              </a:rPr>
              <a:t>Falsche Lehre:</a:t>
            </a:r>
          </a:p>
          <a:p>
            <a:pPr marL="931863" lvl="2" indent="-352425" eaLnBrk="1" hangingPunct="1">
              <a:lnSpc>
                <a:spcPct val="110000"/>
              </a:lnSpc>
              <a:spcBef>
                <a:spcPct val="5000"/>
              </a:spcBef>
              <a:buFont typeface="Arial" pitchFamily="34" charset="0"/>
              <a:buChar char="•"/>
              <a:defRPr/>
            </a:pPr>
            <a:r>
              <a:rPr lang="de-DE" sz="2600" dirty="0" smtClean="0">
                <a:solidFill>
                  <a:srgbClr val="FFFF99"/>
                </a:solidFill>
              </a:rPr>
              <a:t>Lehre </a:t>
            </a:r>
            <a:r>
              <a:rPr lang="de-DE" sz="2600" dirty="0" err="1" smtClean="0">
                <a:solidFill>
                  <a:srgbClr val="FFFF99"/>
                </a:solidFill>
              </a:rPr>
              <a:t>Bileams</a:t>
            </a:r>
            <a:endParaRPr lang="de-DE" sz="2600" dirty="0" smtClean="0">
              <a:solidFill>
                <a:srgbClr val="FFFF99"/>
              </a:solidFill>
            </a:endParaRPr>
          </a:p>
          <a:p>
            <a:pPr marL="931863" lvl="2" indent="-352425" eaLnBrk="1" hangingPunct="1">
              <a:lnSpc>
                <a:spcPct val="110000"/>
              </a:lnSpc>
              <a:spcBef>
                <a:spcPct val="5000"/>
              </a:spcBef>
              <a:buFont typeface="Arial" pitchFamily="34" charset="0"/>
              <a:buChar char="•"/>
              <a:defRPr/>
            </a:pPr>
            <a:r>
              <a:rPr lang="de-DE" sz="2600" dirty="0" smtClean="0">
                <a:solidFill>
                  <a:srgbClr val="FFFF99"/>
                </a:solidFill>
              </a:rPr>
              <a:t>Lehre der Nikolaiten</a:t>
            </a:r>
            <a:endParaRPr lang="de-DE" sz="2600" dirty="0" smtClean="0">
              <a:solidFill>
                <a:schemeClr val="bg1"/>
              </a:solidFill>
            </a:endParaRPr>
          </a:p>
        </p:txBody>
      </p:sp>
      <p:pic>
        <p:nvPicPr>
          <p:cNvPr id="35847" name="Picture 8" descr="Pergamon 19 - Trajan Tempel"/>
          <p:cNvPicPr>
            <a:picLocks noChangeAspect="1" noChangeArrowheads="1"/>
          </p:cNvPicPr>
          <p:nvPr/>
        </p:nvPicPr>
        <p:blipFill>
          <a:blip r:embed="rId3"/>
          <a:srcRect/>
          <a:stretch>
            <a:fillRect/>
          </a:stretch>
        </p:blipFill>
        <p:spPr bwMode="auto">
          <a:xfrm>
            <a:off x="5780088" y="2765425"/>
            <a:ext cx="3319462" cy="2489200"/>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2,12-17</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75845">
                                            <p:txEl>
                                              <p:pRg st="1" end="1"/>
                                            </p:txEl>
                                          </p:spTgt>
                                        </p:tgtEl>
                                        <p:attrNameLst>
                                          <p:attrName>style.visibility</p:attrName>
                                        </p:attrNameLst>
                                      </p:cBhvr>
                                      <p:to>
                                        <p:strVal val="visible"/>
                                      </p:to>
                                    </p:set>
                                    <p:animEffect transition="in" filter="slide(fromBottom)">
                                      <p:cBhvr>
                                        <p:cTn id="7" dur="500"/>
                                        <p:tgtEl>
                                          <p:spTgt spid="6758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75845">
                                            <p:txEl>
                                              <p:pRg st="2" end="2"/>
                                            </p:txEl>
                                          </p:spTgt>
                                        </p:tgtEl>
                                        <p:attrNameLst>
                                          <p:attrName>style.visibility</p:attrName>
                                        </p:attrNameLst>
                                      </p:cBhvr>
                                      <p:to>
                                        <p:strVal val="visible"/>
                                      </p:to>
                                    </p:set>
                                    <p:animEffect transition="in" filter="slide(fromBottom)">
                                      <p:cBhvr>
                                        <p:cTn id="12" dur="500"/>
                                        <p:tgtEl>
                                          <p:spTgt spid="67584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75845">
                                            <p:txEl>
                                              <p:pRg st="3" end="3"/>
                                            </p:txEl>
                                          </p:spTgt>
                                        </p:tgtEl>
                                        <p:attrNameLst>
                                          <p:attrName>style.visibility</p:attrName>
                                        </p:attrNameLst>
                                      </p:cBhvr>
                                      <p:to>
                                        <p:strVal val="visible"/>
                                      </p:to>
                                    </p:set>
                                    <p:animEffect transition="in" filter="slide(fromBottom)">
                                      <p:cBhvr>
                                        <p:cTn id="17" dur="500"/>
                                        <p:tgtEl>
                                          <p:spTgt spid="6758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3686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5844"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Pergamon</a:t>
            </a:r>
          </a:p>
        </p:txBody>
      </p:sp>
      <p:sp>
        <p:nvSpPr>
          <p:cNvPr id="675845" name="Rectangle 5"/>
          <p:cNvSpPr>
            <a:spLocks noGrp="1" noChangeArrowheads="1"/>
          </p:cNvSpPr>
          <p:nvPr>
            <p:ph type="body" sz="half" idx="1"/>
          </p:nvPr>
        </p:nvSpPr>
        <p:spPr>
          <a:xfrm>
            <a:off x="166688" y="2759075"/>
            <a:ext cx="5664200"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Rat:</a:t>
            </a:r>
          </a:p>
          <a:p>
            <a:pPr marL="717550" lvl="1" indent="-538163" eaLnBrk="1" hangingPunct="1">
              <a:lnSpc>
                <a:spcPct val="110000"/>
              </a:lnSpc>
              <a:spcBef>
                <a:spcPct val="5000"/>
              </a:spcBef>
              <a:buFont typeface="Wingdings" pitchFamily="2" charset="2"/>
              <a:buChar char="ð"/>
              <a:defRPr/>
            </a:pPr>
            <a:r>
              <a:rPr lang="de-DE" sz="3000" dirty="0" smtClean="0">
                <a:solidFill>
                  <a:srgbClr val="FFFF99"/>
                </a:solidFill>
              </a:rPr>
              <a:t>Tue Buße – kehr um</a:t>
            </a:r>
          </a:p>
        </p:txBody>
      </p:sp>
      <p:pic>
        <p:nvPicPr>
          <p:cNvPr id="36871" name="Picture 8" descr="Pergamon 19 - Trajan Tempel"/>
          <p:cNvPicPr>
            <a:picLocks noChangeAspect="1" noChangeArrowheads="1"/>
          </p:cNvPicPr>
          <p:nvPr/>
        </p:nvPicPr>
        <p:blipFill>
          <a:blip r:embed="rId3"/>
          <a:srcRect/>
          <a:stretch>
            <a:fillRect/>
          </a:stretch>
        </p:blipFill>
        <p:spPr bwMode="auto">
          <a:xfrm>
            <a:off x="5780088" y="2765425"/>
            <a:ext cx="3319462" cy="2489200"/>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2,12-17</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75845">
                                            <p:txEl>
                                              <p:pRg st="1" end="1"/>
                                            </p:txEl>
                                          </p:spTgt>
                                        </p:tgtEl>
                                        <p:attrNameLst>
                                          <p:attrName>style.visibility</p:attrName>
                                        </p:attrNameLst>
                                      </p:cBhvr>
                                      <p:to>
                                        <p:strVal val="visible"/>
                                      </p:to>
                                    </p:set>
                                    <p:animEffect transition="in" filter="slide(fromBottom)">
                                      <p:cBhvr>
                                        <p:cTn id="7" dur="500"/>
                                        <p:tgtEl>
                                          <p:spTgt spid="6758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37891"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7892"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Thyatira</a:t>
            </a:r>
          </a:p>
        </p:txBody>
      </p:sp>
      <p:sp>
        <p:nvSpPr>
          <p:cNvPr id="677893"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„Opfer der Reue“</a:t>
            </a:r>
          </a:p>
        </p:txBody>
      </p:sp>
      <p:pic>
        <p:nvPicPr>
          <p:cNvPr id="17415" name="Picture 8" descr="Thyatira 1"/>
          <p:cNvPicPr>
            <a:picLocks noChangeAspect="1" noChangeArrowheads="1"/>
          </p:cNvPicPr>
          <p:nvPr/>
        </p:nvPicPr>
        <p:blipFill>
          <a:blip r:embed="rId3"/>
          <a:srcRect/>
          <a:stretch>
            <a:fillRect/>
          </a:stretch>
        </p:blipFill>
        <p:spPr bwMode="auto">
          <a:xfrm>
            <a:off x="4746625" y="2778125"/>
            <a:ext cx="4352925" cy="3265488"/>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2,18-29</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77892"/>
                                        </p:tgtEl>
                                        <p:attrNameLst>
                                          <p:attrName>style.visibility</p:attrName>
                                        </p:attrNameLst>
                                      </p:cBhvr>
                                      <p:to>
                                        <p:strVal val="visible"/>
                                      </p:to>
                                    </p:set>
                                    <p:anim calcmode="lin" valueType="num">
                                      <p:cBhvr>
                                        <p:cTn id="7" dur="1000" fill="hold"/>
                                        <p:tgtEl>
                                          <p:spTgt spid="677892"/>
                                        </p:tgtEl>
                                        <p:attrNameLst>
                                          <p:attrName>ppt_w</p:attrName>
                                        </p:attrNameLst>
                                      </p:cBhvr>
                                      <p:tavLst>
                                        <p:tav tm="0">
                                          <p:val>
                                            <p:strVal val="#ppt_w*0.70"/>
                                          </p:val>
                                        </p:tav>
                                        <p:tav tm="100000">
                                          <p:val>
                                            <p:strVal val="#ppt_w"/>
                                          </p:val>
                                        </p:tav>
                                      </p:tavLst>
                                    </p:anim>
                                    <p:anim calcmode="lin" valueType="num">
                                      <p:cBhvr>
                                        <p:cTn id="8" dur="1000" fill="hold"/>
                                        <p:tgtEl>
                                          <p:spTgt spid="677892"/>
                                        </p:tgtEl>
                                        <p:attrNameLst>
                                          <p:attrName>ppt_h</p:attrName>
                                        </p:attrNameLst>
                                      </p:cBhvr>
                                      <p:tavLst>
                                        <p:tav tm="0">
                                          <p:val>
                                            <p:strVal val="#ppt_h"/>
                                          </p:val>
                                        </p:tav>
                                        <p:tav tm="100000">
                                          <p:val>
                                            <p:strVal val="#ppt_h"/>
                                          </p:val>
                                        </p:tav>
                                      </p:tavLst>
                                    </p:anim>
                                    <p:animEffect transition="in" filter="fade">
                                      <p:cBhvr>
                                        <p:cTn id="9" dur="1000"/>
                                        <p:tgtEl>
                                          <p:spTgt spid="67789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17415"/>
                                        </p:tgtEl>
                                        <p:attrNameLst>
                                          <p:attrName>style.visibility</p:attrName>
                                        </p:attrNameLst>
                                      </p:cBhvr>
                                      <p:to>
                                        <p:strVal val="visible"/>
                                      </p:to>
                                    </p:set>
                                    <p:anim calcmode="lin" valueType="num">
                                      <p:cBhvr>
                                        <p:cTn id="17" dur="1000" fill="hold"/>
                                        <p:tgtEl>
                                          <p:spTgt spid="17415"/>
                                        </p:tgtEl>
                                        <p:attrNameLst>
                                          <p:attrName>ppt_w</p:attrName>
                                        </p:attrNameLst>
                                      </p:cBhvr>
                                      <p:tavLst>
                                        <p:tav tm="0">
                                          <p:val>
                                            <p:strVal val="#ppt_w*0.70"/>
                                          </p:val>
                                        </p:tav>
                                        <p:tav tm="100000">
                                          <p:val>
                                            <p:strVal val="#ppt_w"/>
                                          </p:val>
                                        </p:tav>
                                      </p:tavLst>
                                    </p:anim>
                                    <p:anim calcmode="lin" valueType="num">
                                      <p:cBhvr>
                                        <p:cTn id="18" dur="1000" fill="hold"/>
                                        <p:tgtEl>
                                          <p:spTgt spid="17415"/>
                                        </p:tgtEl>
                                        <p:attrNameLst>
                                          <p:attrName>ppt_h</p:attrName>
                                        </p:attrNameLst>
                                      </p:cBhvr>
                                      <p:tavLst>
                                        <p:tav tm="0">
                                          <p:val>
                                            <p:strVal val="#ppt_h"/>
                                          </p:val>
                                        </p:tav>
                                        <p:tav tm="100000">
                                          <p:val>
                                            <p:strVal val="#ppt_h"/>
                                          </p:val>
                                        </p:tav>
                                      </p:tavLst>
                                    </p:anim>
                                    <p:animEffect transition="in" filter="fade">
                                      <p:cBhvr>
                                        <p:cTn id="19" dur="1000"/>
                                        <p:tgtEl>
                                          <p:spTgt spid="1741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677893">
                                            <p:txEl>
                                              <p:pRg st="0" end="0"/>
                                            </p:txEl>
                                          </p:spTgt>
                                        </p:tgtEl>
                                        <p:attrNameLst>
                                          <p:attrName>style.visibility</p:attrName>
                                        </p:attrNameLst>
                                      </p:cBhvr>
                                      <p:to>
                                        <p:strVal val="visible"/>
                                      </p:to>
                                    </p:set>
                                    <p:animEffect transition="in" filter="slide(fromBottom)">
                                      <p:cBhvr>
                                        <p:cTn id="24" dur="500"/>
                                        <p:tgtEl>
                                          <p:spTgt spid="6778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2" grpId="0"/>
      <p:bldP spid="677893" grpId="0" build="p"/>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Eigene Dateien\Eigene Bilder\Prophetie\Offenbarung\7 Gemeinden\Thyatira 0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4"/>
          <p:cNvSpPr txBox="1">
            <a:spLocks noChangeArrowheads="1"/>
          </p:cNvSpPr>
          <p:nvPr/>
        </p:nvSpPr>
        <p:spPr bwMode="auto">
          <a:xfrm>
            <a:off x="5067300" y="6211888"/>
            <a:ext cx="3454400" cy="646112"/>
          </a:xfrm>
          <a:prstGeom prst="rect">
            <a:avLst/>
          </a:prstGeom>
          <a:noFill/>
          <a:ln w="28575">
            <a:noFill/>
            <a:miter lim="800000"/>
            <a:headEnd/>
            <a:tailEnd/>
          </a:ln>
          <a:effectLst/>
        </p:spPr>
        <p:txBody>
          <a:bodyPr>
            <a:spAutoFit/>
          </a:bodyPr>
          <a:lstStyle/>
          <a:p>
            <a:pPr algn="l">
              <a:spcBef>
                <a:spcPct val="50000"/>
              </a:spcBef>
              <a:defRPr/>
            </a:pPr>
            <a:r>
              <a:rPr lang="de-DE" sz="3600" b="1" dirty="0" err="1">
                <a:solidFill>
                  <a:srgbClr val="FFFF00"/>
                </a:solidFill>
                <a:effectLst>
                  <a:glow rad="228600">
                    <a:schemeClr val="accent4">
                      <a:satMod val="175000"/>
                      <a:alpha val="40000"/>
                    </a:schemeClr>
                  </a:glow>
                  <a:outerShdw blurRad="38100" dist="38100" dir="2700000" algn="tl">
                    <a:srgbClr val="000000">
                      <a:alpha val="43137"/>
                    </a:srgbClr>
                  </a:outerShdw>
                </a:effectLst>
              </a:rPr>
              <a:t>Thyarira</a:t>
            </a: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 heute</a:t>
            </a:r>
          </a:p>
        </p:txBody>
      </p:sp>
    </p:spTree>
  </p:cSld>
  <p:clrMapOvr>
    <a:masterClrMapping/>
  </p:clrMapOvr>
  <p:transition spd="med">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Eigene Dateien\Eigene Bilder\Prophetie\Offenbarung\7 Gemeinden\Thyatira 0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5067300" y="6211888"/>
            <a:ext cx="3454400" cy="646112"/>
          </a:xfrm>
          <a:prstGeom prst="rect">
            <a:avLst/>
          </a:prstGeom>
          <a:noFill/>
          <a:ln w="28575">
            <a:noFill/>
            <a:miter lim="800000"/>
            <a:headEnd/>
            <a:tailEnd/>
          </a:ln>
          <a:effectLst/>
        </p:spPr>
        <p:txBody>
          <a:bodyPr>
            <a:spAutoFit/>
          </a:bodyPr>
          <a:lstStyle/>
          <a:p>
            <a:pPr algn="l">
              <a:spcBef>
                <a:spcPct val="50000"/>
              </a:spcBef>
              <a:defRPr/>
            </a:pPr>
            <a:r>
              <a:rPr lang="de-DE" sz="3600" b="1" dirty="0" err="1">
                <a:solidFill>
                  <a:srgbClr val="FFFF00"/>
                </a:solidFill>
                <a:effectLst>
                  <a:glow rad="228600">
                    <a:schemeClr val="accent4">
                      <a:satMod val="175000"/>
                      <a:alpha val="40000"/>
                    </a:schemeClr>
                  </a:glow>
                  <a:outerShdw blurRad="38100" dist="38100" dir="2700000" algn="tl">
                    <a:srgbClr val="000000">
                      <a:alpha val="43137"/>
                    </a:srgbClr>
                  </a:outerShdw>
                </a:effectLst>
              </a:rPr>
              <a:t>Thyarira</a:t>
            </a: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 heute</a:t>
            </a:r>
          </a:p>
        </p:txBody>
      </p:sp>
    </p:spTree>
  </p:cSld>
  <p:clrMapOvr>
    <a:masterClrMapping/>
  </p:clrMapOvr>
  <p:transition spd="med">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Eigene Dateien\Eigene Bilder\Prophetie\Offenbarung\7 Gemeinden\Thyatira 01.jpg"/>
          <p:cNvPicPr>
            <a:picLocks noChangeAspect="1" noChangeArrowheads="1"/>
          </p:cNvPicPr>
          <p:nvPr/>
        </p:nvPicPr>
        <p:blipFill>
          <a:blip r:embed="rId2">
            <a:lum bright="-8000"/>
          </a:blip>
          <a:srcRect/>
          <a:stretch>
            <a:fillRect/>
          </a:stretch>
        </p:blipFill>
        <p:spPr bwMode="auto">
          <a:xfrm>
            <a:off x="0" y="0"/>
            <a:ext cx="9144000" cy="6858000"/>
          </a:xfrm>
          <a:prstGeom prst="rect">
            <a:avLst/>
          </a:prstGeom>
          <a:noFill/>
          <a:ln w="9525">
            <a:noFill/>
            <a:miter lim="800000"/>
            <a:headEnd/>
            <a:tailEnd/>
          </a:ln>
        </p:spPr>
      </p:pic>
      <p:sp>
        <p:nvSpPr>
          <p:cNvPr id="4" name="Text Box 4"/>
          <p:cNvSpPr txBox="1">
            <a:spLocks noChangeArrowheads="1"/>
          </p:cNvSpPr>
          <p:nvPr/>
        </p:nvSpPr>
        <p:spPr bwMode="auto">
          <a:xfrm>
            <a:off x="5067300" y="6211888"/>
            <a:ext cx="3454400" cy="646112"/>
          </a:xfrm>
          <a:prstGeom prst="rect">
            <a:avLst/>
          </a:prstGeom>
          <a:noFill/>
          <a:ln w="28575">
            <a:noFill/>
            <a:miter lim="800000"/>
            <a:headEnd/>
            <a:tailEnd/>
          </a:ln>
          <a:effectLst/>
        </p:spPr>
        <p:txBody>
          <a:bodyPr>
            <a:spAutoFit/>
          </a:bodyPr>
          <a:lstStyle/>
          <a:p>
            <a:pPr algn="l">
              <a:spcBef>
                <a:spcPct val="50000"/>
              </a:spcBef>
              <a:defRPr/>
            </a:pPr>
            <a:r>
              <a:rPr lang="de-DE" sz="3600" b="1" dirty="0" err="1">
                <a:solidFill>
                  <a:srgbClr val="FFFF00"/>
                </a:solidFill>
                <a:effectLst>
                  <a:glow rad="228600">
                    <a:schemeClr val="accent4">
                      <a:satMod val="175000"/>
                      <a:alpha val="40000"/>
                    </a:schemeClr>
                  </a:glow>
                  <a:outerShdw blurRad="38100" dist="38100" dir="2700000" algn="tl">
                    <a:srgbClr val="000000">
                      <a:alpha val="43137"/>
                    </a:srgbClr>
                  </a:outerShdw>
                </a:effectLst>
              </a:rPr>
              <a:t>Thyarira</a:t>
            </a: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 heute</a:t>
            </a:r>
          </a:p>
        </p:txBody>
      </p:sp>
    </p:spTree>
  </p:cSld>
  <p:clrMapOvr>
    <a:masterClrMapping/>
  </p:clrMapOvr>
  <p:transition spd="med">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4198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7892"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Thyatira</a:t>
            </a:r>
          </a:p>
        </p:txBody>
      </p:sp>
      <p:sp>
        <p:nvSpPr>
          <p:cNvPr id="677893"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„Opfer der Reue“</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99"/>
                </a:solidFill>
              </a:rPr>
              <a:t>Römische Kirche</a:t>
            </a:r>
            <a:br>
              <a:rPr lang="de-DE" sz="3200" dirty="0" smtClean="0">
                <a:solidFill>
                  <a:srgbClr val="FFFF99"/>
                </a:solidFill>
              </a:rPr>
            </a:br>
            <a:r>
              <a:rPr lang="de-DE" sz="3200" dirty="0" smtClean="0">
                <a:solidFill>
                  <a:srgbClr val="FFFF99"/>
                </a:solidFill>
              </a:rPr>
              <a:t>im Mittelalter</a:t>
            </a:r>
            <a:r>
              <a:rPr lang="de-DE" sz="3200" dirty="0" smtClean="0">
                <a:solidFill>
                  <a:schemeClr val="bg1"/>
                </a:solidFill>
              </a:rPr>
              <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00"/>
                </a:solidFill>
              </a:rPr>
              <a:t>Zeit: 538 - 1500 n.Chr.</a:t>
            </a:r>
          </a:p>
        </p:txBody>
      </p:sp>
      <p:pic>
        <p:nvPicPr>
          <p:cNvPr id="41991" name="Picture 8" descr="Thyatira 1"/>
          <p:cNvPicPr>
            <a:picLocks noChangeAspect="1" noChangeArrowheads="1"/>
          </p:cNvPicPr>
          <p:nvPr/>
        </p:nvPicPr>
        <p:blipFill>
          <a:blip r:embed="rId3"/>
          <a:srcRect/>
          <a:stretch>
            <a:fillRect/>
          </a:stretch>
        </p:blipFill>
        <p:spPr bwMode="auto">
          <a:xfrm>
            <a:off x="4746625" y="2778125"/>
            <a:ext cx="4352925" cy="3265488"/>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2,18-29</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7893">
                                            <p:txEl>
                                              <p:pRg st="1" end="1"/>
                                            </p:txEl>
                                          </p:spTgt>
                                        </p:tgtEl>
                                        <p:attrNameLst>
                                          <p:attrName>style.visibility</p:attrName>
                                        </p:attrNameLst>
                                      </p:cBhvr>
                                      <p:to>
                                        <p:strVal val="visible"/>
                                      </p:to>
                                    </p:set>
                                    <p:animEffect transition="in" filter="slide(fromBottom)">
                                      <p:cBhvr>
                                        <p:cTn id="7" dur="500"/>
                                        <p:tgtEl>
                                          <p:spTgt spid="677893">
                                            <p:txEl>
                                              <p:pRg st="1" end="1"/>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77893">
                                            <p:txEl>
                                              <p:pRg st="2" end="2"/>
                                            </p:txEl>
                                          </p:spTgt>
                                        </p:tgtEl>
                                        <p:attrNameLst>
                                          <p:attrName>style.visibility</p:attrName>
                                        </p:attrNameLst>
                                      </p:cBhvr>
                                      <p:to>
                                        <p:strVal val="visible"/>
                                      </p:to>
                                    </p:set>
                                    <p:animEffect transition="in" filter="slide(fromBottom)">
                                      <p:cBhvr>
                                        <p:cTn id="10" dur="500"/>
                                        <p:tgtEl>
                                          <p:spTgt spid="677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614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67652" name="Text Box 4"/>
          <p:cNvSpPr txBox="1">
            <a:spLocks noChangeArrowheads="1"/>
          </p:cNvSpPr>
          <p:nvPr/>
        </p:nvSpPr>
        <p:spPr bwMode="auto">
          <a:xfrm>
            <a:off x="195263" y="503238"/>
            <a:ext cx="5659437" cy="1200329"/>
          </a:xfrm>
          <a:prstGeom prst="rect">
            <a:avLst/>
          </a:prstGeom>
          <a:noFill/>
          <a:ln w="28575">
            <a:noFill/>
            <a:miter lim="800000"/>
            <a:headEnd/>
            <a:tailEnd/>
          </a:ln>
          <a:effectLst/>
        </p:spPr>
        <p:txBody>
          <a:bodyPr>
            <a:spAutoFit/>
          </a:bodyPr>
          <a:lstStyle/>
          <a:p>
            <a:pPr>
              <a:spcBef>
                <a:spcPct val="50000"/>
              </a:spcBef>
              <a:defRPr/>
            </a:pPr>
            <a:r>
              <a:rPr lang="de-DE" sz="3600" b="1" dirty="0">
                <a:solidFill>
                  <a:srgbClr val="FFFF00"/>
                </a:solidFill>
                <a:effectLst>
                  <a:outerShdw blurRad="254000" dist="127000" dir="2700000" algn="ctr" rotWithShape="0">
                    <a:schemeClr val="tx1">
                      <a:alpha val="60000"/>
                    </a:schemeClr>
                  </a:outerShdw>
                </a:effectLst>
              </a:rPr>
              <a:t>Wie können wir die </a:t>
            </a:r>
            <a:br>
              <a:rPr lang="de-DE" sz="3600" b="1" dirty="0">
                <a:solidFill>
                  <a:srgbClr val="FFFF00"/>
                </a:solidFill>
                <a:effectLst>
                  <a:outerShdw blurRad="254000" dist="127000" dir="2700000" algn="ctr" rotWithShape="0">
                    <a:schemeClr val="tx1">
                      <a:alpha val="60000"/>
                    </a:schemeClr>
                  </a:outerShdw>
                </a:effectLst>
              </a:rPr>
            </a:br>
            <a:r>
              <a:rPr lang="de-DE" sz="3600" b="1" dirty="0">
                <a:solidFill>
                  <a:srgbClr val="FFFF00"/>
                </a:solidFill>
                <a:effectLst>
                  <a:outerShdw blurRad="254000" dist="127000" dir="2700000" algn="ctr" rotWithShape="0">
                    <a:schemeClr val="tx1">
                      <a:alpha val="60000"/>
                    </a:schemeClr>
                  </a:outerShdw>
                </a:effectLst>
              </a:rPr>
              <a:t>7 Gemeinden auslegen?</a:t>
            </a:r>
          </a:p>
        </p:txBody>
      </p:sp>
      <p:sp>
        <p:nvSpPr>
          <p:cNvPr id="667653" name="Rectangle 5"/>
          <p:cNvSpPr>
            <a:spLocks noGrp="1" noChangeArrowheads="1"/>
          </p:cNvSpPr>
          <p:nvPr>
            <p:ph type="body" sz="half" idx="1"/>
          </p:nvPr>
        </p:nvSpPr>
        <p:spPr>
          <a:xfrm>
            <a:off x="-55563" y="2198688"/>
            <a:ext cx="6028100" cy="4487862"/>
          </a:xfrm>
          <a:noFill/>
        </p:spPr>
        <p:txBody>
          <a:bodyPr/>
          <a:lstStyle/>
          <a:p>
            <a:pPr marL="636588" lvl="1" indent="-457200" eaLnBrk="1" hangingPunct="1">
              <a:lnSpc>
                <a:spcPct val="110000"/>
              </a:lnSpc>
              <a:spcBef>
                <a:spcPct val="5000"/>
              </a:spcBef>
              <a:buFontTx/>
              <a:buAutoNum type="arabicPeriod"/>
            </a:pPr>
            <a:r>
              <a:rPr lang="de-DE" sz="3000" dirty="0" smtClean="0">
                <a:solidFill>
                  <a:schemeClr val="bg1"/>
                </a:solidFill>
              </a:rPr>
              <a:t>Die echten 7 Gemeinden</a:t>
            </a:r>
          </a:p>
          <a:p>
            <a:pPr marL="636588" lvl="1" indent="-457200" eaLnBrk="1" hangingPunct="1">
              <a:spcBef>
                <a:spcPts val="600"/>
              </a:spcBef>
              <a:buFontTx/>
              <a:buAutoNum type="arabicPeriod"/>
            </a:pPr>
            <a:r>
              <a:rPr lang="de-DE" sz="3000" dirty="0" smtClean="0">
                <a:solidFill>
                  <a:schemeClr val="bg1"/>
                </a:solidFill>
              </a:rPr>
              <a:t>Zeitepochen der Kirchengeschichte</a:t>
            </a:r>
          </a:p>
          <a:p>
            <a:pPr marL="890588" lvl="2" indent="-247650" eaLnBrk="1" hangingPunct="1">
              <a:spcBef>
                <a:spcPct val="5000"/>
              </a:spcBef>
              <a:buFontTx/>
              <a:buChar char="-"/>
            </a:pPr>
            <a:r>
              <a:rPr lang="de-DE" dirty="0" smtClean="0">
                <a:solidFill>
                  <a:srgbClr val="FFFF99"/>
                </a:solidFill>
              </a:rPr>
              <a:t>Es passt</a:t>
            </a:r>
          </a:p>
          <a:p>
            <a:pPr marL="890588" lvl="2" indent="-247650" eaLnBrk="1" hangingPunct="1">
              <a:spcBef>
                <a:spcPct val="5000"/>
              </a:spcBef>
              <a:buFontTx/>
              <a:buChar char="-"/>
            </a:pPr>
            <a:r>
              <a:rPr lang="de-DE" dirty="0" smtClean="0">
                <a:solidFill>
                  <a:srgbClr val="FFFF99"/>
                </a:solidFill>
              </a:rPr>
              <a:t>Offb. 1,1: „Was in </a:t>
            </a:r>
            <a:r>
              <a:rPr lang="de-DE" dirty="0" smtClean="0">
                <a:solidFill>
                  <a:srgbClr val="FFFF99"/>
                </a:solidFill>
              </a:rPr>
              <a:t>Kürze </a:t>
            </a:r>
            <a:br>
              <a:rPr lang="de-DE" dirty="0" smtClean="0">
                <a:solidFill>
                  <a:srgbClr val="FFFF99"/>
                </a:solidFill>
              </a:rPr>
            </a:br>
            <a:r>
              <a:rPr lang="de-DE" dirty="0" smtClean="0">
                <a:solidFill>
                  <a:srgbClr val="FFFF99"/>
                </a:solidFill>
              </a:rPr>
              <a:t>                geschehen </a:t>
            </a:r>
            <a:r>
              <a:rPr lang="de-DE" dirty="0" smtClean="0">
                <a:solidFill>
                  <a:srgbClr val="FFFF99"/>
                </a:solidFill>
              </a:rPr>
              <a:t>soll.“</a:t>
            </a:r>
          </a:p>
          <a:p>
            <a:pPr marL="890588" lvl="2" indent="-247650" eaLnBrk="1" hangingPunct="1">
              <a:spcBef>
                <a:spcPct val="5000"/>
              </a:spcBef>
              <a:buFontTx/>
              <a:buChar char="-"/>
            </a:pPr>
            <a:r>
              <a:rPr lang="de-DE" dirty="0" smtClean="0">
                <a:solidFill>
                  <a:srgbClr val="FFFF99"/>
                </a:solidFill>
              </a:rPr>
              <a:t>Offb. 3,3.11.20: Zeitliche Dynamik</a:t>
            </a:r>
          </a:p>
          <a:p>
            <a:pPr marL="636588" lvl="1" indent="-457200" eaLnBrk="1" hangingPunct="1">
              <a:lnSpc>
                <a:spcPct val="110000"/>
              </a:lnSpc>
              <a:spcBef>
                <a:spcPts val="600"/>
              </a:spcBef>
              <a:buFontTx/>
              <a:buAutoNum type="arabicPeriod"/>
            </a:pPr>
            <a:r>
              <a:rPr lang="de-DE" sz="3000" dirty="0" smtClean="0">
                <a:solidFill>
                  <a:schemeClr val="bg1"/>
                </a:solidFill>
              </a:rPr>
              <a:t>Heutige Gemeindetypen</a:t>
            </a:r>
          </a:p>
          <a:p>
            <a:pPr marL="636588" lvl="1" indent="-457200" eaLnBrk="1" hangingPunct="1">
              <a:lnSpc>
                <a:spcPct val="110000"/>
              </a:lnSpc>
              <a:spcBef>
                <a:spcPts val="600"/>
              </a:spcBef>
              <a:buFontTx/>
              <a:buAutoNum type="arabicPeriod"/>
            </a:pPr>
            <a:r>
              <a:rPr lang="de-DE" sz="3000" dirty="0" smtClean="0">
                <a:solidFill>
                  <a:schemeClr val="bg1"/>
                </a:solidFill>
              </a:rPr>
              <a:t>Botschaften für uns</a:t>
            </a:r>
          </a:p>
        </p:txBody>
      </p:sp>
      <p:pic>
        <p:nvPicPr>
          <p:cNvPr id="667655" name="Picture 7" descr="Jesus 7 Leuchter 01"/>
          <p:cNvPicPr>
            <a:picLocks noChangeAspect="1" noChangeArrowheads="1"/>
          </p:cNvPicPr>
          <p:nvPr/>
        </p:nvPicPr>
        <p:blipFill>
          <a:blip r:embed="rId3" cstate="print"/>
          <a:srcRect/>
          <a:stretch>
            <a:fillRect/>
          </a:stretch>
        </p:blipFill>
        <p:spPr bwMode="auto">
          <a:xfrm>
            <a:off x="6211888" y="2273300"/>
            <a:ext cx="2728912" cy="4425950"/>
          </a:xfrm>
          <a:prstGeom prst="rect">
            <a:avLst/>
          </a:prstGeom>
          <a:noFill/>
          <a:ln w="9525">
            <a:noFill/>
            <a:miter lim="800000"/>
            <a:headEnd/>
            <a:tailEnd/>
          </a:ln>
        </p:spPr>
      </p:pic>
      <p:sp>
        <p:nvSpPr>
          <p:cNvPr id="6151" name="Text Box 8"/>
          <p:cNvSpPr txBox="1">
            <a:spLocks noChangeArrowheads="1"/>
          </p:cNvSpPr>
          <p:nvPr/>
        </p:nvSpPr>
        <p:spPr bwMode="auto">
          <a:xfrm>
            <a:off x="6037263" y="809625"/>
            <a:ext cx="3106737" cy="519113"/>
          </a:xfrm>
          <a:prstGeom prst="rect">
            <a:avLst/>
          </a:prstGeom>
          <a:noFill/>
          <a:ln w="9525">
            <a:noFill/>
            <a:miter lim="800000"/>
            <a:headEnd/>
            <a:tailEnd/>
          </a:ln>
        </p:spPr>
        <p:txBody>
          <a:bodyPr>
            <a:spAutoFit/>
          </a:bodyPr>
          <a:lstStyle/>
          <a:p>
            <a:pPr>
              <a:spcBef>
                <a:spcPct val="50000"/>
              </a:spcBef>
            </a:pPr>
            <a:r>
              <a:rPr lang="de-DE" sz="2800" dirty="0">
                <a:solidFill>
                  <a:schemeClr val="bg1"/>
                </a:solidFill>
                <a:latin typeface="Arial Narrow" pitchFamily="34" charset="0"/>
              </a:rPr>
              <a:t>Die 7 Gemeinden</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67652"/>
                                        </p:tgtEl>
                                        <p:attrNameLst>
                                          <p:attrName>style.visibility</p:attrName>
                                        </p:attrNameLst>
                                      </p:cBhvr>
                                      <p:to>
                                        <p:strVal val="visible"/>
                                      </p:to>
                                    </p:set>
                                    <p:anim calcmode="lin" valueType="num">
                                      <p:cBhvr>
                                        <p:cTn id="7" dur="1000" fill="hold"/>
                                        <p:tgtEl>
                                          <p:spTgt spid="667652"/>
                                        </p:tgtEl>
                                        <p:attrNameLst>
                                          <p:attrName>ppt_w</p:attrName>
                                        </p:attrNameLst>
                                      </p:cBhvr>
                                      <p:tavLst>
                                        <p:tav tm="0">
                                          <p:val>
                                            <p:strVal val="#ppt_w*0.70"/>
                                          </p:val>
                                        </p:tav>
                                        <p:tav tm="100000">
                                          <p:val>
                                            <p:strVal val="#ppt_w"/>
                                          </p:val>
                                        </p:tav>
                                      </p:tavLst>
                                    </p:anim>
                                    <p:anim calcmode="lin" valueType="num">
                                      <p:cBhvr>
                                        <p:cTn id="8" dur="1000" fill="hold"/>
                                        <p:tgtEl>
                                          <p:spTgt spid="667652"/>
                                        </p:tgtEl>
                                        <p:attrNameLst>
                                          <p:attrName>ppt_h</p:attrName>
                                        </p:attrNameLst>
                                      </p:cBhvr>
                                      <p:tavLst>
                                        <p:tav tm="0">
                                          <p:val>
                                            <p:strVal val="#ppt_h"/>
                                          </p:val>
                                        </p:tav>
                                        <p:tav tm="100000">
                                          <p:val>
                                            <p:strVal val="#ppt_h"/>
                                          </p:val>
                                        </p:tav>
                                      </p:tavLst>
                                    </p:anim>
                                    <p:animEffect transition="in" filter="fade">
                                      <p:cBhvr>
                                        <p:cTn id="9" dur="1000"/>
                                        <p:tgtEl>
                                          <p:spTgt spid="667652"/>
                                        </p:tgtEl>
                                      </p:cBhvr>
                                    </p:animEffect>
                                  </p:childTnLst>
                                </p:cTn>
                              </p:par>
                              <p:par>
                                <p:cTn id="10" presetID="55" presetClass="entr" presetSubtype="0" fill="hold" nodeType="withEffect">
                                  <p:stCondLst>
                                    <p:cond delay="0"/>
                                  </p:stCondLst>
                                  <p:childTnLst>
                                    <p:set>
                                      <p:cBhvr>
                                        <p:cTn id="11" dur="1" fill="hold">
                                          <p:stCondLst>
                                            <p:cond delay="0"/>
                                          </p:stCondLst>
                                        </p:cTn>
                                        <p:tgtEl>
                                          <p:spTgt spid="667655"/>
                                        </p:tgtEl>
                                        <p:attrNameLst>
                                          <p:attrName>style.visibility</p:attrName>
                                        </p:attrNameLst>
                                      </p:cBhvr>
                                      <p:to>
                                        <p:strVal val="visible"/>
                                      </p:to>
                                    </p:set>
                                    <p:anim calcmode="lin" valueType="num">
                                      <p:cBhvr>
                                        <p:cTn id="12" dur="1000" fill="hold"/>
                                        <p:tgtEl>
                                          <p:spTgt spid="667655"/>
                                        </p:tgtEl>
                                        <p:attrNameLst>
                                          <p:attrName>ppt_w</p:attrName>
                                        </p:attrNameLst>
                                      </p:cBhvr>
                                      <p:tavLst>
                                        <p:tav tm="0">
                                          <p:val>
                                            <p:strVal val="#ppt_w*0.70"/>
                                          </p:val>
                                        </p:tav>
                                        <p:tav tm="100000">
                                          <p:val>
                                            <p:strVal val="#ppt_w"/>
                                          </p:val>
                                        </p:tav>
                                      </p:tavLst>
                                    </p:anim>
                                    <p:anim calcmode="lin" valueType="num">
                                      <p:cBhvr>
                                        <p:cTn id="13" dur="1000" fill="hold"/>
                                        <p:tgtEl>
                                          <p:spTgt spid="667655"/>
                                        </p:tgtEl>
                                        <p:attrNameLst>
                                          <p:attrName>ppt_h</p:attrName>
                                        </p:attrNameLst>
                                      </p:cBhvr>
                                      <p:tavLst>
                                        <p:tav tm="0">
                                          <p:val>
                                            <p:strVal val="#ppt_h"/>
                                          </p:val>
                                        </p:tav>
                                        <p:tav tm="100000">
                                          <p:val>
                                            <p:strVal val="#ppt_h"/>
                                          </p:val>
                                        </p:tav>
                                      </p:tavLst>
                                    </p:anim>
                                    <p:animEffect transition="in" filter="fade">
                                      <p:cBhvr>
                                        <p:cTn id="14" dur="1000"/>
                                        <p:tgtEl>
                                          <p:spTgt spid="66765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67653">
                                            <p:txEl>
                                              <p:pRg st="0" end="0"/>
                                            </p:txEl>
                                          </p:spTgt>
                                        </p:tgtEl>
                                        <p:attrNameLst>
                                          <p:attrName>style.visibility</p:attrName>
                                        </p:attrNameLst>
                                      </p:cBhvr>
                                      <p:to>
                                        <p:strVal val="visible"/>
                                      </p:to>
                                    </p:set>
                                    <p:animEffect transition="in" filter="slide(fromBottom)">
                                      <p:cBhvr>
                                        <p:cTn id="19" dur="500"/>
                                        <p:tgtEl>
                                          <p:spTgt spid="66765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667653">
                                            <p:txEl>
                                              <p:pRg st="1" end="1"/>
                                            </p:txEl>
                                          </p:spTgt>
                                        </p:tgtEl>
                                        <p:attrNameLst>
                                          <p:attrName>style.visibility</p:attrName>
                                        </p:attrNameLst>
                                      </p:cBhvr>
                                      <p:to>
                                        <p:strVal val="visible"/>
                                      </p:to>
                                    </p:set>
                                    <p:animEffect transition="in" filter="slide(fromBottom)">
                                      <p:cBhvr>
                                        <p:cTn id="24" dur="500"/>
                                        <p:tgtEl>
                                          <p:spTgt spid="66765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667653">
                                            <p:txEl>
                                              <p:pRg st="2" end="2"/>
                                            </p:txEl>
                                          </p:spTgt>
                                        </p:tgtEl>
                                        <p:attrNameLst>
                                          <p:attrName>style.visibility</p:attrName>
                                        </p:attrNameLst>
                                      </p:cBhvr>
                                      <p:to>
                                        <p:strVal val="visible"/>
                                      </p:to>
                                    </p:set>
                                    <p:animEffect transition="in" filter="slide(fromBottom)">
                                      <p:cBhvr>
                                        <p:cTn id="29" dur="500"/>
                                        <p:tgtEl>
                                          <p:spTgt spid="66765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667653">
                                            <p:txEl>
                                              <p:pRg st="3" end="3"/>
                                            </p:txEl>
                                          </p:spTgt>
                                        </p:tgtEl>
                                        <p:attrNameLst>
                                          <p:attrName>style.visibility</p:attrName>
                                        </p:attrNameLst>
                                      </p:cBhvr>
                                      <p:to>
                                        <p:strVal val="visible"/>
                                      </p:to>
                                    </p:set>
                                    <p:animEffect transition="in" filter="slide(fromBottom)">
                                      <p:cBhvr>
                                        <p:cTn id="34" dur="500"/>
                                        <p:tgtEl>
                                          <p:spTgt spid="66765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667653">
                                            <p:txEl>
                                              <p:pRg st="4" end="4"/>
                                            </p:txEl>
                                          </p:spTgt>
                                        </p:tgtEl>
                                        <p:attrNameLst>
                                          <p:attrName>style.visibility</p:attrName>
                                        </p:attrNameLst>
                                      </p:cBhvr>
                                      <p:to>
                                        <p:strVal val="visible"/>
                                      </p:to>
                                    </p:set>
                                    <p:animEffect transition="in" filter="slide(fromBottom)">
                                      <p:cBhvr>
                                        <p:cTn id="39" dur="500"/>
                                        <p:tgtEl>
                                          <p:spTgt spid="66765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667653">
                                            <p:txEl>
                                              <p:pRg st="5" end="5"/>
                                            </p:txEl>
                                          </p:spTgt>
                                        </p:tgtEl>
                                        <p:attrNameLst>
                                          <p:attrName>style.visibility</p:attrName>
                                        </p:attrNameLst>
                                      </p:cBhvr>
                                      <p:to>
                                        <p:strVal val="visible"/>
                                      </p:to>
                                    </p:set>
                                    <p:animEffect transition="in" filter="slide(fromBottom)">
                                      <p:cBhvr>
                                        <p:cTn id="44" dur="500"/>
                                        <p:tgtEl>
                                          <p:spTgt spid="66765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667653">
                                            <p:txEl>
                                              <p:pRg st="6" end="6"/>
                                            </p:txEl>
                                          </p:spTgt>
                                        </p:tgtEl>
                                        <p:attrNameLst>
                                          <p:attrName>style.visibility</p:attrName>
                                        </p:attrNameLst>
                                      </p:cBhvr>
                                      <p:to>
                                        <p:strVal val="visible"/>
                                      </p:to>
                                    </p:set>
                                    <p:animEffect transition="in" filter="slide(fromBottom)">
                                      <p:cBhvr>
                                        <p:cTn id="49" dur="500"/>
                                        <p:tgtEl>
                                          <p:spTgt spid="6676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2" grpId="0"/>
      <p:bldP spid="66765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43011"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7892"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Thyatira</a:t>
            </a:r>
          </a:p>
        </p:txBody>
      </p:sp>
      <p:sp>
        <p:nvSpPr>
          <p:cNvPr id="677893" name="Rectangle 5"/>
          <p:cNvSpPr>
            <a:spLocks noGrp="1" noChangeArrowheads="1"/>
          </p:cNvSpPr>
          <p:nvPr>
            <p:ph type="body" sz="half" idx="1"/>
          </p:nvPr>
        </p:nvSpPr>
        <p:spPr>
          <a:xfrm>
            <a:off x="166688" y="2759075"/>
            <a:ext cx="5664200"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Lob:</a:t>
            </a:r>
          </a:p>
          <a:p>
            <a:pPr marL="625475" lvl="1" indent="-446088" eaLnBrk="1" hangingPunct="1">
              <a:lnSpc>
                <a:spcPct val="110000"/>
              </a:lnSpc>
              <a:spcBef>
                <a:spcPct val="5000"/>
              </a:spcBef>
              <a:buFont typeface="Arial" pitchFamily="34" charset="0"/>
              <a:buChar char="+"/>
              <a:defRPr/>
            </a:pPr>
            <a:r>
              <a:rPr lang="de-DE" sz="3000" dirty="0" smtClean="0">
                <a:solidFill>
                  <a:srgbClr val="FFFF99"/>
                </a:solidFill>
              </a:rPr>
              <a:t>Liebe</a:t>
            </a:r>
          </a:p>
          <a:p>
            <a:pPr marL="625475" lvl="1" indent="-446088" eaLnBrk="1" hangingPunct="1">
              <a:lnSpc>
                <a:spcPct val="110000"/>
              </a:lnSpc>
              <a:spcBef>
                <a:spcPct val="5000"/>
              </a:spcBef>
              <a:buFont typeface="Arial" pitchFamily="34" charset="0"/>
              <a:buChar char="+"/>
              <a:defRPr/>
            </a:pPr>
            <a:r>
              <a:rPr lang="de-DE" sz="3000" dirty="0" smtClean="0">
                <a:solidFill>
                  <a:srgbClr val="FFFF99"/>
                </a:solidFill>
              </a:rPr>
              <a:t>Glaube </a:t>
            </a:r>
          </a:p>
          <a:p>
            <a:pPr marL="625475" lvl="1" indent="-446088" eaLnBrk="1" hangingPunct="1">
              <a:lnSpc>
                <a:spcPct val="110000"/>
              </a:lnSpc>
              <a:spcBef>
                <a:spcPct val="5000"/>
              </a:spcBef>
              <a:buFont typeface="Arial" pitchFamily="34" charset="0"/>
              <a:buChar char="+"/>
              <a:defRPr/>
            </a:pPr>
            <a:r>
              <a:rPr lang="de-DE" sz="3000" dirty="0" smtClean="0">
                <a:solidFill>
                  <a:srgbClr val="FFFF99"/>
                </a:solidFill>
              </a:rPr>
              <a:t>Dienst</a:t>
            </a:r>
          </a:p>
          <a:p>
            <a:pPr marL="625475" lvl="1" indent="-446088" eaLnBrk="1" hangingPunct="1">
              <a:lnSpc>
                <a:spcPct val="110000"/>
              </a:lnSpc>
              <a:spcBef>
                <a:spcPct val="5000"/>
              </a:spcBef>
              <a:buFont typeface="Arial" pitchFamily="34" charset="0"/>
              <a:buChar char="+"/>
              <a:defRPr/>
            </a:pPr>
            <a:r>
              <a:rPr lang="de-DE" sz="3000" dirty="0" smtClean="0">
                <a:solidFill>
                  <a:srgbClr val="FFFF99"/>
                </a:solidFill>
              </a:rPr>
              <a:t>Geduld</a:t>
            </a:r>
          </a:p>
        </p:txBody>
      </p:sp>
      <p:pic>
        <p:nvPicPr>
          <p:cNvPr id="43015" name="Picture 8" descr="Thyatira 1"/>
          <p:cNvPicPr>
            <a:picLocks noChangeAspect="1" noChangeArrowheads="1"/>
          </p:cNvPicPr>
          <p:nvPr/>
        </p:nvPicPr>
        <p:blipFill>
          <a:blip r:embed="rId3"/>
          <a:srcRect/>
          <a:stretch>
            <a:fillRect/>
          </a:stretch>
        </p:blipFill>
        <p:spPr bwMode="auto">
          <a:xfrm>
            <a:off x="5673725" y="3228975"/>
            <a:ext cx="3425825" cy="2570163"/>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2,18-29</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7893">
                                            <p:txEl>
                                              <p:pRg st="1" end="1"/>
                                            </p:txEl>
                                          </p:spTgt>
                                        </p:tgtEl>
                                        <p:attrNameLst>
                                          <p:attrName>style.visibility</p:attrName>
                                        </p:attrNameLst>
                                      </p:cBhvr>
                                      <p:to>
                                        <p:strVal val="visible"/>
                                      </p:to>
                                    </p:set>
                                    <p:animEffect transition="in" filter="slide(fromBottom)">
                                      <p:cBhvr>
                                        <p:cTn id="7" dur="500"/>
                                        <p:tgtEl>
                                          <p:spTgt spid="6778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77893">
                                            <p:txEl>
                                              <p:pRg st="2" end="2"/>
                                            </p:txEl>
                                          </p:spTgt>
                                        </p:tgtEl>
                                        <p:attrNameLst>
                                          <p:attrName>style.visibility</p:attrName>
                                        </p:attrNameLst>
                                      </p:cBhvr>
                                      <p:to>
                                        <p:strVal val="visible"/>
                                      </p:to>
                                    </p:set>
                                    <p:animEffect transition="in" filter="slide(fromBottom)">
                                      <p:cBhvr>
                                        <p:cTn id="12" dur="500"/>
                                        <p:tgtEl>
                                          <p:spTgt spid="6778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77893">
                                            <p:txEl>
                                              <p:pRg st="3" end="3"/>
                                            </p:txEl>
                                          </p:spTgt>
                                        </p:tgtEl>
                                        <p:attrNameLst>
                                          <p:attrName>style.visibility</p:attrName>
                                        </p:attrNameLst>
                                      </p:cBhvr>
                                      <p:to>
                                        <p:strVal val="visible"/>
                                      </p:to>
                                    </p:set>
                                    <p:animEffect transition="in" filter="slide(fromBottom)">
                                      <p:cBhvr>
                                        <p:cTn id="17" dur="500"/>
                                        <p:tgtEl>
                                          <p:spTgt spid="67789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77893">
                                            <p:txEl>
                                              <p:pRg st="4" end="4"/>
                                            </p:txEl>
                                          </p:spTgt>
                                        </p:tgtEl>
                                        <p:attrNameLst>
                                          <p:attrName>style.visibility</p:attrName>
                                        </p:attrNameLst>
                                      </p:cBhvr>
                                      <p:to>
                                        <p:strVal val="visible"/>
                                      </p:to>
                                    </p:set>
                                    <p:animEffect transition="in" filter="slide(fromBottom)">
                                      <p:cBhvr>
                                        <p:cTn id="22" dur="500"/>
                                        <p:tgtEl>
                                          <p:spTgt spid="6778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44035"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7892"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Thyatira</a:t>
            </a:r>
          </a:p>
        </p:txBody>
      </p:sp>
      <p:sp>
        <p:nvSpPr>
          <p:cNvPr id="677893" name="Rectangle 5"/>
          <p:cNvSpPr>
            <a:spLocks noGrp="1" noChangeArrowheads="1"/>
          </p:cNvSpPr>
          <p:nvPr>
            <p:ph type="body" sz="half" idx="1"/>
          </p:nvPr>
        </p:nvSpPr>
        <p:spPr>
          <a:xfrm>
            <a:off x="166688" y="2759075"/>
            <a:ext cx="5664200"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2 Gruppen:</a:t>
            </a:r>
          </a:p>
          <a:p>
            <a:pPr marL="531813" lvl="1" indent="-352425" eaLnBrk="1" hangingPunct="1">
              <a:lnSpc>
                <a:spcPct val="110000"/>
              </a:lnSpc>
              <a:spcBef>
                <a:spcPct val="5000"/>
              </a:spcBef>
              <a:buFont typeface="Arial" pitchFamily="34" charset="0"/>
              <a:buChar char="•"/>
              <a:defRPr/>
            </a:pPr>
            <a:r>
              <a:rPr lang="de-DE" sz="3000" dirty="0" err="1" smtClean="0">
                <a:solidFill>
                  <a:srgbClr val="FFFF99"/>
                </a:solidFill>
              </a:rPr>
              <a:t>Isebel</a:t>
            </a:r>
            <a:r>
              <a:rPr lang="de-DE" sz="3000" dirty="0" smtClean="0">
                <a:solidFill>
                  <a:srgbClr val="FFFF99"/>
                </a:solidFill>
              </a:rPr>
              <a:t> – Abfall</a:t>
            </a:r>
          </a:p>
          <a:p>
            <a:pPr marL="531813" lvl="1" indent="-352425" eaLnBrk="1" hangingPunct="1">
              <a:lnSpc>
                <a:spcPct val="110000"/>
              </a:lnSpc>
              <a:spcBef>
                <a:spcPct val="5000"/>
              </a:spcBef>
              <a:buFont typeface="Arial" pitchFamily="34" charset="0"/>
              <a:buChar char="•"/>
              <a:defRPr/>
            </a:pPr>
            <a:r>
              <a:rPr lang="de-DE" sz="3000" dirty="0" smtClean="0">
                <a:solidFill>
                  <a:srgbClr val="FFFF99"/>
                </a:solidFill>
              </a:rPr>
              <a:t>Die Übrigen – Treue</a:t>
            </a:r>
          </a:p>
        </p:txBody>
      </p:sp>
      <p:pic>
        <p:nvPicPr>
          <p:cNvPr id="44039" name="Picture 8" descr="Thyatira 1"/>
          <p:cNvPicPr>
            <a:picLocks noChangeAspect="1" noChangeArrowheads="1"/>
          </p:cNvPicPr>
          <p:nvPr/>
        </p:nvPicPr>
        <p:blipFill>
          <a:blip r:embed="rId3"/>
          <a:srcRect/>
          <a:stretch>
            <a:fillRect/>
          </a:stretch>
        </p:blipFill>
        <p:spPr bwMode="auto">
          <a:xfrm>
            <a:off x="5673725" y="3228975"/>
            <a:ext cx="3425825" cy="2570163"/>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2,18-29</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7893">
                                            <p:txEl>
                                              <p:pRg st="1" end="1"/>
                                            </p:txEl>
                                          </p:spTgt>
                                        </p:tgtEl>
                                        <p:attrNameLst>
                                          <p:attrName>style.visibility</p:attrName>
                                        </p:attrNameLst>
                                      </p:cBhvr>
                                      <p:to>
                                        <p:strVal val="visible"/>
                                      </p:to>
                                    </p:set>
                                    <p:animEffect transition="in" filter="slide(fromBottom)">
                                      <p:cBhvr>
                                        <p:cTn id="7" dur="500"/>
                                        <p:tgtEl>
                                          <p:spTgt spid="6778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77893">
                                            <p:txEl>
                                              <p:pRg st="2" end="2"/>
                                            </p:txEl>
                                          </p:spTgt>
                                        </p:tgtEl>
                                        <p:attrNameLst>
                                          <p:attrName>style.visibility</p:attrName>
                                        </p:attrNameLst>
                                      </p:cBhvr>
                                      <p:to>
                                        <p:strVal val="visible"/>
                                      </p:to>
                                    </p:set>
                                    <p:animEffect transition="in" filter="slide(fromBottom)">
                                      <p:cBhvr>
                                        <p:cTn id="12" dur="500"/>
                                        <p:tgtEl>
                                          <p:spTgt spid="677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45059"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7892"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Thyatira</a:t>
            </a:r>
          </a:p>
        </p:txBody>
      </p:sp>
      <p:sp>
        <p:nvSpPr>
          <p:cNvPr id="677893" name="Rectangle 5"/>
          <p:cNvSpPr>
            <a:spLocks noGrp="1" noChangeArrowheads="1"/>
          </p:cNvSpPr>
          <p:nvPr>
            <p:ph type="body" sz="half" idx="1"/>
          </p:nvPr>
        </p:nvSpPr>
        <p:spPr>
          <a:xfrm>
            <a:off x="166688" y="2759075"/>
            <a:ext cx="5664200"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Tadel:</a:t>
            </a:r>
          </a:p>
          <a:p>
            <a:pPr marL="625475" lvl="1" indent="-446088" eaLnBrk="1" hangingPunct="1">
              <a:lnSpc>
                <a:spcPct val="110000"/>
              </a:lnSpc>
              <a:spcBef>
                <a:spcPct val="5000"/>
              </a:spcBef>
              <a:buFont typeface="Symbol" pitchFamily="18" charset="2"/>
              <a:buChar char="-"/>
              <a:defRPr/>
            </a:pPr>
            <a:r>
              <a:rPr lang="de-DE" sz="3000" dirty="0" err="1" smtClean="0">
                <a:solidFill>
                  <a:srgbClr val="FFFF99"/>
                </a:solidFill>
              </a:rPr>
              <a:t>Isebel</a:t>
            </a:r>
            <a:r>
              <a:rPr lang="de-DE" sz="3000" dirty="0" smtClean="0">
                <a:solidFill>
                  <a:srgbClr val="FFFF99"/>
                </a:solidFill>
              </a:rPr>
              <a:t> dulden</a:t>
            </a:r>
          </a:p>
          <a:p>
            <a:pPr marL="625475" lvl="1" indent="-446088" eaLnBrk="1" hangingPunct="1">
              <a:lnSpc>
                <a:spcPct val="110000"/>
              </a:lnSpc>
              <a:spcBef>
                <a:spcPct val="5000"/>
              </a:spcBef>
              <a:buFont typeface="Arial" pitchFamily="34" charset="0"/>
              <a:buChar char="+"/>
              <a:defRPr/>
            </a:pPr>
            <a:endParaRPr lang="de-DE" sz="3000" dirty="0" smtClean="0">
              <a:solidFill>
                <a:srgbClr val="FFFF99"/>
              </a:solidFill>
            </a:endParaRPr>
          </a:p>
          <a:p>
            <a:pPr marL="1025525" lvl="2" indent="-446088" eaLnBrk="1" hangingPunct="1">
              <a:lnSpc>
                <a:spcPct val="110000"/>
              </a:lnSpc>
              <a:spcBef>
                <a:spcPct val="5000"/>
              </a:spcBef>
              <a:buFontTx/>
              <a:buNone/>
              <a:defRPr/>
            </a:pPr>
            <a:r>
              <a:rPr lang="de-DE" sz="2800" dirty="0" err="1" smtClean="0">
                <a:solidFill>
                  <a:schemeClr val="bg1"/>
                </a:solidFill>
              </a:rPr>
              <a:t>Isebel</a:t>
            </a:r>
            <a:r>
              <a:rPr lang="de-DE" sz="2800" dirty="0" smtClean="0">
                <a:solidFill>
                  <a:schemeClr val="bg1"/>
                </a:solidFill>
              </a:rPr>
              <a:t> – falsche Religion</a:t>
            </a:r>
          </a:p>
          <a:p>
            <a:pPr marL="1025525" lvl="2" indent="-446088" eaLnBrk="1" hangingPunct="1">
              <a:lnSpc>
                <a:spcPct val="110000"/>
              </a:lnSpc>
              <a:spcBef>
                <a:spcPct val="5000"/>
              </a:spcBef>
              <a:buFontTx/>
              <a:buNone/>
              <a:defRPr/>
            </a:pPr>
            <a:r>
              <a:rPr lang="de-DE" sz="2800" dirty="0" smtClean="0">
                <a:solidFill>
                  <a:schemeClr val="bg1"/>
                </a:solidFill>
              </a:rPr>
              <a:t>Ahab – Staat</a:t>
            </a:r>
          </a:p>
          <a:p>
            <a:pPr marL="1025525" lvl="2" indent="-446088" eaLnBrk="1" hangingPunct="1">
              <a:lnSpc>
                <a:spcPct val="110000"/>
              </a:lnSpc>
              <a:spcBef>
                <a:spcPct val="5000"/>
              </a:spcBef>
              <a:buFontTx/>
              <a:buNone/>
              <a:defRPr/>
            </a:pPr>
            <a:r>
              <a:rPr lang="de-DE" sz="2800" dirty="0" smtClean="0">
                <a:solidFill>
                  <a:schemeClr val="bg1"/>
                </a:solidFill>
              </a:rPr>
              <a:t>Elia – wahre Gemeinde</a:t>
            </a:r>
          </a:p>
        </p:txBody>
      </p:sp>
      <p:pic>
        <p:nvPicPr>
          <p:cNvPr id="45063" name="Picture 8" descr="Thyatira 1"/>
          <p:cNvPicPr>
            <a:picLocks noChangeAspect="1" noChangeArrowheads="1"/>
          </p:cNvPicPr>
          <p:nvPr/>
        </p:nvPicPr>
        <p:blipFill>
          <a:blip r:embed="rId3"/>
          <a:srcRect/>
          <a:stretch>
            <a:fillRect/>
          </a:stretch>
        </p:blipFill>
        <p:spPr bwMode="auto">
          <a:xfrm>
            <a:off x="5673725" y="3228975"/>
            <a:ext cx="3425825" cy="2570163"/>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2,18-29</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7893">
                                            <p:txEl>
                                              <p:pRg st="1" end="1"/>
                                            </p:txEl>
                                          </p:spTgt>
                                        </p:tgtEl>
                                        <p:attrNameLst>
                                          <p:attrName>style.visibility</p:attrName>
                                        </p:attrNameLst>
                                      </p:cBhvr>
                                      <p:to>
                                        <p:strVal val="visible"/>
                                      </p:to>
                                    </p:set>
                                    <p:animEffect transition="in" filter="slide(fromBottom)">
                                      <p:cBhvr>
                                        <p:cTn id="7" dur="500"/>
                                        <p:tgtEl>
                                          <p:spTgt spid="6778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77893">
                                            <p:txEl>
                                              <p:pRg st="3" end="3"/>
                                            </p:txEl>
                                          </p:spTgt>
                                        </p:tgtEl>
                                        <p:attrNameLst>
                                          <p:attrName>style.visibility</p:attrName>
                                        </p:attrNameLst>
                                      </p:cBhvr>
                                      <p:to>
                                        <p:strVal val="visible"/>
                                      </p:to>
                                    </p:set>
                                    <p:animEffect transition="in" filter="slide(fromBottom)">
                                      <p:cBhvr>
                                        <p:cTn id="12" dur="500"/>
                                        <p:tgtEl>
                                          <p:spTgt spid="677893">
                                            <p:txEl>
                                              <p:pRg st="3" end="3"/>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677893">
                                            <p:txEl>
                                              <p:pRg st="4" end="4"/>
                                            </p:txEl>
                                          </p:spTgt>
                                        </p:tgtEl>
                                        <p:attrNameLst>
                                          <p:attrName>style.visibility</p:attrName>
                                        </p:attrNameLst>
                                      </p:cBhvr>
                                      <p:to>
                                        <p:strVal val="visible"/>
                                      </p:to>
                                    </p:set>
                                    <p:animEffect transition="in" filter="slide(fromBottom)">
                                      <p:cBhvr>
                                        <p:cTn id="15" dur="500"/>
                                        <p:tgtEl>
                                          <p:spTgt spid="677893">
                                            <p:txEl>
                                              <p:pRg st="4" end="4"/>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677893">
                                            <p:txEl>
                                              <p:pRg st="5" end="5"/>
                                            </p:txEl>
                                          </p:spTgt>
                                        </p:tgtEl>
                                        <p:attrNameLst>
                                          <p:attrName>style.visibility</p:attrName>
                                        </p:attrNameLst>
                                      </p:cBhvr>
                                      <p:to>
                                        <p:strVal val="visible"/>
                                      </p:to>
                                    </p:set>
                                    <p:animEffect transition="in" filter="slide(fromBottom)">
                                      <p:cBhvr>
                                        <p:cTn id="18" dur="500"/>
                                        <p:tgtEl>
                                          <p:spTgt spid="6778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46083"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7892"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Thyatira</a:t>
            </a:r>
          </a:p>
        </p:txBody>
      </p:sp>
      <p:sp>
        <p:nvSpPr>
          <p:cNvPr id="677893" name="Rectangle 5"/>
          <p:cNvSpPr>
            <a:spLocks noGrp="1" noChangeArrowheads="1"/>
          </p:cNvSpPr>
          <p:nvPr>
            <p:ph type="body" sz="half" idx="1"/>
          </p:nvPr>
        </p:nvSpPr>
        <p:spPr>
          <a:xfrm>
            <a:off x="166688" y="2759075"/>
            <a:ext cx="5664200"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Rat </a:t>
            </a:r>
            <a:r>
              <a:rPr lang="de-DE" dirty="0" smtClean="0">
                <a:solidFill>
                  <a:schemeClr val="bg1"/>
                </a:solidFill>
              </a:rPr>
              <a:t>(an die Übrigen)</a:t>
            </a:r>
            <a:r>
              <a:rPr lang="de-DE" sz="3200" dirty="0" smtClean="0">
                <a:solidFill>
                  <a:schemeClr val="bg1"/>
                </a:solidFill>
              </a:rPr>
              <a:t>:</a:t>
            </a:r>
          </a:p>
          <a:p>
            <a:pPr marL="717550" lvl="1" indent="-538163" eaLnBrk="1" hangingPunct="1">
              <a:lnSpc>
                <a:spcPct val="110000"/>
              </a:lnSpc>
              <a:spcBef>
                <a:spcPct val="5000"/>
              </a:spcBef>
              <a:buFont typeface="Wingdings" pitchFamily="2" charset="2"/>
              <a:buChar char="ð"/>
              <a:defRPr/>
            </a:pPr>
            <a:r>
              <a:rPr lang="de-DE" sz="3000" dirty="0" smtClean="0">
                <a:solidFill>
                  <a:srgbClr val="FFFF99"/>
                </a:solidFill>
              </a:rPr>
              <a:t>Halte fest, was du hast</a:t>
            </a:r>
          </a:p>
        </p:txBody>
      </p:sp>
      <p:pic>
        <p:nvPicPr>
          <p:cNvPr id="46087" name="Picture 8" descr="Thyatira 1"/>
          <p:cNvPicPr>
            <a:picLocks noChangeAspect="1" noChangeArrowheads="1"/>
          </p:cNvPicPr>
          <p:nvPr/>
        </p:nvPicPr>
        <p:blipFill>
          <a:blip r:embed="rId3"/>
          <a:srcRect/>
          <a:stretch>
            <a:fillRect/>
          </a:stretch>
        </p:blipFill>
        <p:spPr bwMode="auto">
          <a:xfrm>
            <a:off x="5673725" y="3228975"/>
            <a:ext cx="3425825" cy="2570163"/>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2,18-29</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7893">
                                            <p:txEl>
                                              <p:pRg st="1" end="1"/>
                                            </p:txEl>
                                          </p:spTgt>
                                        </p:tgtEl>
                                        <p:attrNameLst>
                                          <p:attrName>style.visibility</p:attrName>
                                        </p:attrNameLst>
                                      </p:cBhvr>
                                      <p:to>
                                        <p:strVal val="visible"/>
                                      </p:to>
                                    </p:set>
                                    <p:animEffect transition="in" filter="slide(fromBottom)">
                                      <p:cBhvr>
                                        <p:cTn id="7" dur="500"/>
                                        <p:tgtEl>
                                          <p:spTgt spid="6778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4710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994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Sardes</a:t>
            </a:r>
          </a:p>
        </p:txBody>
      </p:sp>
      <p:sp>
        <p:nvSpPr>
          <p:cNvPr id="679941"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„Übrige“</a:t>
            </a:r>
            <a:endParaRPr lang="de-DE" sz="3200" dirty="0" smtClean="0">
              <a:solidFill>
                <a:srgbClr val="FFFF00"/>
              </a:solidFill>
            </a:endParaRPr>
          </a:p>
        </p:txBody>
      </p:sp>
      <p:pic>
        <p:nvPicPr>
          <p:cNvPr id="18439" name="Picture 8" descr="Sardes 30 - Synagoge"/>
          <p:cNvPicPr>
            <a:picLocks noChangeAspect="1" noChangeArrowheads="1"/>
          </p:cNvPicPr>
          <p:nvPr/>
        </p:nvPicPr>
        <p:blipFill>
          <a:blip r:embed="rId3"/>
          <a:srcRect/>
          <a:stretch>
            <a:fillRect/>
          </a:stretch>
        </p:blipFill>
        <p:spPr bwMode="auto">
          <a:xfrm>
            <a:off x="4765675" y="2768600"/>
            <a:ext cx="4333875" cy="3249613"/>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3,1-6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79940"/>
                                        </p:tgtEl>
                                        <p:attrNameLst>
                                          <p:attrName>style.visibility</p:attrName>
                                        </p:attrNameLst>
                                      </p:cBhvr>
                                      <p:to>
                                        <p:strVal val="visible"/>
                                      </p:to>
                                    </p:set>
                                    <p:anim calcmode="lin" valueType="num">
                                      <p:cBhvr>
                                        <p:cTn id="7" dur="1000" fill="hold"/>
                                        <p:tgtEl>
                                          <p:spTgt spid="679940"/>
                                        </p:tgtEl>
                                        <p:attrNameLst>
                                          <p:attrName>ppt_w</p:attrName>
                                        </p:attrNameLst>
                                      </p:cBhvr>
                                      <p:tavLst>
                                        <p:tav tm="0">
                                          <p:val>
                                            <p:strVal val="#ppt_w*0.70"/>
                                          </p:val>
                                        </p:tav>
                                        <p:tav tm="100000">
                                          <p:val>
                                            <p:strVal val="#ppt_w"/>
                                          </p:val>
                                        </p:tav>
                                      </p:tavLst>
                                    </p:anim>
                                    <p:anim calcmode="lin" valueType="num">
                                      <p:cBhvr>
                                        <p:cTn id="8" dur="1000" fill="hold"/>
                                        <p:tgtEl>
                                          <p:spTgt spid="679940"/>
                                        </p:tgtEl>
                                        <p:attrNameLst>
                                          <p:attrName>ppt_h</p:attrName>
                                        </p:attrNameLst>
                                      </p:cBhvr>
                                      <p:tavLst>
                                        <p:tav tm="0">
                                          <p:val>
                                            <p:strVal val="#ppt_h"/>
                                          </p:val>
                                        </p:tav>
                                        <p:tav tm="100000">
                                          <p:val>
                                            <p:strVal val="#ppt_h"/>
                                          </p:val>
                                        </p:tav>
                                      </p:tavLst>
                                    </p:anim>
                                    <p:animEffect transition="in" filter="fade">
                                      <p:cBhvr>
                                        <p:cTn id="9" dur="1000"/>
                                        <p:tgtEl>
                                          <p:spTgt spid="67994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18439"/>
                                        </p:tgtEl>
                                        <p:attrNameLst>
                                          <p:attrName>style.visibility</p:attrName>
                                        </p:attrNameLst>
                                      </p:cBhvr>
                                      <p:to>
                                        <p:strVal val="visible"/>
                                      </p:to>
                                    </p:set>
                                    <p:anim calcmode="lin" valueType="num">
                                      <p:cBhvr>
                                        <p:cTn id="17" dur="1000" fill="hold"/>
                                        <p:tgtEl>
                                          <p:spTgt spid="18439"/>
                                        </p:tgtEl>
                                        <p:attrNameLst>
                                          <p:attrName>ppt_w</p:attrName>
                                        </p:attrNameLst>
                                      </p:cBhvr>
                                      <p:tavLst>
                                        <p:tav tm="0">
                                          <p:val>
                                            <p:strVal val="#ppt_w*0.70"/>
                                          </p:val>
                                        </p:tav>
                                        <p:tav tm="100000">
                                          <p:val>
                                            <p:strVal val="#ppt_w"/>
                                          </p:val>
                                        </p:tav>
                                      </p:tavLst>
                                    </p:anim>
                                    <p:anim calcmode="lin" valueType="num">
                                      <p:cBhvr>
                                        <p:cTn id="18" dur="1000" fill="hold"/>
                                        <p:tgtEl>
                                          <p:spTgt spid="18439"/>
                                        </p:tgtEl>
                                        <p:attrNameLst>
                                          <p:attrName>ppt_h</p:attrName>
                                        </p:attrNameLst>
                                      </p:cBhvr>
                                      <p:tavLst>
                                        <p:tav tm="0">
                                          <p:val>
                                            <p:strVal val="#ppt_h"/>
                                          </p:val>
                                        </p:tav>
                                        <p:tav tm="100000">
                                          <p:val>
                                            <p:strVal val="#ppt_h"/>
                                          </p:val>
                                        </p:tav>
                                      </p:tavLst>
                                    </p:anim>
                                    <p:animEffect transition="in" filter="fade">
                                      <p:cBhvr>
                                        <p:cTn id="19" dur="1000"/>
                                        <p:tgtEl>
                                          <p:spTgt spid="18439"/>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679941">
                                            <p:txEl>
                                              <p:pRg st="0" end="0"/>
                                            </p:txEl>
                                          </p:spTgt>
                                        </p:tgtEl>
                                        <p:attrNameLst>
                                          <p:attrName>style.visibility</p:attrName>
                                        </p:attrNameLst>
                                      </p:cBhvr>
                                      <p:to>
                                        <p:strVal val="visible"/>
                                      </p:to>
                                    </p:set>
                                    <p:animEffect transition="in" filter="slide(fromBottom)">
                                      <p:cBhvr>
                                        <p:cTn id="24" dur="500"/>
                                        <p:tgtEl>
                                          <p:spTgt spid="6799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40" grpId="0"/>
      <p:bldP spid="679941" grpId="0" build="p"/>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D:\Eigene Dateien\Eigene Bilder\Türkeireise\2004-04-29\Sardes\Sardes 04 - Artemis-Tempel b.jpg"/>
          <p:cNvPicPr>
            <a:picLocks noChangeAspect="1" noChangeArrowheads="1"/>
          </p:cNvPicPr>
          <p:nvPr/>
        </p:nvPicPr>
        <p:blipFill>
          <a:blip r:embed="rId2"/>
          <a:srcRect l="1688"/>
          <a:stretch>
            <a:fillRect/>
          </a:stretch>
        </p:blipFill>
        <p:spPr bwMode="auto">
          <a:xfrm>
            <a:off x="-73025" y="0"/>
            <a:ext cx="9217025" cy="6858000"/>
          </a:xfrm>
          <a:prstGeom prst="rect">
            <a:avLst/>
          </a:prstGeom>
          <a:noFill/>
          <a:ln w="9525">
            <a:noFill/>
            <a:miter lim="800000"/>
            <a:headEnd/>
            <a:tailEnd/>
          </a:ln>
        </p:spPr>
      </p:pic>
      <p:sp>
        <p:nvSpPr>
          <p:cNvPr id="3" name="Text Box 4"/>
          <p:cNvSpPr txBox="1">
            <a:spLocks noChangeArrowheads="1"/>
          </p:cNvSpPr>
          <p:nvPr/>
        </p:nvSpPr>
        <p:spPr bwMode="auto">
          <a:xfrm>
            <a:off x="584200" y="6211888"/>
            <a:ext cx="7553325"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Sardes heute – Artemis Tempel</a:t>
            </a:r>
          </a:p>
        </p:txBody>
      </p:sp>
    </p:spTree>
  </p:cSld>
  <p:clrMapOvr>
    <a:masterClrMapping/>
  </p:clrMapOvr>
  <p:transition spd="med">
    <p:strips dir="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Eigene Dateien\Eigene Bilder\Türkeireise\2004-04-29\Sardes\Sardes 24.jpg"/>
          <p:cNvPicPr>
            <a:picLocks noChangeAspect="1" noChangeArrowheads="1"/>
          </p:cNvPicPr>
          <p:nvPr/>
        </p:nvPicPr>
        <p:blipFill>
          <a:blip r:embed="rId2"/>
          <a:srcRect/>
          <a:stretch>
            <a:fillRect/>
          </a:stretch>
        </p:blipFill>
        <p:spPr bwMode="auto">
          <a:xfrm>
            <a:off x="-7938" y="-6350"/>
            <a:ext cx="9159876" cy="6870700"/>
          </a:xfrm>
          <a:prstGeom prst="rect">
            <a:avLst/>
          </a:prstGeom>
          <a:noFill/>
          <a:ln w="9525">
            <a:noFill/>
            <a:miter lim="800000"/>
            <a:headEnd/>
            <a:tailEnd/>
          </a:ln>
        </p:spPr>
      </p:pic>
      <p:sp>
        <p:nvSpPr>
          <p:cNvPr id="3" name="Text Box 4"/>
          <p:cNvSpPr txBox="1">
            <a:spLocks noChangeArrowheads="1"/>
          </p:cNvSpPr>
          <p:nvPr/>
        </p:nvSpPr>
        <p:spPr bwMode="auto">
          <a:xfrm>
            <a:off x="584200" y="6211888"/>
            <a:ext cx="7553325"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Sardes heute – </a:t>
            </a:r>
            <a:r>
              <a:rPr lang="de-DE" sz="3600" b="1" dirty="0" err="1">
                <a:solidFill>
                  <a:srgbClr val="FFFF00"/>
                </a:solidFill>
                <a:effectLst>
                  <a:glow rad="228600">
                    <a:schemeClr val="accent4">
                      <a:satMod val="175000"/>
                      <a:alpha val="40000"/>
                    </a:schemeClr>
                  </a:glow>
                  <a:outerShdw blurRad="38100" dist="38100" dir="2700000" algn="tl">
                    <a:srgbClr val="000000">
                      <a:alpha val="43137"/>
                    </a:srgbClr>
                  </a:outerShdw>
                </a:effectLst>
              </a:rPr>
              <a:t>Gymnasion</a:t>
            </a:r>
            <a:endPar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Eigene Dateien\Eigene Bilder\Türkeireise\2004-04-29\Sardes\Sardes 30 - Synagog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584200" y="6211888"/>
            <a:ext cx="5954713"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Sardes heute – Synagoge</a:t>
            </a:r>
          </a:p>
        </p:txBody>
      </p:sp>
    </p:spTree>
  </p:cSld>
  <p:clrMapOvr>
    <a:masterClrMapping/>
  </p:clrMapOvr>
  <p:transition spd="med">
    <p:strips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51203"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994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Sardes</a:t>
            </a:r>
          </a:p>
        </p:txBody>
      </p:sp>
      <p:sp>
        <p:nvSpPr>
          <p:cNvPr id="679941"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„Übrige“</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99"/>
                </a:solidFill>
              </a:rPr>
              <a:t>Reformationskirche</a:t>
            </a:r>
            <a:r>
              <a:rPr lang="de-DE" sz="3200" dirty="0" smtClean="0">
                <a:solidFill>
                  <a:schemeClr val="bg1"/>
                </a:solidFill>
              </a:rPr>
              <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00"/>
                </a:solidFill>
              </a:rPr>
              <a:t>Zeit: 1500 - </a:t>
            </a:r>
            <a:br>
              <a:rPr lang="de-DE" sz="3200" dirty="0" smtClean="0">
                <a:solidFill>
                  <a:srgbClr val="FFFF00"/>
                </a:solidFill>
              </a:rPr>
            </a:br>
            <a:r>
              <a:rPr lang="de-DE" sz="3200" dirty="0" smtClean="0">
                <a:solidFill>
                  <a:srgbClr val="FFFF00"/>
                </a:solidFill>
              </a:rPr>
              <a:t>               1750 n.Chr.</a:t>
            </a:r>
          </a:p>
        </p:txBody>
      </p:sp>
      <p:pic>
        <p:nvPicPr>
          <p:cNvPr id="51207" name="Picture 8" descr="Sardes 30 - Synagoge"/>
          <p:cNvPicPr>
            <a:picLocks noChangeAspect="1" noChangeArrowheads="1"/>
          </p:cNvPicPr>
          <p:nvPr/>
        </p:nvPicPr>
        <p:blipFill>
          <a:blip r:embed="rId3"/>
          <a:srcRect/>
          <a:stretch>
            <a:fillRect/>
          </a:stretch>
        </p:blipFill>
        <p:spPr bwMode="auto">
          <a:xfrm>
            <a:off x="4765675" y="2768600"/>
            <a:ext cx="4333875" cy="3249613"/>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3,1-6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9941">
                                            <p:txEl>
                                              <p:pRg st="1" end="1"/>
                                            </p:txEl>
                                          </p:spTgt>
                                        </p:tgtEl>
                                        <p:attrNameLst>
                                          <p:attrName>style.visibility</p:attrName>
                                        </p:attrNameLst>
                                      </p:cBhvr>
                                      <p:to>
                                        <p:strVal val="visible"/>
                                      </p:to>
                                    </p:set>
                                    <p:animEffect transition="in" filter="slide(fromBottom)">
                                      <p:cBhvr>
                                        <p:cTn id="7" dur="500"/>
                                        <p:tgtEl>
                                          <p:spTgt spid="679941">
                                            <p:txEl>
                                              <p:pRg st="1" end="1"/>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79941">
                                            <p:txEl>
                                              <p:pRg st="2" end="2"/>
                                            </p:txEl>
                                          </p:spTgt>
                                        </p:tgtEl>
                                        <p:attrNameLst>
                                          <p:attrName>style.visibility</p:attrName>
                                        </p:attrNameLst>
                                      </p:cBhvr>
                                      <p:to>
                                        <p:strVal val="visible"/>
                                      </p:to>
                                    </p:set>
                                    <p:animEffect transition="in" filter="slide(fromBottom)">
                                      <p:cBhvr>
                                        <p:cTn id="10" dur="500"/>
                                        <p:tgtEl>
                                          <p:spTgt spid="6799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41"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5222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994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Sardes</a:t>
            </a:r>
          </a:p>
        </p:txBody>
      </p:sp>
      <p:sp>
        <p:nvSpPr>
          <p:cNvPr id="679941" name="Rectangle 5"/>
          <p:cNvSpPr>
            <a:spLocks noGrp="1" noChangeArrowheads="1"/>
          </p:cNvSpPr>
          <p:nvPr>
            <p:ph type="body" sz="half" idx="1"/>
          </p:nvPr>
        </p:nvSpPr>
        <p:spPr>
          <a:xfrm>
            <a:off x="166688" y="2759075"/>
            <a:ext cx="4960937"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Lob:</a:t>
            </a:r>
          </a:p>
          <a:p>
            <a:pPr marL="531813" lvl="1" indent="-352425" eaLnBrk="1" hangingPunct="1">
              <a:spcBef>
                <a:spcPct val="5000"/>
              </a:spcBef>
              <a:buFont typeface="Arial" pitchFamily="34" charset="0"/>
              <a:buChar char="+"/>
              <a:defRPr/>
            </a:pPr>
            <a:r>
              <a:rPr lang="de-DE" sz="3000" dirty="0" smtClean="0">
                <a:solidFill>
                  <a:srgbClr val="FFFF99"/>
                </a:solidFill>
              </a:rPr>
              <a:t>Einige haben ihre Kleider nicht besudelt</a:t>
            </a:r>
          </a:p>
        </p:txBody>
      </p:sp>
      <p:pic>
        <p:nvPicPr>
          <p:cNvPr id="52231" name="Picture 8" descr="Sardes 30 - Synagoge"/>
          <p:cNvPicPr>
            <a:picLocks noChangeAspect="1" noChangeArrowheads="1"/>
          </p:cNvPicPr>
          <p:nvPr/>
        </p:nvPicPr>
        <p:blipFill>
          <a:blip r:embed="rId3"/>
          <a:srcRect/>
          <a:stretch>
            <a:fillRect/>
          </a:stretch>
        </p:blipFill>
        <p:spPr bwMode="auto">
          <a:xfrm>
            <a:off x="5456238" y="2940050"/>
            <a:ext cx="3643312" cy="2732088"/>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3,1-6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9941">
                                            <p:txEl>
                                              <p:pRg st="1" end="1"/>
                                            </p:txEl>
                                          </p:spTgt>
                                        </p:tgtEl>
                                        <p:attrNameLst>
                                          <p:attrName>style.visibility</p:attrName>
                                        </p:attrNameLst>
                                      </p:cBhvr>
                                      <p:to>
                                        <p:strVal val="visible"/>
                                      </p:to>
                                    </p:set>
                                    <p:animEffect transition="in" filter="slide(fromBottom)">
                                      <p:cBhvr>
                                        <p:cTn id="7" dur="500"/>
                                        <p:tgtEl>
                                          <p:spTgt spid="6799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41"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7171"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6970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Schema</a:t>
            </a:r>
          </a:p>
        </p:txBody>
      </p:sp>
      <p:sp>
        <p:nvSpPr>
          <p:cNvPr id="669701" name="Rectangle 5"/>
          <p:cNvSpPr>
            <a:spLocks noGrp="1" noChangeArrowheads="1"/>
          </p:cNvSpPr>
          <p:nvPr>
            <p:ph type="body" sz="half" idx="1"/>
          </p:nvPr>
        </p:nvSpPr>
        <p:spPr>
          <a:xfrm>
            <a:off x="188913" y="2270125"/>
            <a:ext cx="5664200" cy="4487863"/>
          </a:xfrm>
          <a:noFill/>
        </p:spPr>
        <p:txBody>
          <a:bodyPr/>
          <a:lstStyle/>
          <a:p>
            <a:pPr marL="541338" lvl="1" indent="-361950" eaLnBrk="1" hangingPunct="1">
              <a:lnSpc>
                <a:spcPct val="110000"/>
              </a:lnSpc>
              <a:spcBef>
                <a:spcPct val="5000"/>
              </a:spcBef>
              <a:buFontTx/>
              <a:buChar char="-"/>
            </a:pPr>
            <a:r>
              <a:rPr lang="de-DE" dirty="0" smtClean="0">
                <a:solidFill>
                  <a:schemeClr val="bg1"/>
                </a:solidFill>
              </a:rPr>
              <a:t>Bedeutung des Namens</a:t>
            </a:r>
          </a:p>
          <a:p>
            <a:pPr marL="541338" lvl="1" indent="-361950" eaLnBrk="1" hangingPunct="1">
              <a:lnSpc>
                <a:spcPct val="110000"/>
              </a:lnSpc>
              <a:spcBef>
                <a:spcPct val="5000"/>
              </a:spcBef>
              <a:buFontTx/>
              <a:buChar char="-"/>
            </a:pPr>
            <a:r>
              <a:rPr lang="de-DE" dirty="0" smtClean="0">
                <a:solidFill>
                  <a:schemeClr val="bg1"/>
                </a:solidFill>
              </a:rPr>
              <a:t>Bezeichnung Jesu</a:t>
            </a:r>
          </a:p>
          <a:p>
            <a:pPr marL="541338" lvl="1" indent="-361950" eaLnBrk="1" hangingPunct="1">
              <a:lnSpc>
                <a:spcPct val="110000"/>
              </a:lnSpc>
              <a:spcBef>
                <a:spcPct val="5000"/>
              </a:spcBef>
              <a:buFontTx/>
              <a:buChar char="-"/>
            </a:pPr>
            <a:r>
              <a:rPr lang="de-DE" dirty="0" smtClean="0">
                <a:solidFill>
                  <a:schemeClr val="bg1"/>
                </a:solidFill>
              </a:rPr>
              <a:t>„Ich kenne …“</a:t>
            </a:r>
          </a:p>
          <a:p>
            <a:pPr marL="541338" lvl="1" indent="-361950" eaLnBrk="1" hangingPunct="1">
              <a:lnSpc>
                <a:spcPct val="110000"/>
              </a:lnSpc>
              <a:spcBef>
                <a:spcPct val="5000"/>
              </a:spcBef>
              <a:buFontTx/>
              <a:buChar char="-"/>
            </a:pPr>
            <a:r>
              <a:rPr lang="de-DE" dirty="0" smtClean="0">
                <a:solidFill>
                  <a:schemeClr val="bg1"/>
                </a:solidFill>
              </a:rPr>
              <a:t>Lob</a:t>
            </a:r>
          </a:p>
          <a:p>
            <a:pPr marL="541338" lvl="1" indent="-361950" eaLnBrk="1" hangingPunct="1">
              <a:lnSpc>
                <a:spcPct val="110000"/>
              </a:lnSpc>
              <a:spcBef>
                <a:spcPct val="5000"/>
              </a:spcBef>
              <a:buFontTx/>
              <a:buChar char="-"/>
            </a:pPr>
            <a:r>
              <a:rPr lang="de-DE" dirty="0" smtClean="0">
                <a:solidFill>
                  <a:schemeClr val="bg1"/>
                </a:solidFill>
              </a:rPr>
              <a:t>Tadel</a:t>
            </a:r>
          </a:p>
          <a:p>
            <a:pPr marL="541338" lvl="1" indent="-361950" eaLnBrk="1" hangingPunct="1">
              <a:lnSpc>
                <a:spcPct val="110000"/>
              </a:lnSpc>
              <a:spcBef>
                <a:spcPct val="5000"/>
              </a:spcBef>
              <a:buFontTx/>
              <a:buChar char="-"/>
            </a:pPr>
            <a:r>
              <a:rPr lang="de-DE" dirty="0" smtClean="0">
                <a:solidFill>
                  <a:schemeClr val="bg1"/>
                </a:solidFill>
              </a:rPr>
              <a:t>Rat</a:t>
            </a:r>
          </a:p>
          <a:p>
            <a:pPr marL="541338" lvl="1" indent="-361950" eaLnBrk="1" hangingPunct="1">
              <a:lnSpc>
                <a:spcPct val="110000"/>
              </a:lnSpc>
              <a:spcBef>
                <a:spcPct val="5000"/>
              </a:spcBef>
              <a:buFontTx/>
              <a:buChar char="-"/>
            </a:pPr>
            <a:r>
              <a:rPr lang="de-DE" dirty="0" smtClean="0">
                <a:solidFill>
                  <a:schemeClr val="bg1"/>
                </a:solidFill>
              </a:rPr>
              <a:t>„Wer Ohren hat der höre …“</a:t>
            </a:r>
          </a:p>
          <a:p>
            <a:pPr marL="541338" lvl="1" indent="-361950" eaLnBrk="1" hangingPunct="1">
              <a:lnSpc>
                <a:spcPct val="110000"/>
              </a:lnSpc>
              <a:spcBef>
                <a:spcPct val="5000"/>
              </a:spcBef>
              <a:buFontTx/>
              <a:buChar char="-"/>
            </a:pPr>
            <a:r>
              <a:rPr lang="de-DE" dirty="0" smtClean="0">
                <a:solidFill>
                  <a:schemeClr val="bg1"/>
                </a:solidFill>
              </a:rPr>
              <a:t>Überwindung</a:t>
            </a:r>
          </a:p>
          <a:p>
            <a:pPr marL="541338" lvl="1" indent="-361950" eaLnBrk="1" hangingPunct="1">
              <a:lnSpc>
                <a:spcPct val="110000"/>
              </a:lnSpc>
              <a:spcBef>
                <a:spcPct val="5000"/>
              </a:spcBef>
              <a:buFontTx/>
              <a:buChar char="-"/>
            </a:pPr>
            <a:r>
              <a:rPr lang="de-DE" dirty="0" smtClean="0">
                <a:solidFill>
                  <a:schemeClr val="bg1"/>
                </a:solidFill>
              </a:rPr>
              <a:t>Verheißung</a:t>
            </a:r>
          </a:p>
        </p:txBody>
      </p:sp>
      <p:sp>
        <p:nvSpPr>
          <p:cNvPr id="7174" name="Text Box 6"/>
          <p:cNvSpPr txBox="1">
            <a:spLocks noChangeArrowheads="1"/>
          </p:cNvSpPr>
          <p:nvPr/>
        </p:nvSpPr>
        <p:spPr bwMode="auto">
          <a:xfrm>
            <a:off x="6037263" y="809625"/>
            <a:ext cx="3106737" cy="519113"/>
          </a:xfrm>
          <a:prstGeom prst="rect">
            <a:avLst/>
          </a:prstGeom>
          <a:noFill/>
          <a:ln w="9525">
            <a:noFill/>
            <a:miter lim="800000"/>
            <a:headEnd/>
            <a:tailEnd/>
          </a:ln>
        </p:spPr>
        <p:txBody>
          <a:bodyPr>
            <a:spAutoFit/>
          </a:bodyPr>
          <a:lstStyle/>
          <a:p>
            <a:pPr>
              <a:spcBef>
                <a:spcPct val="50000"/>
              </a:spcBef>
            </a:pPr>
            <a:r>
              <a:rPr lang="de-DE" sz="2800" dirty="0">
                <a:solidFill>
                  <a:schemeClr val="bg1"/>
                </a:solidFill>
                <a:latin typeface="Arial Narrow" pitchFamily="34" charset="0"/>
              </a:rPr>
              <a:t>Die 7 Gemeinden</a:t>
            </a:r>
          </a:p>
        </p:txBody>
      </p:sp>
      <p:pic>
        <p:nvPicPr>
          <p:cNvPr id="7175" name="Picture 7" descr="Jesus 7 Leuchter 01"/>
          <p:cNvPicPr>
            <a:picLocks noChangeAspect="1" noChangeArrowheads="1"/>
          </p:cNvPicPr>
          <p:nvPr/>
        </p:nvPicPr>
        <p:blipFill>
          <a:blip r:embed="rId3" cstate="print"/>
          <a:srcRect/>
          <a:stretch>
            <a:fillRect/>
          </a:stretch>
        </p:blipFill>
        <p:spPr bwMode="auto">
          <a:xfrm>
            <a:off x="6211888" y="2273300"/>
            <a:ext cx="2728912" cy="4425950"/>
          </a:xfrm>
          <a:prstGeom prst="rect">
            <a:avLst/>
          </a:prstGeom>
          <a:noFill/>
          <a:ln w="9525">
            <a:noFill/>
            <a:miter lim="800000"/>
            <a:headEnd/>
            <a:tailEnd/>
          </a:ln>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9700"/>
                                        </p:tgtEl>
                                        <p:attrNameLst>
                                          <p:attrName>style.visibility</p:attrName>
                                        </p:attrNameLst>
                                      </p:cBhvr>
                                      <p:to>
                                        <p:strVal val="visible"/>
                                      </p:to>
                                    </p:set>
                                    <p:animEffect transition="in" filter="fade">
                                      <p:cBhvr>
                                        <p:cTn id="7" dur="500"/>
                                        <p:tgtEl>
                                          <p:spTgt spid="66970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69701">
                                            <p:txEl>
                                              <p:pRg st="0" end="0"/>
                                            </p:txEl>
                                          </p:spTgt>
                                        </p:tgtEl>
                                        <p:attrNameLst>
                                          <p:attrName>style.visibility</p:attrName>
                                        </p:attrNameLst>
                                      </p:cBhvr>
                                      <p:to>
                                        <p:strVal val="visible"/>
                                      </p:to>
                                    </p:set>
                                    <p:animEffect transition="in" filter="slide(fromBottom)">
                                      <p:cBhvr>
                                        <p:cTn id="12" dur="500"/>
                                        <p:tgtEl>
                                          <p:spTgt spid="66970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69701">
                                            <p:txEl>
                                              <p:pRg st="1" end="1"/>
                                            </p:txEl>
                                          </p:spTgt>
                                        </p:tgtEl>
                                        <p:attrNameLst>
                                          <p:attrName>style.visibility</p:attrName>
                                        </p:attrNameLst>
                                      </p:cBhvr>
                                      <p:to>
                                        <p:strVal val="visible"/>
                                      </p:to>
                                    </p:set>
                                    <p:animEffect transition="in" filter="slide(fromBottom)">
                                      <p:cBhvr>
                                        <p:cTn id="17" dur="500"/>
                                        <p:tgtEl>
                                          <p:spTgt spid="66970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69701">
                                            <p:txEl>
                                              <p:pRg st="2" end="2"/>
                                            </p:txEl>
                                          </p:spTgt>
                                        </p:tgtEl>
                                        <p:attrNameLst>
                                          <p:attrName>style.visibility</p:attrName>
                                        </p:attrNameLst>
                                      </p:cBhvr>
                                      <p:to>
                                        <p:strVal val="visible"/>
                                      </p:to>
                                    </p:set>
                                    <p:animEffect transition="in" filter="slide(fromBottom)">
                                      <p:cBhvr>
                                        <p:cTn id="22" dur="500"/>
                                        <p:tgtEl>
                                          <p:spTgt spid="66970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69701">
                                            <p:txEl>
                                              <p:pRg st="3" end="3"/>
                                            </p:txEl>
                                          </p:spTgt>
                                        </p:tgtEl>
                                        <p:attrNameLst>
                                          <p:attrName>style.visibility</p:attrName>
                                        </p:attrNameLst>
                                      </p:cBhvr>
                                      <p:to>
                                        <p:strVal val="visible"/>
                                      </p:to>
                                    </p:set>
                                    <p:animEffect transition="in" filter="slide(fromBottom)">
                                      <p:cBhvr>
                                        <p:cTn id="27" dur="500"/>
                                        <p:tgtEl>
                                          <p:spTgt spid="66970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669701">
                                            <p:txEl>
                                              <p:pRg st="4" end="4"/>
                                            </p:txEl>
                                          </p:spTgt>
                                        </p:tgtEl>
                                        <p:attrNameLst>
                                          <p:attrName>style.visibility</p:attrName>
                                        </p:attrNameLst>
                                      </p:cBhvr>
                                      <p:to>
                                        <p:strVal val="visible"/>
                                      </p:to>
                                    </p:set>
                                    <p:animEffect transition="in" filter="slide(fromBottom)">
                                      <p:cBhvr>
                                        <p:cTn id="32" dur="500"/>
                                        <p:tgtEl>
                                          <p:spTgt spid="66970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669701">
                                            <p:txEl>
                                              <p:pRg st="5" end="5"/>
                                            </p:txEl>
                                          </p:spTgt>
                                        </p:tgtEl>
                                        <p:attrNameLst>
                                          <p:attrName>style.visibility</p:attrName>
                                        </p:attrNameLst>
                                      </p:cBhvr>
                                      <p:to>
                                        <p:strVal val="visible"/>
                                      </p:to>
                                    </p:set>
                                    <p:animEffect transition="in" filter="slide(fromBottom)">
                                      <p:cBhvr>
                                        <p:cTn id="37" dur="500"/>
                                        <p:tgtEl>
                                          <p:spTgt spid="66970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669701">
                                            <p:txEl>
                                              <p:pRg st="6" end="6"/>
                                            </p:txEl>
                                          </p:spTgt>
                                        </p:tgtEl>
                                        <p:attrNameLst>
                                          <p:attrName>style.visibility</p:attrName>
                                        </p:attrNameLst>
                                      </p:cBhvr>
                                      <p:to>
                                        <p:strVal val="visible"/>
                                      </p:to>
                                    </p:set>
                                    <p:animEffect transition="in" filter="slide(fromBottom)">
                                      <p:cBhvr>
                                        <p:cTn id="42" dur="500"/>
                                        <p:tgtEl>
                                          <p:spTgt spid="66970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69701">
                                            <p:txEl>
                                              <p:pRg st="7" end="7"/>
                                            </p:txEl>
                                          </p:spTgt>
                                        </p:tgtEl>
                                        <p:attrNameLst>
                                          <p:attrName>style.visibility</p:attrName>
                                        </p:attrNameLst>
                                      </p:cBhvr>
                                      <p:to>
                                        <p:strVal val="visible"/>
                                      </p:to>
                                    </p:set>
                                    <p:animEffect transition="in" filter="slide(fromBottom)">
                                      <p:cBhvr>
                                        <p:cTn id="47" dur="500"/>
                                        <p:tgtEl>
                                          <p:spTgt spid="669701">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669701">
                                            <p:txEl>
                                              <p:pRg st="8" end="8"/>
                                            </p:txEl>
                                          </p:spTgt>
                                        </p:tgtEl>
                                        <p:attrNameLst>
                                          <p:attrName>style.visibility</p:attrName>
                                        </p:attrNameLst>
                                      </p:cBhvr>
                                      <p:to>
                                        <p:strVal val="visible"/>
                                      </p:to>
                                    </p:set>
                                    <p:animEffect transition="in" filter="slide(fromBottom)">
                                      <p:cBhvr>
                                        <p:cTn id="52" dur="500"/>
                                        <p:tgtEl>
                                          <p:spTgt spid="66970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0" grpId="0"/>
      <p:bldP spid="669701"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53251"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994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Sardes</a:t>
            </a:r>
          </a:p>
        </p:txBody>
      </p:sp>
      <p:sp>
        <p:nvSpPr>
          <p:cNvPr id="679941" name="Rectangle 5"/>
          <p:cNvSpPr>
            <a:spLocks noGrp="1" noChangeArrowheads="1"/>
          </p:cNvSpPr>
          <p:nvPr>
            <p:ph type="body" sz="half" idx="1"/>
          </p:nvPr>
        </p:nvSpPr>
        <p:spPr>
          <a:xfrm>
            <a:off x="166688" y="2759075"/>
            <a:ext cx="4960937"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Tadel:</a:t>
            </a:r>
          </a:p>
          <a:p>
            <a:pPr marL="625475" lvl="1" indent="-446088" eaLnBrk="1" hangingPunct="1">
              <a:spcBef>
                <a:spcPct val="5000"/>
              </a:spcBef>
              <a:buFont typeface="Symbol" pitchFamily="18" charset="2"/>
              <a:buChar char="-"/>
              <a:defRPr/>
            </a:pPr>
            <a:r>
              <a:rPr lang="de-DE" sz="3000" dirty="0" smtClean="0">
                <a:solidFill>
                  <a:srgbClr val="FFFF99"/>
                </a:solidFill>
              </a:rPr>
              <a:t>Du bist tot</a:t>
            </a:r>
          </a:p>
        </p:txBody>
      </p:sp>
      <p:pic>
        <p:nvPicPr>
          <p:cNvPr id="53255" name="Picture 8" descr="Sardes 30 - Synagoge"/>
          <p:cNvPicPr>
            <a:picLocks noChangeAspect="1" noChangeArrowheads="1"/>
          </p:cNvPicPr>
          <p:nvPr/>
        </p:nvPicPr>
        <p:blipFill>
          <a:blip r:embed="rId3"/>
          <a:srcRect/>
          <a:stretch>
            <a:fillRect/>
          </a:stretch>
        </p:blipFill>
        <p:spPr bwMode="auto">
          <a:xfrm>
            <a:off x="5456238" y="2940050"/>
            <a:ext cx="3643312" cy="2732088"/>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3,1-6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9941">
                                            <p:txEl>
                                              <p:pRg st="1" end="1"/>
                                            </p:txEl>
                                          </p:spTgt>
                                        </p:tgtEl>
                                        <p:attrNameLst>
                                          <p:attrName>style.visibility</p:attrName>
                                        </p:attrNameLst>
                                      </p:cBhvr>
                                      <p:to>
                                        <p:strVal val="visible"/>
                                      </p:to>
                                    </p:set>
                                    <p:animEffect transition="in" filter="slide(fromBottom)">
                                      <p:cBhvr>
                                        <p:cTn id="7" dur="500"/>
                                        <p:tgtEl>
                                          <p:spTgt spid="6799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41"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AutoShape 6"/>
          <p:cNvSpPr>
            <a:spLocks noChangeArrowheads="1"/>
          </p:cNvSpPr>
          <p:nvPr/>
        </p:nvSpPr>
        <p:spPr bwMode="auto">
          <a:xfrm>
            <a:off x="198438" y="2719388"/>
            <a:ext cx="5010150" cy="3403600"/>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54276"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994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Sardes</a:t>
            </a:r>
          </a:p>
        </p:txBody>
      </p:sp>
      <p:sp>
        <p:nvSpPr>
          <p:cNvPr id="54278" name="Rectangle 5"/>
          <p:cNvSpPr>
            <a:spLocks noGrp="1" noChangeArrowheads="1"/>
          </p:cNvSpPr>
          <p:nvPr>
            <p:ph type="body" sz="half" idx="1"/>
          </p:nvPr>
        </p:nvSpPr>
        <p:spPr>
          <a:xfrm>
            <a:off x="520825" y="2905588"/>
            <a:ext cx="4409995" cy="3257550"/>
          </a:xfrm>
          <a:noFill/>
        </p:spPr>
        <p:txBody>
          <a:bodyPr/>
          <a:lstStyle/>
          <a:p>
            <a:pPr marL="0" indent="0">
              <a:buFontTx/>
              <a:buNone/>
            </a:pPr>
            <a:r>
              <a:rPr lang="de-DE" sz="2400" dirty="0" smtClean="0">
                <a:solidFill>
                  <a:schemeClr val="bg1"/>
                </a:solidFill>
              </a:rPr>
              <a:t>„Die Reformation hat nicht auf allen Gebieten die geistliche Höhenlage des apostolischen Christentums wiedergefunden. Sie ist auf einigen Punkten Irrtümern anheimgefallen,     die unheilvoll gewirkt haben.“</a:t>
            </a:r>
          </a:p>
          <a:p>
            <a:pPr marL="0" indent="0">
              <a:buFontTx/>
              <a:buNone/>
            </a:pPr>
            <a:r>
              <a:rPr lang="de-DE" sz="2400" dirty="0" smtClean="0">
                <a:solidFill>
                  <a:schemeClr val="bg1"/>
                </a:solidFill>
              </a:rPr>
              <a:t>                              </a:t>
            </a:r>
            <a:r>
              <a:rPr lang="de-DE" sz="2000" dirty="0" smtClean="0">
                <a:solidFill>
                  <a:srgbClr val="FFFF99"/>
                </a:solidFill>
              </a:rPr>
              <a:t>Prof. Spemann</a:t>
            </a:r>
            <a:endParaRPr lang="de-DE" sz="2400" dirty="0" smtClean="0">
              <a:solidFill>
                <a:srgbClr val="FFFF99"/>
              </a:solidFill>
            </a:endParaRPr>
          </a:p>
        </p:txBody>
      </p:sp>
      <p:pic>
        <p:nvPicPr>
          <p:cNvPr id="54280" name="Picture 8" descr="Sardes 30 - Synagoge"/>
          <p:cNvPicPr>
            <a:picLocks noChangeAspect="1" noChangeArrowheads="1"/>
          </p:cNvPicPr>
          <p:nvPr/>
        </p:nvPicPr>
        <p:blipFill>
          <a:blip r:embed="rId3"/>
          <a:srcRect/>
          <a:stretch>
            <a:fillRect/>
          </a:stretch>
        </p:blipFill>
        <p:spPr bwMode="auto">
          <a:xfrm>
            <a:off x="5456238" y="2940050"/>
            <a:ext cx="3643312" cy="2732088"/>
          </a:xfrm>
          <a:prstGeom prst="rect">
            <a:avLst/>
          </a:prstGeom>
          <a:ln w="28575">
            <a:noFill/>
          </a:ln>
          <a:effectLst>
            <a:outerShdw blurRad="254000" dist="215900" dir="2700000" algn="ctr" rotWithShape="0">
              <a:schemeClr val="tx1">
                <a:alpha val="60000"/>
              </a:schemeClr>
            </a:outerShdw>
          </a:effectLst>
        </p:spPr>
      </p:pic>
      <p:sp>
        <p:nvSpPr>
          <p:cNvPr id="10"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3,1-6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55299"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994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Sardes</a:t>
            </a:r>
          </a:p>
        </p:txBody>
      </p:sp>
      <p:sp>
        <p:nvSpPr>
          <p:cNvPr id="679941" name="Rectangle 5"/>
          <p:cNvSpPr>
            <a:spLocks noGrp="1" noChangeArrowheads="1"/>
          </p:cNvSpPr>
          <p:nvPr>
            <p:ph type="body" sz="half" idx="1"/>
          </p:nvPr>
        </p:nvSpPr>
        <p:spPr>
          <a:xfrm>
            <a:off x="166688" y="2759075"/>
            <a:ext cx="4960937"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Rat:</a:t>
            </a:r>
          </a:p>
          <a:p>
            <a:pPr marL="717550" lvl="1" indent="-538163" eaLnBrk="1" hangingPunct="1">
              <a:spcBef>
                <a:spcPts val="300"/>
              </a:spcBef>
              <a:buFont typeface="Wingdings" pitchFamily="2" charset="2"/>
              <a:buChar char="ð"/>
              <a:defRPr/>
            </a:pPr>
            <a:r>
              <a:rPr lang="de-DE" sz="3000" dirty="0" smtClean="0">
                <a:solidFill>
                  <a:srgbClr val="FFFF99"/>
                </a:solidFill>
              </a:rPr>
              <a:t>Wach auf</a:t>
            </a:r>
          </a:p>
          <a:p>
            <a:pPr marL="717550" lvl="1" indent="-538163" eaLnBrk="1" hangingPunct="1">
              <a:spcBef>
                <a:spcPts val="300"/>
              </a:spcBef>
              <a:buFont typeface="Wingdings" pitchFamily="2" charset="2"/>
              <a:buChar char="ð"/>
              <a:defRPr/>
            </a:pPr>
            <a:r>
              <a:rPr lang="de-DE" sz="3000" dirty="0" smtClean="0">
                <a:solidFill>
                  <a:srgbClr val="FFFF99"/>
                </a:solidFill>
              </a:rPr>
              <a:t>Stärke das andere</a:t>
            </a:r>
          </a:p>
          <a:p>
            <a:pPr marL="717550" lvl="1" indent="-538163" eaLnBrk="1" hangingPunct="1">
              <a:spcBef>
                <a:spcPts val="300"/>
              </a:spcBef>
              <a:buFont typeface="Wingdings" pitchFamily="2" charset="2"/>
              <a:buChar char="ð"/>
              <a:defRPr/>
            </a:pPr>
            <a:r>
              <a:rPr lang="de-DE" sz="3000" dirty="0" smtClean="0">
                <a:solidFill>
                  <a:srgbClr val="FFFF99"/>
                </a:solidFill>
              </a:rPr>
              <a:t>Halte das Empfangene fest</a:t>
            </a:r>
          </a:p>
          <a:p>
            <a:pPr marL="717550" lvl="1" indent="-538163" eaLnBrk="1" hangingPunct="1">
              <a:spcBef>
                <a:spcPts val="300"/>
              </a:spcBef>
              <a:buFont typeface="Wingdings" pitchFamily="2" charset="2"/>
              <a:buChar char="ð"/>
              <a:defRPr/>
            </a:pPr>
            <a:r>
              <a:rPr lang="de-DE" sz="3000" dirty="0" smtClean="0">
                <a:solidFill>
                  <a:srgbClr val="FFFF99"/>
                </a:solidFill>
              </a:rPr>
              <a:t>Tue Buße</a:t>
            </a:r>
          </a:p>
        </p:txBody>
      </p:sp>
      <p:pic>
        <p:nvPicPr>
          <p:cNvPr id="55303" name="Picture 8" descr="Sardes 30 - Synagoge"/>
          <p:cNvPicPr>
            <a:picLocks noChangeAspect="1" noChangeArrowheads="1"/>
          </p:cNvPicPr>
          <p:nvPr/>
        </p:nvPicPr>
        <p:blipFill>
          <a:blip r:embed="rId3"/>
          <a:srcRect/>
          <a:stretch>
            <a:fillRect/>
          </a:stretch>
        </p:blipFill>
        <p:spPr bwMode="auto">
          <a:xfrm>
            <a:off x="5456238" y="2940050"/>
            <a:ext cx="3643312" cy="2732088"/>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3,1-6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9941">
                                            <p:txEl>
                                              <p:pRg st="1" end="1"/>
                                            </p:txEl>
                                          </p:spTgt>
                                        </p:tgtEl>
                                        <p:attrNameLst>
                                          <p:attrName>style.visibility</p:attrName>
                                        </p:attrNameLst>
                                      </p:cBhvr>
                                      <p:to>
                                        <p:strVal val="visible"/>
                                      </p:to>
                                    </p:set>
                                    <p:animEffect transition="in" filter="slide(fromBottom)">
                                      <p:cBhvr>
                                        <p:cTn id="7" dur="500"/>
                                        <p:tgtEl>
                                          <p:spTgt spid="679941">
                                            <p:txEl>
                                              <p:pRg st="1" end="1"/>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79941">
                                            <p:txEl>
                                              <p:pRg st="2" end="2"/>
                                            </p:txEl>
                                          </p:spTgt>
                                        </p:tgtEl>
                                        <p:attrNameLst>
                                          <p:attrName>style.visibility</p:attrName>
                                        </p:attrNameLst>
                                      </p:cBhvr>
                                      <p:to>
                                        <p:strVal val="visible"/>
                                      </p:to>
                                    </p:set>
                                    <p:animEffect transition="in" filter="slide(fromBottom)">
                                      <p:cBhvr>
                                        <p:cTn id="10" dur="500"/>
                                        <p:tgtEl>
                                          <p:spTgt spid="679941">
                                            <p:txEl>
                                              <p:pRg st="2" end="2"/>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679941">
                                            <p:txEl>
                                              <p:pRg st="3" end="3"/>
                                            </p:txEl>
                                          </p:spTgt>
                                        </p:tgtEl>
                                        <p:attrNameLst>
                                          <p:attrName>style.visibility</p:attrName>
                                        </p:attrNameLst>
                                      </p:cBhvr>
                                      <p:to>
                                        <p:strVal val="visible"/>
                                      </p:to>
                                    </p:set>
                                    <p:animEffect transition="in" filter="slide(fromBottom)">
                                      <p:cBhvr>
                                        <p:cTn id="13" dur="500"/>
                                        <p:tgtEl>
                                          <p:spTgt spid="679941">
                                            <p:txEl>
                                              <p:pRg st="3" end="3"/>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679941">
                                            <p:txEl>
                                              <p:pRg st="4" end="4"/>
                                            </p:txEl>
                                          </p:spTgt>
                                        </p:tgtEl>
                                        <p:attrNameLst>
                                          <p:attrName>style.visibility</p:attrName>
                                        </p:attrNameLst>
                                      </p:cBhvr>
                                      <p:to>
                                        <p:strVal val="visible"/>
                                      </p:to>
                                    </p:set>
                                    <p:animEffect transition="in" filter="slide(fromBottom)">
                                      <p:cBhvr>
                                        <p:cTn id="16" dur="500"/>
                                        <p:tgtEl>
                                          <p:spTgt spid="6799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41"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56323"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8198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Philadelphia</a:t>
            </a:r>
          </a:p>
        </p:txBody>
      </p:sp>
      <p:sp>
        <p:nvSpPr>
          <p:cNvPr id="681989"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„Bruderliebe“</a:t>
            </a:r>
            <a:endParaRPr lang="de-DE" sz="3200" dirty="0" smtClean="0">
              <a:solidFill>
                <a:srgbClr val="FFFF00"/>
              </a:solidFill>
            </a:endParaRPr>
          </a:p>
        </p:txBody>
      </p:sp>
      <p:pic>
        <p:nvPicPr>
          <p:cNvPr id="19463" name="Picture 8" descr="Philadelphia 13"/>
          <p:cNvPicPr>
            <a:picLocks noChangeAspect="1" noChangeArrowheads="1"/>
          </p:cNvPicPr>
          <p:nvPr/>
        </p:nvPicPr>
        <p:blipFill>
          <a:blip r:embed="rId3"/>
          <a:srcRect/>
          <a:stretch>
            <a:fillRect/>
          </a:stretch>
        </p:blipFill>
        <p:spPr bwMode="auto">
          <a:xfrm>
            <a:off x="4781550" y="2768600"/>
            <a:ext cx="4318000" cy="3238500"/>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5972537" y="809625"/>
            <a:ext cx="3171463"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3,7-13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81988"/>
                                        </p:tgtEl>
                                        <p:attrNameLst>
                                          <p:attrName>style.visibility</p:attrName>
                                        </p:attrNameLst>
                                      </p:cBhvr>
                                      <p:to>
                                        <p:strVal val="visible"/>
                                      </p:to>
                                    </p:set>
                                    <p:anim calcmode="lin" valueType="num">
                                      <p:cBhvr>
                                        <p:cTn id="7" dur="1000" fill="hold"/>
                                        <p:tgtEl>
                                          <p:spTgt spid="681988"/>
                                        </p:tgtEl>
                                        <p:attrNameLst>
                                          <p:attrName>ppt_w</p:attrName>
                                        </p:attrNameLst>
                                      </p:cBhvr>
                                      <p:tavLst>
                                        <p:tav tm="0">
                                          <p:val>
                                            <p:strVal val="#ppt_w*0.70"/>
                                          </p:val>
                                        </p:tav>
                                        <p:tav tm="100000">
                                          <p:val>
                                            <p:strVal val="#ppt_w"/>
                                          </p:val>
                                        </p:tav>
                                      </p:tavLst>
                                    </p:anim>
                                    <p:anim calcmode="lin" valueType="num">
                                      <p:cBhvr>
                                        <p:cTn id="8" dur="1000" fill="hold"/>
                                        <p:tgtEl>
                                          <p:spTgt spid="681988"/>
                                        </p:tgtEl>
                                        <p:attrNameLst>
                                          <p:attrName>ppt_h</p:attrName>
                                        </p:attrNameLst>
                                      </p:cBhvr>
                                      <p:tavLst>
                                        <p:tav tm="0">
                                          <p:val>
                                            <p:strVal val="#ppt_h"/>
                                          </p:val>
                                        </p:tav>
                                        <p:tav tm="100000">
                                          <p:val>
                                            <p:strVal val="#ppt_h"/>
                                          </p:val>
                                        </p:tav>
                                      </p:tavLst>
                                    </p:anim>
                                    <p:animEffect transition="in" filter="fade">
                                      <p:cBhvr>
                                        <p:cTn id="9" dur="1000"/>
                                        <p:tgtEl>
                                          <p:spTgt spid="68198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19463"/>
                                        </p:tgtEl>
                                        <p:attrNameLst>
                                          <p:attrName>style.visibility</p:attrName>
                                        </p:attrNameLst>
                                      </p:cBhvr>
                                      <p:to>
                                        <p:strVal val="visible"/>
                                      </p:to>
                                    </p:set>
                                    <p:anim calcmode="lin" valueType="num">
                                      <p:cBhvr>
                                        <p:cTn id="17" dur="1000" fill="hold"/>
                                        <p:tgtEl>
                                          <p:spTgt spid="19463"/>
                                        </p:tgtEl>
                                        <p:attrNameLst>
                                          <p:attrName>ppt_w</p:attrName>
                                        </p:attrNameLst>
                                      </p:cBhvr>
                                      <p:tavLst>
                                        <p:tav tm="0">
                                          <p:val>
                                            <p:strVal val="#ppt_w*0.70"/>
                                          </p:val>
                                        </p:tav>
                                        <p:tav tm="100000">
                                          <p:val>
                                            <p:strVal val="#ppt_w"/>
                                          </p:val>
                                        </p:tav>
                                      </p:tavLst>
                                    </p:anim>
                                    <p:anim calcmode="lin" valueType="num">
                                      <p:cBhvr>
                                        <p:cTn id="18" dur="1000" fill="hold"/>
                                        <p:tgtEl>
                                          <p:spTgt spid="19463"/>
                                        </p:tgtEl>
                                        <p:attrNameLst>
                                          <p:attrName>ppt_h</p:attrName>
                                        </p:attrNameLst>
                                      </p:cBhvr>
                                      <p:tavLst>
                                        <p:tav tm="0">
                                          <p:val>
                                            <p:strVal val="#ppt_h"/>
                                          </p:val>
                                        </p:tav>
                                        <p:tav tm="100000">
                                          <p:val>
                                            <p:strVal val="#ppt_h"/>
                                          </p:val>
                                        </p:tav>
                                      </p:tavLst>
                                    </p:anim>
                                    <p:animEffect transition="in" filter="fade">
                                      <p:cBhvr>
                                        <p:cTn id="19" dur="1000"/>
                                        <p:tgtEl>
                                          <p:spTgt spid="1946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681989">
                                            <p:txEl>
                                              <p:pRg st="0" end="0"/>
                                            </p:txEl>
                                          </p:spTgt>
                                        </p:tgtEl>
                                        <p:attrNameLst>
                                          <p:attrName>style.visibility</p:attrName>
                                        </p:attrNameLst>
                                      </p:cBhvr>
                                      <p:to>
                                        <p:strVal val="visible"/>
                                      </p:to>
                                    </p:set>
                                    <p:animEffect transition="in" filter="slide(fromBottom)">
                                      <p:cBhvr>
                                        <p:cTn id="24" dur="500"/>
                                        <p:tgtEl>
                                          <p:spTgt spid="6819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p:bldP spid="681989" grpId="0" build="p"/>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Eigene Dateien\Eigene Bilder\Türkeireise\2004-04-29\Philadelphia\Philadelphia 07.jpg"/>
          <p:cNvPicPr>
            <a:picLocks noChangeAspect="1" noChangeArrowheads="1"/>
          </p:cNvPicPr>
          <p:nvPr/>
        </p:nvPicPr>
        <p:blipFill>
          <a:blip r:embed="rId2"/>
          <a:srcRect/>
          <a:stretch>
            <a:fillRect/>
          </a:stretch>
        </p:blipFill>
        <p:spPr bwMode="auto">
          <a:xfrm>
            <a:off x="-7938" y="-6350"/>
            <a:ext cx="9159876" cy="6870700"/>
          </a:xfrm>
          <a:prstGeom prst="rect">
            <a:avLst/>
          </a:prstGeom>
          <a:noFill/>
          <a:ln w="9525">
            <a:noFill/>
            <a:miter lim="800000"/>
            <a:headEnd/>
            <a:tailEnd/>
          </a:ln>
        </p:spPr>
      </p:pic>
      <p:sp>
        <p:nvSpPr>
          <p:cNvPr id="4" name="Text Box 4"/>
          <p:cNvSpPr txBox="1">
            <a:spLocks noChangeArrowheads="1"/>
          </p:cNvSpPr>
          <p:nvPr/>
        </p:nvSpPr>
        <p:spPr bwMode="auto">
          <a:xfrm>
            <a:off x="2881313" y="6211888"/>
            <a:ext cx="454025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Philadelphia heute</a:t>
            </a:r>
          </a:p>
        </p:txBody>
      </p:sp>
    </p:spTree>
  </p:cSld>
  <p:clrMapOvr>
    <a:masterClrMapping/>
  </p:clrMapOvr>
  <p:transition spd="med">
    <p:strips dir="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Eigene Dateien\Eigene Bilder\Türkeireise\2004-04-29\Philadelphia\Philadelphia 08.jpg"/>
          <p:cNvPicPr>
            <a:picLocks noChangeAspect="1" noChangeArrowheads="1"/>
          </p:cNvPicPr>
          <p:nvPr/>
        </p:nvPicPr>
        <p:blipFill>
          <a:blip r:embed="rId2"/>
          <a:srcRect t="10172" b="5063"/>
          <a:stretch>
            <a:fillRect/>
          </a:stretch>
        </p:blipFill>
        <p:spPr bwMode="auto">
          <a:xfrm>
            <a:off x="1538288" y="0"/>
            <a:ext cx="6067425" cy="6858000"/>
          </a:xfrm>
          <a:prstGeom prst="rect">
            <a:avLst/>
          </a:prstGeom>
          <a:ln w="28575">
            <a:noFill/>
          </a:ln>
          <a:effectLst/>
        </p:spPr>
      </p:pic>
      <p:sp>
        <p:nvSpPr>
          <p:cNvPr id="3" name="Text Box 4"/>
          <p:cNvSpPr txBox="1">
            <a:spLocks noChangeArrowheads="1"/>
          </p:cNvSpPr>
          <p:nvPr/>
        </p:nvSpPr>
        <p:spPr bwMode="auto">
          <a:xfrm>
            <a:off x="2881313" y="6211888"/>
            <a:ext cx="454025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Philadelphia heute</a:t>
            </a:r>
          </a:p>
        </p:txBody>
      </p:sp>
    </p:spTree>
  </p:cSld>
  <p:clrMapOvr>
    <a:masterClrMapping/>
  </p:clrMapOvr>
  <p:transition spd="med">
    <p:strips dir="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Eigene Dateien\Eigene Bilder\Türkeireise\2004-04-29\Philadelphia\Philadelphia 1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2881313" y="6211888"/>
            <a:ext cx="454025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Philadelphia heute</a:t>
            </a:r>
          </a:p>
        </p:txBody>
      </p:sp>
    </p:spTree>
  </p:cSld>
  <p:clrMapOvr>
    <a:masterClrMapping/>
  </p:clrMapOvr>
  <p:transition spd="med">
    <p:strips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60419"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8198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Philadelphia</a:t>
            </a:r>
          </a:p>
        </p:txBody>
      </p:sp>
      <p:sp>
        <p:nvSpPr>
          <p:cNvPr id="681989" name="Rectangle 5"/>
          <p:cNvSpPr>
            <a:spLocks noGrp="1" noChangeArrowheads="1"/>
          </p:cNvSpPr>
          <p:nvPr>
            <p:ph type="body" sz="half" idx="1"/>
          </p:nvPr>
        </p:nvSpPr>
        <p:spPr>
          <a:xfrm>
            <a:off x="166688" y="2759075"/>
            <a:ext cx="5664200" cy="3942667"/>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„Bruderliebe“</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99"/>
                </a:solidFill>
              </a:rPr>
              <a:t>Die Gemeinde in der Erweckung</a:t>
            </a:r>
            <a:r>
              <a:rPr lang="de-DE" sz="3200" dirty="0" smtClean="0">
                <a:solidFill>
                  <a:schemeClr val="bg1"/>
                </a:solidFill>
              </a:rPr>
              <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00"/>
                </a:solidFill>
              </a:rPr>
              <a:t>Zeit: 1750 - </a:t>
            </a:r>
            <a:br>
              <a:rPr lang="de-DE" sz="3200" dirty="0" smtClean="0">
                <a:solidFill>
                  <a:srgbClr val="FFFF00"/>
                </a:solidFill>
              </a:rPr>
            </a:br>
            <a:r>
              <a:rPr lang="de-DE" sz="3200" dirty="0" smtClean="0">
                <a:solidFill>
                  <a:srgbClr val="FFFF00"/>
                </a:solidFill>
              </a:rPr>
              <a:t>               1844 n.Chr.</a:t>
            </a:r>
          </a:p>
        </p:txBody>
      </p:sp>
      <p:pic>
        <p:nvPicPr>
          <p:cNvPr id="60423" name="Picture 8" descr="Philadelphia 13"/>
          <p:cNvPicPr>
            <a:picLocks noChangeAspect="1" noChangeArrowheads="1"/>
          </p:cNvPicPr>
          <p:nvPr/>
        </p:nvPicPr>
        <p:blipFill>
          <a:blip r:embed="rId3"/>
          <a:srcRect/>
          <a:stretch>
            <a:fillRect/>
          </a:stretch>
        </p:blipFill>
        <p:spPr bwMode="auto">
          <a:xfrm>
            <a:off x="4781550" y="2768600"/>
            <a:ext cx="4318000" cy="3238500"/>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5972537" y="809625"/>
            <a:ext cx="3171463"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3,7-13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81989">
                                            <p:txEl>
                                              <p:pRg st="1" end="1"/>
                                            </p:txEl>
                                          </p:spTgt>
                                        </p:tgtEl>
                                        <p:attrNameLst>
                                          <p:attrName>style.visibility</p:attrName>
                                        </p:attrNameLst>
                                      </p:cBhvr>
                                      <p:to>
                                        <p:strVal val="visible"/>
                                      </p:to>
                                    </p:set>
                                    <p:animEffect transition="in" filter="slide(fromBottom)">
                                      <p:cBhvr>
                                        <p:cTn id="7" dur="500"/>
                                        <p:tgtEl>
                                          <p:spTgt spid="681989">
                                            <p:txEl>
                                              <p:pRg st="1" end="1"/>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81989">
                                            <p:txEl>
                                              <p:pRg st="2" end="2"/>
                                            </p:txEl>
                                          </p:spTgt>
                                        </p:tgtEl>
                                        <p:attrNameLst>
                                          <p:attrName>style.visibility</p:attrName>
                                        </p:attrNameLst>
                                      </p:cBhvr>
                                      <p:to>
                                        <p:strVal val="visible"/>
                                      </p:to>
                                    </p:set>
                                    <p:animEffect transition="in" filter="slide(fromBottom)">
                                      <p:cBhvr>
                                        <p:cTn id="10" dur="500"/>
                                        <p:tgtEl>
                                          <p:spTgt spid="6819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61443"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8198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Philadelphia</a:t>
            </a:r>
          </a:p>
        </p:txBody>
      </p:sp>
      <p:sp>
        <p:nvSpPr>
          <p:cNvPr id="681989" name="Rectangle 5"/>
          <p:cNvSpPr>
            <a:spLocks noGrp="1" noChangeArrowheads="1"/>
          </p:cNvSpPr>
          <p:nvPr>
            <p:ph type="body" sz="half" idx="1"/>
          </p:nvPr>
        </p:nvSpPr>
        <p:spPr>
          <a:xfrm>
            <a:off x="166688" y="2759075"/>
            <a:ext cx="5664200"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Lob:</a:t>
            </a:r>
          </a:p>
          <a:p>
            <a:pPr marL="625475" lvl="1" indent="-446088" eaLnBrk="1" hangingPunct="1">
              <a:spcBef>
                <a:spcPct val="5000"/>
              </a:spcBef>
              <a:buFont typeface="Arial" pitchFamily="34" charset="0"/>
              <a:buChar char="+"/>
              <a:defRPr/>
            </a:pPr>
            <a:r>
              <a:rPr lang="de-DE" sz="3000" dirty="0" smtClean="0">
                <a:solidFill>
                  <a:srgbClr val="FFFF99"/>
                </a:solidFill>
              </a:rPr>
              <a:t>Wort bewahrt</a:t>
            </a:r>
          </a:p>
          <a:p>
            <a:pPr marL="625475" lvl="1" indent="-446088" eaLnBrk="1" hangingPunct="1">
              <a:spcBef>
                <a:spcPct val="5000"/>
              </a:spcBef>
              <a:buFont typeface="Arial" pitchFamily="34" charset="0"/>
              <a:buChar char="+"/>
              <a:defRPr/>
            </a:pPr>
            <a:r>
              <a:rPr lang="de-DE" sz="3000" dirty="0" smtClean="0">
                <a:solidFill>
                  <a:srgbClr val="FFFF99"/>
                </a:solidFill>
              </a:rPr>
              <a:t>Jesus nicht verleugnet</a:t>
            </a:r>
          </a:p>
          <a:p>
            <a:pPr marL="625475" lvl="1" indent="-446088" eaLnBrk="1" hangingPunct="1">
              <a:spcBef>
                <a:spcPct val="5000"/>
              </a:spcBef>
              <a:buFont typeface="Arial" pitchFamily="34" charset="0"/>
              <a:buChar char="+"/>
              <a:defRPr/>
            </a:pPr>
            <a:endParaRPr lang="de-DE" sz="3000" dirty="0" smtClean="0">
              <a:solidFill>
                <a:srgbClr val="FFFF99"/>
              </a:solidFill>
            </a:endParaRPr>
          </a:p>
          <a:p>
            <a:pPr marL="625475" lvl="1" indent="-446088" eaLnBrk="1" hangingPunct="1">
              <a:lnSpc>
                <a:spcPct val="110000"/>
              </a:lnSpc>
              <a:spcBef>
                <a:spcPct val="5000"/>
              </a:spcBef>
              <a:spcAft>
                <a:spcPts val="1200"/>
              </a:spcAft>
              <a:buFontTx/>
              <a:buNone/>
              <a:defRPr/>
            </a:pPr>
            <a:r>
              <a:rPr lang="de-DE" sz="3200" dirty="0" smtClean="0">
                <a:solidFill>
                  <a:schemeClr val="bg1"/>
                </a:solidFill>
              </a:rPr>
              <a:t>Tadel:</a:t>
            </a:r>
          </a:p>
          <a:p>
            <a:pPr marL="625475" lvl="1" indent="-446088" eaLnBrk="1" hangingPunct="1">
              <a:spcBef>
                <a:spcPct val="5000"/>
              </a:spcBef>
              <a:buFont typeface="Symbol" pitchFamily="18" charset="2"/>
              <a:buChar char="-"/>
              <a:defRPr/>
            </a:pPr>
            <a:r>
              <a:rPr lang="de-DE" sz="3000" dirty="0" smtClean="0">
                <a:solidFill>
                  <a:srgbClr val="FFFF99"/>
                </a:solidFill>
              </a:rPr>
              <a:t>  </a:t>
            </a:r>
          </a:p>
        </p:txBody>
      </p:sp>
      <p:pic>
        <p:nvPicPr>
          <p:cNvPr id="61447" name="Picture 8" descr="Philadelphia 13"/>
          <p:cNvPicPr>
            <a:picLocks noChangeAspect="1" noChangeArrowheads="1"/>
          </p:cNvPicPr>
          <p:nvPr/>
        </p:nvPicPr>
        <p:blipFill>
          <a:blip r:embed="rId3"/>
          <a:srcRect/>
          <a:stretch>
            <a:fillRect/>
          </a:stretch>
        </p:blipFill>
        <p:spPr bwMode="auto">
          <a:xfrm>
            <a:off x="5370513" y="2906713"/>
            <a:ext cx="3729037" cy="2797175"/>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5972537" y="809625"/>
            <a:ext cx="3171463"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3,7-13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81989">
                                            <p:txEl>
                                              <p:pRg st="1" end="1"/>
                                            </p:txEl>
                                          </p:spTgt>
                                        </p:tgtEl>
                                        <p:attrNameLst>
                                          <p:attrName>style.visibility</p:attrName>
                                        </p:attrNameLst>
                                      </p:cBhvr>
                                      <p:to>
                                        <p:strVal val="visible"/>
                                      </p:to>
                                    </p:set>
                                    <p:animEffect transition="in" filter="slide(fromBottom)">
                                      <p:cBhvr>
                                        <p:cTn id="7" dur="500"/>
                                        <p:tgtEl>
                                          <p:spTgt spid="6819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81989">
                                            <p:txEl>
                                              <p:pRg st="2" end="2"/>
                                            </p:txEl>
                                          </p:spTgt>
                                        </p:tgtEl>
                                        <p:attrNameLst>
                                          <p:attrName>style.visibility</p:attrName>
                                        </p:attrNameLst>
                                      </p:cBhvr>
                                      <p:to>
                                        <p:strVal val="visible"/>
                                      </p:to>
                                    </p:set>
                                    <p:animEffect transition="in" filter="slide(fromBottom)">
                                      <p:cBhvr>
                                        <p:cTn id="12" dur="500"/>
                                        <p:tgtEl>
                                          <p:spTgt spid="6819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81989">
                                            <p:txEl>
                                              <p:pRg st="4" end="4"/>
                                            </p:txEl>
                                          </p:spTgt>
                                        </p:tgtEl>
                                        <p:attrNameLst>
                                          <p:attrName>style.visibility</p:attrName>
                                        </p:attrNameLst>
                                      </p:cBhvr>
                                      <p:to>
                                        <p:strVal val="visible"/>
                                      </p:to>
                                    </p:set>
                                    <p:animEffect transition="in" filter="slide(fromBottom)">
                                      <p:cBhvr>
                                        <p:cTn id="17" dur="500"/>
                                        <p:tgtEl>
                                          <p:spTgt spid="68198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81989">
                                            <p:txEl>
                                              <p:pRg st="5" end="5"/>
                                            </p:txEl>
                                          </p:spTgt>
                                        </p:tgtEl>
                                        <p:attrNameLst>
                                          <p:attrName>style.visibility</p:attrName>
                                        </p:attrNameLst>
                                      </p:cBhvr>
                                      <p:to>
                                        <p:strVal val="visible"/>
                                      </p:to>
                                    </p:set>
                                    <p:animEffect transition="in" filter="slide(fromBottom)">
                                      <p:cBhvr>
                                        <p:cTn id="22" dur="500"/>
                                        <p:tgtEl>
                                          <p:spTgt spid="68198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9"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6246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r>
              <a:rPr lang="de-DE"/>
              <a:t>rt</a:t>
            </a:r>
          </a:p>
        </p:txBody>
      </p:sp>
      <p:sp>
        <p:nvSpPr>
          <p:cNvPr id="68198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Philadelphia</a:t>
            </a:r>
          </a:p>
        </p:txBody>
      </p:sp>
      <p:sp>
        <p:nvSpPr>
          <p:cNvPr id="681989" name="Rectangle 5"/>
          <p:cNvSpPr>
            <a:spLocks noGrp="1" noChangeArrowheads="1"/>
          </p:cNvSpPr>
          <p:nvPr>
            <p:ph type="body" sz="half" idx="1"/>
          </p:nvPr>
        </p:nvSpPr>
        <p:spPr>
          <a:xfrm>
            <a:off x="166688" y="2481263"/>
            <a:ext cx="6708775" cy="4098925"/>
          </a:xfrm>
        </p:spPr>
        <p:txBody>
          <a:bodyPr/>
          <a:lstStyle/>
          <a:p>
            <a:pPr marL="180975" lvl="1" indent="-1588" eaLnBrk="1" hangingPunct="1">
              <a:lnSpc>
                <a:spcPct val="110000"/>
              </a:lnSpc>
              <a:spcBef>
                <a:spcPct val="5000"/>
              </a:spcBef>
              <a:spcAft>
                <a:spcPts val="1200"/>
              </a:spcAft>
              <a:buFontTx/>
              <a:buNone/>
              <a:defRPr/>
            </a:pPr>
            <a:r>
              <a:rPr lang="de-DE" sz="3200" dirty="0" smtClean="0">
                <a:solidFill>
                  <a:srgbClr val="CCFFFF"/>
                </a:solidFill>
              </a:rPr>
              <a:t>Eine offene Tür:</a:t>
            </a:r>
          </a:p>
          <a:p>
            <a:pPr marL="180975" lvl="1" indent="-1588" eaLnBrk="1" hangingPunct="1">
              <a:lnSpc>
                <a:spcPct val="110000"/>
              </a:lnSpc>
              <a:spcBef>
                <a:spcPct val="5000"/>
              </a:spcBef>
              <a:spcAft>
                <a:spcPts val="1200"/>
              </a:spcAft>
              <a:buFontTx/>
              <a:buNone/>
              <a:defRPr/>
            </a:pPr>
            <a:r>
              <a:rPr lang="de-DE" dirty="0" smtClean="0">
                <a:solidFill>
                  <a:schemeClr val="bg1"/>
                </a:solidFill>
              </a:rPr>
              <a:t>Entstehung von</a:t>
            </a:r>
            <a:br>
              <a:rPr lang="de-DE" dirty="0" smtClean="0">
                <a:solidFill>
                  <a:schemeClr val="bg1"/>
                </a:solidFill>
              </a:rPr>
            </a:br>
            <a:r>
              <a:rPr lang="de-DE" dirty="0" smtClean="0">
                <a:solidFill>
                  <a:schemeClr val="bg1"/>
                </a:solidFill>
              </a:rPr>
              <a:t>Bibelgesellschaften:</a:t>
            </a:r>
          </a:p>
          <a:p>
            <a:pPr marL="531813" lvl="1" indent="-352425" eaLnBrk="1" hangingPunct="1">
              <a:spcBef>
                <a:spcPct val="5000"/>
              </a:spcBef>
              <a:buFont typeface="Arial" pitchFamily="34" charset="0"/>
              <a:buChar char="•"/>
              <a:defRPr/>
            </a:pPr>
            <a:r>
              <a:rPr lang="de-DE" dirty="0" smtClean="0">
                <a:solidFill>
                  <a:srgbClr val="FFFF99"/>
                </a:solidFill>
              </a:rPr>
              <a:t>1802 Elberfelder</a:t>
            </a:r>
          </a:p>
          <a:p>
            <a:pPr marL="531813" lvl="1" indent="-352425" eaLnBrk="1" hangingPunct="1">
              <a:spcBef>
                <a:spcPct val="5000"/>
              </a:spcBef>
              <a:buFont typeface="Arial" pitchFamily="34" charset="0"/>
              <a:buChar char="•"/>
              <a:defRPr/>
            </a:pPr>
            <a:r>
              <a:rPr lang="de-DE" dirty="0" smtClean="0">
                <a:solidFill>
                  <a:srgbClr val="FFFF99"/>
                </a:solidFill>
              </a:rPr>
              <a:t>1804 Londoner</a:t>
            </a:r>
          </a:p>
          <a:p>
            <a:pPr marL="531813" lvl="1" indent="-352425" eaLnBrk="1" hangingPunct="1">
              <a:spcBef>
                <a:spcPct val="5000"/>
              </a:spcBef>
              <a:buFont typeface="Arial" pitchFamily="34" charset="0"/>
              <a:buChar char="•"/>
              <a:defRPr/>
            </a:pPr>
            <a:r>
              <a:rPr lang="de-DE" dirty="0" smtClean="0">
                <a:solidFill>
                  <a:srgbClr val="FFFF99"/>
                </a:solidFill>
              </a:rPr>
              <a:t>1805 Regensburger</a:t>
            </a:r>
          </a:p>
          <a:p>
            <a:pPr marL="531813" lvl="1" indent="-352425" eaLnBrk="1" hangingPunct="1">
              <a:spcBef>
                <a:spcPct val="5000"/>
              </a:spcBef>
              <a:buFont typeface="Arial" pitchFamily="34" charset="0"/>
              <a:buChar char="•"/>
              <a:defRPr/>
            </a:pPr>
            <a:r>
              <a:rPr lang="de-DE" dirty="0" smtClean="0">
                <a:solidFill>
                  <a:srgbClr val="FFFF99"/>
                </a:solidFill>
              </a:rPr>
              <a:t>1812 Stuttgarter</a:t>
            </a:r>
          </a:p>
          <a:p>
            <a:pPr marL="531813" lvl="1" indent="-352425" eaLnBrk="1" hangingPunct="1">
              <a:spcBef>
                <a:spcPct val="5000"/>
              </a:spcBef>
              <a:buFont typeface="Arial" pitchFamily="34" charset="0"/>
              <a:buChar char="•"/>
              <a:defRPr/>
            </a:pPr>
            <a:r>
              <a:rPr lang="de-DE" dirty="0" smtClean="0">
                <a:solidFill>
                  <a:srgbClr val="FFFF99"/>
                </a:solidFill>
              </a:rPr>
              <a:t>1816 Amerikanische</a:t>
            </a:r>
            <a:endParaRPr lang="de-DE" sz="3000" dirty="0" smtClean="0">
              <a:solidFill>
                <a:srgbClr val="FFFF99"/>
              </a:solidFill>
            </a:endParaRPr>
          </a:p>
          <a:p>
            <a:pPr marL="625475" lvl="1" indent="-446088" eaLnBrk="1" hangingPunct="1">
              <a:spcBef>
                <a:spcPct val="5000"/>
              </a:spcBef>
              <a:buFont typeface="Arial" pitchFamily="34" charset="0"/>
              <a:buChar char="+"/>
              <a:defRPr/>
            </a:pPr>
            <a:endParaRPr lang="de-DE" sz="3000" dirty="0" smtClean="0">
              <a:solidFill>
                <a:srgbClr val="FFFF99"/>
              </a:solidFill>
            </a:endParaRPr>
          </a:p>
        </p:txBody>
      </p:sp>
      <p:grpSp>
        <p:nvGrpSpPr>
          <p:cNvPr id="2" name="Gruppieren 11"/>
          <p:cNvGrpSpPr>
            <a:grpSpLocks/>
          </p:cNvGrpSpPr>
          <p:nvPr/>
        </p:nvGrpSpPr>
        <p:grpSpPr bwMode="auto">
          <a:xfrm>
            <a:off x="4611688" y="2476500"/>
            <a:ext cx="4532312" cy="4286250"/>
            <a:chOff x="4611373" y="2476982"/>
            <a:chExt cx="4532627" cy="4285789"/>
          </a:xfrm>
        </p:grpSpPr>
        <p:pic>
          <p:nvPicPr>
            <p:cNvPr id="62472" name="Picture 2" descr="D:\Eigene Dateien\Eigene Bilder\downloads\Bibelgesellschaft.jpg"/>
            <p:cNvPicPr>
              <a:picLocks noChangeAspect="1" noChangeArrowheads="1"/>
            </p:cNvPicPr>
            <p:nvPr/>
          </p:nvPicPr>
          <p:blipFill>
            <a:blip r:embed="rId3"/>
            <a:srcRect l="21352" t="23187" r="26151" b="25136"/>
            <a:stretch>
              <a:fillRect/>
            </a:stretch>
          </p:blipFill>
          <p:spPr bwMode="auto">
            <a:xfrm>
              <a:off x="4611373" y="2476982"/>
              <a:ext cx="4532627" cy="3402957"/>
            </a:xfrm>
            <a:prstGeom prst="rect">
              <a:avLst/>
            </a:prstGeom>
            <a:ln w="28575">
              <a:noFill/>
            </a:ln>
            <a:effectLst>
              <a:outerShdw blurRad="254000" dist="215900" dir="2700000" algn="ctr" rotWithShape="0">
                <a:schemeClr val="tx1">
                  <a:alpha val="60000"/>
                </a:schemeClr>
              </a:outerShdw>
            </a:effectLst>
          </p:spPr>
        </p:pic>
        <p:sp>
          <p:nvSpPr>
            <p:cNvPr id="62473" name="Text Box 6"/>
            <p:cNvSpPr txBox="1">
              <a:spLocks noChangeArrowheads="1"/>
            </p:cNvSpPr>
            <p:nvPr/>
          </p:nvSpPr>
          <p:spPr bwMode="auto">
            <a:xfrm>
              <a:off x="5984111" y="6054885"/>
              <a:ext cx="3159889" cy="707886"/>
            </a:xfrm>
            <a:prstGeom prst="rect">
              <a:avLst/>
            </a:prstGeom>
            <a:noFill/>
            <a:ln w="9525">
              <a:noFill/>
              <a:miter lim="800000"/>
              <a:headEnd/>
              <a:tailEnd/>
            </a:ln>
          </p:spPr>
          <p:txBody>
            <a:bodyPr>
              <a:spAutoFit/>
            </a:bodyPr>
            <a:lstStyle/>
            <a:p>
              <a:pPr>
                <a:spcBef>
                  <a:spcPct val="50000"/>
                </a:spcBef>
              </a:pPr>
              <a:r>
                <a:rPr lang="de-DE">
                  <a:solidFill>
                    <a:schemeClr val="bg1"/>
                  </a:solidFill>
                  <a:latin typeface="Arial Narrow" pitchFamily="34" charset="0"/>
                </a:rPr>
                <a:t>Deutsche Bibelgesellschaft Stuttgart</a:t>
              </a:r>
            </a:p>
          </p:txBody>
        </p:sp>
      </p:grpSp>
      <p:sp>
        <p:nvSpPr>
          <p:cNvPr id="10" name="Text Box 6"/>
          <p:cNvSpPr txBox="1">
            <a:spLocks noChangeArrowheads="1"/>
          </p:cNvSpPr>
          <p:nvPr/>
        </p:nvSpPr>
        <p:spPr bwMode="auto">
          <a:xfrm>
            <a:off x="5972537" y="809625"/>
            <a:ext cx="3171463"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3,7-13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81989">
                                            <p:txEl>
                                              <p:pRg st="1" end="1"/>
                                            </p:txEl>
                                          </p:spTgt>
                                        </p:tgtEl>
                                        <p:attrNameLst>
                                          <p:attrName>style.visibility</p:attrName>
                                        </p:attrNameLst>
                                      </p:cBhvr>
                                      <p:to>
                                        <p:strVal val="visible"/>
                                      </p:to>
                                    </p:set>
                                    <p:animEffect transition="in" filter="slide(fromBottom)">
                                      <p:cBhvr>
                                        <p:cTn id="7" dur="500"/>
                                        <p:tgtEl>
                                          <p:spTgt spid="68198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681989">
                                            <p:txEl>
                                              <p:pRg st="2" end="2"/>
                                            </p:txEl>
                                          </p:spTgt>
                                        </p:tgtEl>
                                        <p:attrNameLst>
                                          <p:attrName>style.visibility</p:attrName>
                                        </p:attrNameLst>
                                      </p:cBhvr>
                                      <p:to>
                                        <p:strVal val="visible"/>
                                      </p:to>
                                    </p:set>
                                    <p:animEffect transition="in" filter="slide(fromBottom)">
                                      <p:cBhvr>
                                        <p:cTn id="15" dur="500"/>
                                        <p:tgtEl>
                                          <p:spTgt spid="681989">
                                            <p:txEl>
                                              <p:pRg st="2" end="2"/>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681989">
                                            <p:txEl>
                                              <p:pRg st="3" end="3"/>
                                            </p:txEl>
                                          </p:spTgt>
                                        </p:tgtEl>
                                        <p:attrNameLst>
                                          <p:attrName>style.visibility</p:attrName>
                                        </p:attrNameLst>
                                      </p:cBhvr>
                                      <p:to>
                                        <p:strVal val="visible"/>
                                      </p:to>
                                    </p:set>
                                    <p:animEffect transition="in" filter="slide(fromBottom)">
                                      <p:cBhvr>
                                        <p:cTn id="18" dur="500"/>
                                        <p:tgtEl>
                                          <p:spTgt spid="681989">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681989">
                                            <p:txEl>
                                              <p:pRg st="4" end="4"/>
                                            </p:txEl>
                                          </p:spTgt>
                                        </p:tgtEl>
                                        <p:attrNameLst>
                                          <p:attrName>style.visibility</p:attrName>
                                        </p:attrNameLst>
                                      </p:cBhvr>
                                      <p:to>
                                        <p:strVal val="visible"/>
                                      </p:to>
                                    </p:set>
                                    <p:animEffect transition="in" filter="slide(fromBottom)">
                                      <p:cBhvr>
                                        <p:cTn id="21" dur="500"/>
                                        <p:tgtEl>
                                          <p:spTgt spid="681989">
                                            <p:txEl>
                                              <p:pRg st="4" end="4"/>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681989">
                                            <p:txEl>
                                              <p:pRg st="5" end="5"/>
                                            </p:txEl>
                                          </p:spTgt>
                                        </p:tgtEl>
                                        <p:attrNameLst>
                                          <p:attrName>style.visibility</p:attrName>
                                        </p:attrNameLst>
                                      </p:cBhvr>
                                      <p:to>
                                        <p:strVal val="visible"/>
                                      </p:to>
                                    </p:set>
                                    <p:animEffect transition="in" filter="slide(fromBottom)">
                                      <p:cBhvr>
                                        <p:cTn id="24" dur="500"/>
                                        <p:tgtEl>
                                          <p:spTgt spid="681989">
                                            <p:txEl>
                                              <p:pRg st="5" end="5"/>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681989">
                                            <p:txEl>
                                              <p:pRg st="6" end="6"/>
                                            </p:txEl>
                                          </p:spTgt>
                                        </p:tgtEl>
                                        <p:attrNameLst>
                                          <p:attrName>style.visibility</p:attrName>
                                        </p:attrNameLst>
                                      </p:cBhvr>
                                      <p:to>
                                        <p:strVal val="visible"/>
                                      </p:to>
                                    </p:set>
                                    <p:animEffect transition="in" filter="slide(fromBottom)">
                                      <p:cBhvr>
                                        <p:cTn id="27" dur="500"/>
                                        <p:tgtEl>
                                          <p:spTgt spid="68198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9"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66970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Chiasmus</a:t>
            </a:r>
          </a:p>
        </p:txBody>
      </p:sp>
      <p:sp>
        <p:nvSpPr>
          <p:cNvPr id="8196" name="Text Box 6"/>
          <p:cNvSpPr txBox="1">
            <a:spLocks noChangeArrowheads="1"/>
          </p:cNvSpPr>
          <p:nvPr/>
        </p:nvSpPr>
        <p:spPr bwMode="auto">
          <a:xfrm>
            <a:off x="6037263" y="809625"/>
            <a:ext cx="3106737" cy="519113"/>
          </a:xfrm>
          <a:prstGeom prst="rect">
            <a:avLst/>
          </a:prstGeom>
          <a:noFill/>
          <a:ln w="9525">
            <a:noFill/>
            <a:miter lim="800000"/>
            <a:headEnd/>
            <a:tailEnd/>
          </a:ln>
        </p:spPr>
        <p:txBody>
          <a:bodyPr>
            <a:spAutoFit/>
          </a:bodyPr>
          <a:lstStyle/>
          <a:p>
            <a:pPr>
              <a:spcBef>
                <a:spcPct val="50000"/>
              </a:spcBef>
            </a:pPr>
            <a:r>
              <a:rPr lang="de-DE" sz="2800" b="1">
                <a:solidFill>
                  <a:schemeClr val="bg1"/>
                </a:solidFill>
                <a:latin typeface="Arial Narrow" pitchFamily="34" charset="0"/>
              </a:rPr>
              <a:t>Die 7 Gemeinden</a:t>
            </a:r>
            <a:endParaRPr lang="de-DE" sz="2800">
              <a:solidFill>
                <a:schemeClr val="bg1"/>
              </a:solidFill>
              <a:latin typeface="Arial Narrow" pitchFamily="34" charset="0"/>
            </a:endParaRPr>
          </a:p>
        </p:txBody>
      </p:sp>
      <p:sp>
        <p:nvSpPr>
          <p:cNvPr id="9" name="Textfeld 8"/>
          <p:cNvSpPr txBox="1">
            <a:spLocks noChangeArrowheads="1"/>
          </p:cNvSpPr>
          <p:nvPr/>
        </p:nvSpPr>
        <p:spPr bwMode="auto">
          <a:xfrm>
            <a:off x="92075" y="5694363"/>
            <a:ext cx="2520950" cy="615950"/>
          </a:xfrm>
          <a:prstGeom prst="rect">
            <a:avLst/>
          </a:prstGeom>
          <a:noFill/>
          <a:ln w="19050">
            <a:solidFill>
              <a:schemeClr val="bg1"/>
            </a:solidFill>
            <a:miter lim="800000"/>
            <a:headEnd/>
            <a:tailEnd/>
          </a:ln>
        </p:spPr>
        <p:txBody>
          <a:bodyPr>
            <a:spAutoFit/>
          </a:bodyPr>
          <a:lstStyle/>
          <a:p>
            <a:r>
              <a:rPr lang="de-DE" sz="3400" dirty="0">
                <a:solidFill>
                  <a:schemeClr val="bg1"/>
                </a:solidFill>
              </a:rPr>
              <a:t>Ephesus</a:t>
            </a:r>
          </a:p>
        </p:txBody>
      </p:sp>
      <p:sp>
        <p:nvSpPr>
          <p:cNvPr id="10" name="Textfeld 9"/>
          <p:cNvSpPr txBox="1"/>
          <p:nvPr/>
        </p:nvSpPr>
        <p:spPr>
          <a:xfrm>
            <a:off x="1101725" y="4978400"/>
            <a:ext cx="2519363" cy="615950"/>
          </a:xfrm>
          <a:prstGeom prst="rect">
            <a:avLst/>
          </a:prstGeom>
          <a:noFill/>
          <a:ln w="19050">
            <a:solidFill>
              <a:schemeClr val="bg1"/>
            </a:solidFill>
          </a:ln>
        </p:spPr>
        <p:txBody>
          <a:bodyPr>
            <a:spAutoFit/>
          </a:bodyPr>
          <a:lstStyle/>
          <a:p>
            <a:pPr>
              <a:defRPr/>
            </a:pPr>
            <a:r>
              <a:rPr lang="de-DE" sz="3400" spc="100" dirty="0">
                <a:solidFill>
                  <a:schemeClr val="bg1"/>
                </a:solidFill>
              </a:rPr>
              <a:t>Smyrna</a:t>
            </a:r>
          </a:p>
        </p:txBody>
      </p:sp>
      <p:sp>
        <p:nvSpPr>
          <p:cNvPr id="11" name="Textfeld 10"/>
          <p:cNvSpPr txBox="1"/>
          <p:nvPr/>
        </p:nvSpPr>
        <p:spPr>
          <a:xfrm>
            <a:off x="1990725" y="4260850"/>
            <a:ext cx="2519363" cy="615950"/>
          </a:xfrm>
          <a:prstGeom prst="rect">
            <a:avLst/>
          </a:prstGeom>
          <a:noFill/>
          <a:ln w="19050">
            <a:solidFill>
              <a:schemeClr val="bg1"/>
            </a:solidFill>
          </a:ln>
        </p:spPr>
        <p:txBody>
          <a:bodyPr>
            <a:spAutoFit/>
          </a:bodyPr>
          <a:lstStyle/>
          <a:p>
            <a:pPr>
              <a:defRPr/>
            </a:pPr>
            <a:r>
              <a:rPr lang="de-DE" sz="3400" spc="-100" dirty="0">
                <a:solidFill>
                  <a:schemeClr val="bg1"/>
                </a:solidFill>
              </a:rPr>
              <a:t>Pergamon</a:t>
            </a:r>
          </a:p>
        </p:txBody>
      </p:sp>
      <p:sp>
        <p:nvSpPr>
          <p:cNvPr id="12" name="Textfeld 11"/>
          <p:cNvSpPr txBox="1"/>
          <p:nvPr/>
        </p:nvSpPr>
        <p:spPr>
          <a:xfrm>
            <a:off x="3311525" y="3532188"/>
            <a:ext cx="2520950" cy="615950"/>
          </a:xfrm>
          <a:prstGeom prst="rect">
            <a:avLst/>
          </a:prstGeom>
          <a:noFill/>
          <a:ln w="19050">
            <a:solidFill>
              <a:schemeClr val="bg1"/>
            </a:solidFill>
          </a:ln>
        </p:spPr>
        <p:txBody>
          <a:bodyPr>
            <a:spAutoFit/>
          </a:bodyPr>
          <a:lstStyle/>
          <a:p>
            <a:pPr>
              <a:defRPr/>
            </a:pPr>
            <a:r>
              <a:rPr lang="de-DE" sz="3400" spc="300" dirty="0">
                <a:solidFill>
                  <a:schemeClr val="bg1"/>
                </a:solidFill>
              </a:rPr>
              <a:t>Thyatira</a:t>
            </a:r>
          </a:p>
        </p:txBody>
      </p:sp>
      <p:sp>
        <p:nvSpPr>
          <p:cNvPr id="13" name="Textfeld 12"/>
          <p:cNvSpPr txBox="1"/>
          <p:nvPr/>
        </p:nvSpPr>
        <p:spPr>
          <a:xfrm>
            <a:off x="4608513" y="4260850"/>
            <a:ext cx="2519362" cy="615950"/>
          </a:xfrm>
          <a:prstGeom prst="rect">
            <a:avLst/>
          </a:prstGeom>
          <a:noFill/>
          <a:ln w="19050">
            <a:solidFill>
              <a:schemeClr val="bg1"/>
            </a:solidFill>
          </a:ln>
        </p:spPr>
        <p:txBody>
          <a:bodyPr>
            <a:spAutoFit/>
          </a:bodyPr>
          <a:lstStyle/>
          <a:p>
            <a:pPr>
              <a:defRPr/>
            </a:pPr>
            <a:r>
              <a:rPr lang="de-DE" sz="3400" spc="100" dirty="0">
                <a:solidFill>
                  <a:schemeClr val="bg1"/>
                </a:solidFill>
              </a:rPr>
              <a:t>Sardes</a:t>
            </a:r>
          </a:p>
        </p:txBody>
      </p:sp>
      <p:sp>
        <p:nvSpPr>
          <p:cNvPr id="14" name="Textfeld 13"/>
          <p:cNvSpPr txBox="1"/>
          <p:nvPr/>
        </p:nvSpPr>
        <p:spPr>
          <a:xfrm>
            <a:off x="5487988" y="4978400"/>
            <a:ext cx="2520950" cy="615950"/>
          </a:xfrm>
          <a:prstGeom prst="rect">
            <a:avLst/>
          </a:prstGeom>
          <a:noFill/>
          <a:ln w="19050">
            <a:solidFill>
              <a:schemeClr val="bg1"/>
            </a:solidFill>
          </a:ln>
        </p:spPr>
        <p:txBody>
          <a:bodyPr>
            <a:spAutoFit/>
          </a:bodyPr>
          <a:lstStyle/>
          <a:p>
            <a:pPr>
              <a:defRPr/>
            </a:pPr>
            <a:r>
              <a:rPr lang="de-DE" sz="3400" spc="-200" dirty="0">
                <a:solidFill>
                  <a:schemeClr val="bg1"/>
                </a:solidFill>
              </a:rPr>
              <a:t>Philadelphia</a:t>
            </a:r>
          </a:p>
        </p:txBody>
      </p:sp>
      <p:sp>
        <p:nvSpPr>
          <p:cNvPr id="15" name="Textfeld 14"/>
          <p:cNvSpPr txBox="1">
            <a:spLocks noChangeArrowheads="1"/>
          </p:cNvSpPr>
          <p:nvPr/>
        </p:nvSpPr>
        <p:spPr bwMode="auto">
          <a:xfrm>
            <a:off x="6507163" y="5695950"/>
            <a:ext cx="2519362" cy="615950"/>
          </a:xfrm>
          <a:prstGeom prst="rect">
            <a:avLst/>
          </a:prstGeom>
          <a:noFill/>
          <a:ln w="19050">
            <a:solidFill>
              <a:schemeClr val="bg1"/>
            </a:solidFill>
            <a:miter lim="800000"/>
            <a:headEnd/>
            <a:tailEnd/>
          </a:ln>
        </p:spPr>
        <p:txBody>
          <a:bodyPr>
            <a:spAutoFit/>
          </a:bodyPr>
          <a:lstStyle/>
          <a:p>
            <a:r>
              <a:rPr lang="de-DE" sz="3400">
                <a:solidFill>
                  <a:schemeClr val="bg1"/>
                </a:solidFill>
              </a:rPr>
              <a:t>Laodizea</a:t>
            </a:r>
          </a:p>
        </p:txBody>
      </p:sp>
      <p:sp>
        <p:nvSpPr>
          <p:cNvPr id="18" name="Textfeld 17"/>
          <p:cNvSpPr txBox="1">
            <a:spLocks noChangeArrowheads="1"/>
          </p:cNvSpPr>
          <p:nvPr/>
        </p:nvSpPr>
        <p:spPr bwMode="auto">
          <a:xfrm>
            <a:off x="3432175" y="5764213"/>
            <a:ext cx="2279650" cy="523875"/>
          </a:xfrm>
          <a:prstGeom prst="rect">
            <a:avLst/>
          </a:prstGeom>
          <a:noFill/>
          <a:ln w="9525">
            <a:noFill/>
            <a:miter lim="800000"/>
            <a:headEnd/>
            <a:tailEnd/>
          </a:ln>
        </p:spPr>
        <p:txBody>
          <a:bodyPr>
            <a:spAutoFit/>
          </a:bodyPr>
          <a:lstStyle/>
          <a:p>
            <a:r>
              <a:rPr lang="de-DE" sz="2800" dirty="0">
                <a:solidFill>
                  <a:srgbClr val="CCFFFF"/>
                </a:solidFill>
              </a:rPr>
              <a:t>Tue Buße!</a:t>
            </a:r>
          </a:p>
        </p:txBody>
      </p:sp>
      <p:sp>
        <p:nvSpPr>
          <p:cNvPr id="21" name="Textfeld 20"/>
          <p:cNvSpPr txBox="1">
            <a:spLocks noChangeArrowheads="1"/>
          </p:cNvSpPr>
          <p:nvPr/>
        </p:nvSpPr>
        <p:spPr bwMode="auto">
          <a:xfrm>
            <a:off x="3432175" y="5048250"/>
            <a:ext cx="2279650" cy="523875"/>
          </a:xfrm>
          <a:prstGeom prst="rect">
            <a:avLst/>
          </a:prstGeom>
          <a:noFill/>
          <a:ln w="9525">
            <a:noFill/>
            <a:miter lim="800000"/>
            <a:headEnd/>
            <a:tailEnd/>
          </a:ln>
        </p:spPr>
        <p:txBody>
          <a:bodyPr>
            <a:spAutoFit/>
          </a:bodyPr>
          <a:lstStyle/>
          <a:p>
            <a:r>
              <a:rPr lang="de-DE" sz="2800" dirty="0">
                <a:solidFill>
                  <a:srgbClr val="FFFF00"/>
                </a:solidFill>
              </a:rPr>
              <a:t>Weiter so!</a:t>
            </a:r>
          </a:p>
        </p:txBody>
      </p:sp>
      <p:sp>
        <p:nvSpPr>
          <p:cNvPr id="26" name="Pfeil nach rechts 25"/>
          <p:cNvSpPr>
            <a:spLocks noChangeArrowheads="1"/>
          </p:cNvSpPr>
          <p:nvPr/>
        </p:nvSpPr>
        <p:spPr bwMode="auto">
          <a:xfrm flipH="1">
            <a:off x="2789238" y="5891213"/>
            <a:ext cx="763587" cy="323850"/>
          </a:xfrm>
          <a:prstGeom prst="rightArrow">
            <a:avLst>
              <a:gd name="adj1" fmla="val 50000"/>
              <a:gd name="adj2" fmla="val 50017"/>
            </a:avLst>
          </a:prstGeom>
          <a:solidFill>
            <a:srgbClr val="CCFFFF"/>
          </a:solidFill>
          <a:ln w="9525" algn="ctr">
            <a:noFill/>
            <a:round/>
            <a:headEnd/>
            <a:tailEnd/>
          </a:ln>
        </p:spPr>
        <p:txBody>
          <a:bodyPr/>
          <a:lstStyle/>
          <a:p>
            <a:endParaRPr lang="de-DE"/>
          </a:p>
        </p:txBody>
      </p:sp>
      <p:sp>
        <p:nvSpPr>
          <p:cNvPr id="27" name="Pfeil nach rechts 26"/>
          <p:cNvSpPr>
            <a:spLocks noChangeArrowheads="1"/>
          </p:cNvSpPr>
          <p:nvPr/>
        </p:nvSpPr>
        <p:spPr bwMode="auto">
          <a:xfrm>
            <a:off x="5603875" y="5892800"/>
            <a:ext cx="763588" cy="325438"/>
          </a:xfrm>
          <a:prstGeom prst="rightArrow">
            <a:avLst>
              <a:gd name="adj1" fmla="val 50000"/>
              <a:gd name="adj2" fmla="val 49773"/>
            </a:avLst>
          </a:prstGeom>
          <a:solidFill>
            <a:srgbClr val="CCFFFF"/>
          </a:solidFill>
          <a:ln w="9525" algn="ctr">
            <a:noFill/>
            <a:round/>
            <a:headEnd/>
            <a:tailEnd/>
          </a:ln>
        </p:spPr>
        <p:txBody>
          <a:bodyPr/>
          <a:lstStyle/>
          <a:p>
            <a:endParaRPr lang="de-DE"/>
          </a:p>
        </p:txBody>
      </p:sp>
      <p:sp>
        <p:nvSpPr>
          <p:cNvPr id="17" name="Textfeld 16"/>
          <p:cNvSpPr txBox="1">
            <a:spLocks noChangeArrowheads="1"/>
          </p:cNvSpPr>
          <p:nvPr/>
        </p:nvSpPr>
        <p:spPr bwMode="auto">
          <a:xfrm>
            <a:off x="46038" y="4319588"/>
            <a:ext cx="1982787" cy="523875"/>
          </a:xfrm>
          <a:prstGeom prst="rect">
            <a:avLst/>
          </a:prstGeom>
          <a:noFill/>
          <a:ln w="9525">
            <a:noFill/>
            <a:miter lim="800000"/>
            <a:headEnd/>
            <a:tailEnd/>
          </a:ln>
        </p:spPr>
        <p:txBody>
          <a:bodyPr>
            <a:spAutoFit/>
          </a:bodyPr>
          <a:lstStyle/>
          <a:p>
            <a:pPr algn="l"/>
            <a:r>
              <a:rPr lang="de-DE" sz="2800" dirty="0">
                <a:solidFill>
                  <a:srgbClr val="CCFFFF"/>
                </a:solidFill>
              </a:rPr>
              <a:t>Tue Buße!</a:t>
            </a:r>
          </a:p>
        </p:txBody>
      </p:sp>
      <p:sp>
        <p:nvSpPr>
          <p:cNvPr id="20" name="Textfeld 19"/>
          <p:cNvSpPr txBox="1">
            <a:spLocks noChangeArrowheads="1"/>
          </p:cNvSpPr>
          <p:nvPr/>
        </p:nvSpPr>
        <p:spPr bwMode="auto">
          <a:xfrm>
            <a:off x="7199313" y="4319588"/>
            <a:ext cx="1944687" cy="522287"/>
          </a:xfrm>
          <a:prstGeom prst="rect">
            <a:avLst/>
          </a:prstGeom>
          <a:noFill/>
          <a:ln w="9525">
            <a:noFill/>
            <a:miter lim="800000"/>
            <a:headEnd/>
            <a:tailEnd/>
          </a:ln>
        </p:spPr>
        <p:txBody>
          <a:bodyPr>
            <a:spAutoFit/>
          </a:bodyPr>
          <a:lstStyle/>
          <a:p>
            <a:pPr algn="l"/>
            <a:r>
              <a:rPr lang="de-DE" sz="2800" dirty="0">
                <a:solidFill>
                  <a:srgbClr val="CCFFFF"/>
                </a:solidFill>
              </a:rPr>
              <a:t>Tue Buße!</a:t>
            </a:r>
          </a:p>
        </p:txBody>
      </p:sp>
      <p:sp>
        <p:nvSpPr>
          <p:cNvPr id="23" name="Textfeld 22"/>
          <p:cNvSpPr txBox="1">
            <a:spLocks noChangeArrowheads="1"/>
          </p:cNvSpPr>
          <p:nvPr/>
        </p:nvSpPr>
        <p:spPr bwMode="auto">
          <a:xfrm>
            <a:off x="3432175" y="2943225"/>
            <a:ext cx="2279650" cy="523875"/>
          </a:xfrm>
          <a:prstGeom prst="rect">
            <a:avLst/>
          </a:prstGeom>
          <a:noFill/>
          <a:ln w="9525">
            <a:noFill/>
            <a:miter lim="800000"/>
            <a:headEnd/>
            <a:tailEnd/>
          </a:ln>
        </p:spPr>
        <p:txBody>
          <a:bodyPr>
            <a:spAutoFit/>
          </a:bodyPr>
          <a:lstStyle/>
          <a:p>
            <a:r>
              <a:rPr lang="de-DE" sz="2800" dirty="0">
                <a:solidFill>
                  <a:srgbClr val="FFFF00"/>
                </a:solidFill>
              </a:rPr>
              <a:t>Weiter so!</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69700"/>
                                        </p:tgtEl>
                                        <p:attrNameLst>
                                          <p:attrName>style.visibility</p:attrName>
                                        </p:attrNameLst>
                                      </p:cBhvr>
                                      <p:to>
                                        <p:strVal val="visible"/>
                                      </p:to>
                                    </p:set>
                                    <p:anim calcmode="lin" valueType="num">
                                      <p:cBhvr>
                                        <p:cTn id="7" dur="1000" fill="hold"/>
                                        <p:tgtEl>
                                          <p:spTgt spid="669700"/>
                                        </p:tgtEl>
                                        <p:attrNameLst>
                                          <p:attrName>ppt_w</p:attrName>
                                        </p:attrNameLst>
                                      </p:cBhvr>
                                      <p:tavLst>
                                        <p:tav tm="0">
                                          <p:val>
                                            <p:strVal val="#ppt_w*0.70"/>
                                          </p:val>
                                        </p:tav>
                                        <p:tav tm="100000">
                                          <p:val>
                                            <p:strVal val="#ppt_w"/>
                                          </p:val>
                                        </p:tav>
                                      </p:tavLst>
                                    </p:anim>
                                    <p:anim calcmode="lin" valueType="num">
                                      <p:cBhvr>
                                        <p:cTn id="8" dur="1000" fill="hold"/>
                                        <p:tgtEl>
                                          <p:spTgt spid="669700"/>
                                        </p:tgtEl>
                                        <p:attrNameLst>
                                          <p:attrName>ppt_h</p:attrName>
                                        </p:attrNameLst>
                                      </p:cBhvr>
                                      <p:tavLst>
                                        <p:tav tm="0">
                                          <p:val>
                                            <p:strVal val="#ppt_h"/>
                                          </p:val>
                                        </p:tav>
                                        <p:tav tm="100000">
                                          <p:val>
                                            <p:strVal val="#ppt_h"/>
                                          </p:val>
                                        </p:tav>
                                      </p:tavLst>
                                    </p:anim>
                                    <p:animEffect transition="in" filter="fade">
                                      <p:cBhvr>
                                        <p:cTn id="9" dur="1000"/>
                                        <p:tgtEl>
                                          <p:spTgt spid="669700"/>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2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4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6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80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10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12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outVertical)">
                                      <p:cBhvr>
                                        <p:cTn id="36" dur="500"/>
                                        <p:tgtEl>
                                          <p:spTgt spid="18"/>
                                        </p:tgtEl>
                                      </p:cBhvr>
                                    </p:animEffect>
                                  </p:childTnLst>
                                </p:cTn>
                              </p:par>
                              <p:par>
                                <p:cTn id="37" presetID="22" presetClass="entr" presetSubtype="2" fill="hold" grpId="0" nodeType="withEffect">
                                  <p:stCondLst>
                                    <p:cond delay="300"/>
                                  </p:stCondLst>
                                  <p:childTnLst>
                                    <p:set>
                                      <p:cBhvr>
                                        <p:cTn id="38" dur="1" fill="hold">
                                          <p:stCondLst>
                                            <p:cond delay="0"/>
                                          </p:stCondLst>
                                        </p:cTn>
                                        <p:tgtEl>
                                          <p:spTgt spid="26"/>
                                        </p:tgtEl>
                                        <p:attrNameLst>
                                          <p:attrName>style.visibility</p:attrName>
                                        </p:attrNameLst>
                                      </p:cBhvr>
                                      <p:to>
                                        <p:strVal val="visible"/>
                                      </p:to>
                                    </p:set>
                                    <p:animEffect transition="in" filter="wipe(right)">
                                      <p:cBhvr>
                                        <p:cTn id="39" dur="500"/>
                                        <p:tgtEl>
                                          <p:spTgt spid="26"/>
                                        </p:tgtEl>
                                      </p:cBhvr>
                                    </p:animEffect>
                                  </p:childTnLst>
                                </p:cTn>
                              </p:par>
                              <p:par>
                                <p:cTn id="40" presetID="22" presetClass="entr" presetSubtype="8" fill="hold" grpId="0" nodeType="withEffect">
                                  <p:stCondLst>
                                    <p:cond delay="30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par>
                                <p:cTn id="43" presetID="3" presetClass="emph" presetSubtype="2" fill="hold" grpId="1" nodeType="withEffect">
                                  <p:stCondLst>
                                    <p:cond delay="500"/>
                                  </p:stCondLst>
                                  <p:childTnLst>
                                    <p:animClr clrSpc="rgb" dir="cw">
                                      <p:cBhvr override="childStyle">
                                        <p:cTn id="44" dur="500" fill="hold"/>
                                        <p:tgtEl>
                                          <p:spTgt spid="9"/>
                                        </p:tgtEl>
                                        <p:attrNameLst>
                                          <p:attrName>style.color</p:attrName>
                                        </p:attrNameLst>
                                      </p:cBhvr>
                                      <p:to>
                                        <a:srgbClr val="CCFFFF"/>
                                      </p:to>
                                    </p:animClr>
                                  </p:childTnLst>
                                </p:cTn>
                              </p:par>
                              <p:par>
                                <p:cTn id="45" presetID="3" presetClass="emph" presetSubtype="2" fill="hold" grpId="1" nodeType="withEffect">
                                  <p:stCondLst>
                                    <p:cond delay="500"/>
                                  </p:stCondLst>
                                  <p:childTnLst>
                                    <p:animClr clrSpc="rgb" dir="cw">
                                      <p:cBhvr override="childStyle">
                                        <p:cTn id="46" dur="500" fill="hold"/>
                                        <p:tgtEl>
                                          <p:spTgt spid="15"/>
                                        </p:tgtEl>
                                        <p:attrNameLst>
                                          <p:attrName>style.color</p:attrName>
                                        </p:attrNameLst>
                                      </p:cBhvr>
                                      <p:to>
                                        <a:srgbClr val="CCFFFF"/>
                                      </p:to>
                                    </p:animClr>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outVertical)">
                                      <p:cBhvr>
                                        <p:cTn id="51" dur="500"/>
                                        <p:tgtEl>
                                          <p:spTgt spid="21"/>
                                        </p:tgtEl>
                                      </p:cBhvr>
                                    </p:animEffect>
                                  </p:childTnLst>
                                </p:cTn>
                              </p:par>
                              <p:par>
                                <p:cTn id="52" presetID="3" presetClass="emph" presetSubtype="2" fill="hold" grpId="1" nodeType="withEffect">
                                  <p:stCondLst>
                                    <p:cond delay="300"/>
                                  </p:stCondLst>
                                  <p:childTnLst>
                                    <p:animClr clrSpc="rgb" dir="cw">
                                      <p:cBhvr override="childStyle">
                                        <p:cTn id="53" dur="500" fill="hold"/>
                                        <p:tgtEl>
                                          <p:spTgt spid="10"/>
                                        </p:tgtEl>
                                        <p:attrNameLst>
                                          <p:attrName>style.color</p:attrName>
                                        </p:attrNameLst>
                                      </p:cBhvr>
                                      <p:to>
                                        <a:srgbClr val="FFFF00"/>
                                      </p:to>
                                    </p:animClr>
                                  </p:childTnLst>
                                </p:cTn>
                              </p:par>
                              <p:par>
                                <p:cTn id="54" presetID="3" presetClass="emph" presetSubtype="2" fill="hold" grpId="1" nodeType="withEffect">
                                  <p:stCondLst>
                                    <p:cond delay="300"/>
                                  </p:stCondLst>
                                  <p:childTnLst>
                                    <p:animClr clrSpc="rgb" dir="cw">
                                      <p:cBhvr override="childStyle">
                                        <p:cTn id="55" dur="500" fill="hold"/>
                                        <p:tgtEl>
                                          <p:spTgt spid="14"/>
                                        </p:tgtEl>
                                        <p:attrNameLst>
                                          <p:attrName>style.color</p:attrName>
                                        </p:attrNameLst>
                                      </p:cBhvr>
                                      <p:to>
                                        <a:srgbClr val="FFFF00"/>
                                      </p:to>
                                    </p:animClr>
                                  </p:childTnLst>
                                </p:cTn>
                              </p:par>
                            </p:childTnLst>
                          </p:cTn>
                        </p:par>
                      </p:childTnLst>
                    </p:cTn>
                  </p:par>
                  <p:par>
                    <p:cTn id="56" fill="hold">
                      <p:stCondLst>
                        <p:cond delay="indefinite"/>
                      </p:stCondLst>
                      <p:childTnLst>
                        <p:par>
                          <p:cTn id="57" fill="hold">
                            <p:stCondLst>
                              <p:cond delay="0"/>
                            </p:stCondLst>
                            <p:childTnLst>
                              <p:par>
                                <p:cTn id="58" presetID="3" presetClass="emph" presetSubtype="2" fill="hold" grpId="1" nodeType="clickEffect">
                                  <p:stCondLst>
                                    <p:cond delay="0"/>
                                  </p:stCondLst>
                                  <p:childTnLst>
                                    <p:animClr clrSpc="rgb" dir="cw">
                                      <p:cBhvr override="childStyle">
                                        <p:cTn id="59" dur="500" fill="hold"/>
                                        <p:tgtEl>
                                          <p:spTgt spid="11"/>
                                        </p:tgtEl>
                                        <p:attrNameLst>
                                          <p:attrName>style.color</p:attrName>
                                        </p:attrNameLst>
                                      </p:cBhvr>
                                      <p:to>
                                        <a:srgbClr val="CCFFFF"/>
                                      </p:to>
                                    </p:animClr>
                                  </p:childTnLst>
                                </p:cTn>
                              </p:par>
                              <p:par>
                                <p:cTn id="60" presetID="3" presetClass="emph" presetSubtype="2" fill="hold" grpId="1" nodeType="withEffect">
                                  <p:stCondLst>
                                    <p:cond delay="0"/>
                                  </p:stCondLst>
                                  <p:childTnLst>
                                    <p:animClr clrSpc="rgb" dir="cw">
                                      <p:cBhvr override="childStyle">
                                        <p:cTn id="61" dur="500" fill="hold"/>
                                        <p:tgtEl>
                                          <p:spTgt spid="13"/>
                                        </p:tgtEl>
                                        <p:attrNameLst>
                                          <p:attrName>style.color</p:attrName>
                                        </p:attrNameLst>
                                      </p:cBhvr>
                                      <p:to>
                                        <a:srgbClr val="CCFFFF"/>
                                      </p:to>
                                    </p:animClr>
                                  </p:childTnLst>
                                </p:cTn>
                              </p:par>
                              <p:par>
                                <p:cTn id="62" presetID="16" presetClass="entr" presetSubtype="37"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outVertical)">
                                      <p:cBhvr>
                                        <p:cTn id="64" dur="500"/>
                                        <p:tgtEl>
                                          <p:spTgt spid="17"/>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outVertic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mph" presetSubtype="2" fill="hold" grpId="1" nodeType="clickEffect">
                                  <p:stCondLst>
                                    <p:cond delay="0"/>
                                  </p:stCondLst>
                                  <p:childTnLst>
                                    <p:animClr clrSpc="rgb" dir="cw">
                                      <p:cBhvr override="childStyle">
                                        <p:cTn id="71" dur="500" fill="hold"/>
                                        <p:tgtEl>
                                          <p:spTgt spid="12"/>
                                        </p:tgtEl>
                                        <p:attrNameLst>
                                          <p:attrName>style.color</p:attrName>
                                        </p:attrNameLst>
                                      </p:cBhvr>
                                      <p:to>
                                        <a:srgbClr val="FFFF00"/>
                                      </p:to>
                                    </p:animClr>
                                  </p:childTnLst>
                                </p:cTn>
                              </p:par>
                              <p:par>
                                <p:cTn id="72" presetID="16" presetClass="entr" presetSubtype="37"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outVertical)">
                                      <p:cBhvr>
                                        <p:cTn id="7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0" grpId="0"/>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8" grpId="0"/>
      <p:bldP spid="21" grpId="0"/>
      <p:bldP spid="26" grpId="0" animBg="1"/>
      <p:bldP spid="27" grpId="0" animBg="1"/>
      <p:bldP spid="17" grpId="0"/>
      <p:bldP spid="20"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63491"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8198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Philadelphia</a:t>
            </a:r>
          </a:p>
        </p:txBody>
      </p:sp>
      <p:sp>
        <p:nvSpPr>
          <p:cNvPr id="681989" name="Rectangle 5"/>
          <p:cNvSpPr>
            <a:spLocks noGrp="1" noChangeArrowheads="1"/>
          </p:cNvSpPr>
          <p:nvPr>
            <p:ph type="body" sz="half" idx="1"/>
          </p:nvPr>
        </p:nvSpPr>
        <p:spPr>
          <a:xfrm>
            <a:off x="166688" y="2481263"/>
            <a:ext cx="6708775" cy="4098925"/>
          </a:xfrm>
        </p:spPr>
        <p:txBody>
          <a:bodyPr/>
          <a:lstStyle/>
          <a:p>
            <a:pPr marL="180975" lvl="1" indent="-1588" eaLnBrk="1" hangingPunct="1">
              <a:lnSpc>
                <a:spcPct val="110000"/>
              </a:lnSpc>
              <a:spcBef>
                <a:spcPct val="5000"/>
              </a:spcBef>
              <a:spcAft>
                <a:spcPts val="1200"/>
              </a:spcAft>
              <a:buFontTx/>
              <a:buNone/>
              <a:defRPr/>
            </a:pPr>
            <a:r>
              <a:rPr lang="de-DE" sz="3200" dirty="0" smtClean="0">
                <a:solidFill>
                  <a:srgbClr val="CCFFFF"/>
                </a:solidFill>
              </a:rPr>
              <a:t>Eine offene Tür:</a:t>
            </a:r>
          </a:p>
          <a:p>
            <a:pPr marL="180975" lvl="1" indent="-1588" eaLnBrk="1" hangingPunct="1">
              <a:lnSpc>
                <a:spcPct val="110000"/>
              </a:lnSpc>
              <a:spcBef>
                <a:spcPct val="5000"/>
              </a:spcBef>
              <a:spcAft>
                <a:spcPts val="1200"/>
              </a:spcAft>
              <a:buFontTx/>
              <a:buNone/>
              <a:defRPr/>
            </a:pPr>
            <a:r>
              <a:rPr lang="de-DE" dirty="0" smtClean="0">
                <a:solidFill>
                  <a:schemeClr val="bg1"/>
                </a:solidFill>
              </a:rPr>
              <a:t>Entstehung von</a:t>
            </a:r>
            <a:br>
              <a:rPr lang="de-DE" dirty="0" smtClean="0">
                <a:solidFill>
                  <a:schemeClr val="bg1"/>
                </a:solidFill>
              </a:rPr>
            </a:br>
            <a:r>
              <a:rPr lang="de-DE" dirty="0" smtClean="0">
                <a:solidFill>
                  <a:schemeClr val="bg1"/>
                </a:solidFill>
              </a:rPr>
              <a:t>Missionsgesellschaften:</a:t>
            </a:r>
          </a:p>
          <a:p>
            <a:pPr marL="531813" lvl="1" indent="-352425" eaLnBrk="1" hangingPunct="1">
              <a:spcBef>
                <a:spcPct val="5000"/>
              </a:spcBef>
              <a:buFont typeface="Arial" pitchFamily="34" charset="0"/>
              <a:buChar char="•"/>
              <a:defRPr/>
            </a:pPr>
            <a:r>
              <a:rPr lang="de-DE" dirty="0" smtClean="0">
                <a:solidFill>
                  <a:srgbClr val="FFFF99"/>
                </a:solidFill>
              </a:rPr>
              <a:t>1792 Baptistische</a:t>
            </a:r>
          </a:p>
          <a:p>
            <a:pPr marL="531813" lvl="1" indent="-352425" eaLnBrk="1" hangingPunct="1">
              <a:spcBef>
                <a:spcPct val="5000"/>
              </a:spcBef>
              <a:buFont typeface="Arial" pitchFamily="34" charset="0"/>
              <a:buChar char="•"/>
              <a:defRPr/>
            </a:pPr>
            <a:r>
              <a:rPr lang="de-DE" dirty="0" smtClean="0">
                <a:solidFill>
                  <a:srgbClr val="FFFF99"/>
                </a:solidFill>
              </a:rPr>
              <a:t>1815 Baseler</a:t>
            </a:r>
          </a:p>
          <a:p>
            <a:pPr marL="531813" lvl="1" indent="-352425" eaLnBrk="1" hangingPunct="1">
              <a:spcBef>
                <a:spcPct val="5000"/>
              </a:spcBef>
              <a:buFont typeface="Arial" pitchFamily="34" charset="0"/>
              <a:buChar char="•"/>
              <a:defRPr/>
            </a:pPr>
            <a:r>
              <a:rPr lang="de-DE" dirty="0" smtClean="0">
                <a:solidFill>
                  <a:srgbClr val="FFFF99"/>
                </a:solidFill>
              </a:rPr>
              <a:t>1824 Berliner</a:t>
            </a:r>
          </a:p>
          <a:p>
            <a:pPr marL="531813" lvl="1" indent="-352425" eaLnBrk="1" hangingPunct="1">
              <a:spcBef>
                <a:spcPct val="5000"/>
              </a:spcBef>
              <a:buFont typeface="Arial" pitchFamily="34" charset="0"/>
              <a:buChar char="•"/>
              <a:defRPr/>
            </a:pPr>
            <a:r>
              <a:rPr lang="de-DE" dirty="0" smtClean="0">
                <a:solidFill>
                  <a:srgbClr val="FFFF99"/>
                </a:solidFill>
              </a:rPr>
              <a:t>1849 Hermannsburger</a:t>
            </a:r>
          </a:p>
          <a:p>
            <a:pPr marL="531813" lvl="1" indent="-352425" eaLnBrk="1" hangingPunct="1">
              <a:spcBef>
                <a:spcPct val="5000"/>
              </a:spcBef>
              <a:buFont typeface="Arial" pitchFamily="34" charset="0"/>
              <a:buChar char="•"/>
              <a:defRPr/>
            </a:pPr>
            <a:r>
              <a:rPr lang="de-DE" dirty="0" smtClean="0">
                <a:solidFill>
                  <a:srgbClr val="FFFF99"/>
                </a:solidFill>
              </a:rPr>
              <a:t>1874 Adventmission</a:t>
            </a:r>
            <a:endParaRPr lang="de-DE" sz="3000" dirty="0" smtClean="0">
              <a:solidFill>
                <a:srgbClr val="FFFF99"/>
              </a:solidFill>
            </a:endParaRPr>
          </a:p>
        </p:txBody>
      </p:sp>
      <p:pic>
        <p:nvPicPr>
          <p:cNvPr id="102412" name="Picture 12" descr="D:\Eigene Dateien\Eigene Bilder\Logos\STA-logo Internet 04.png"/>
          <p:cNvPicPr>
            <a:picLocks noChangeAspect="1" noChangeArrowheads="1"/>
          </p:cNvPicPr>
          <p:nvPr/>
        </p:nvPicPr>
        <p:blipFill>
          <a:blip r:embed="rId3"/>
          <a:srcRect/>
          <a:stretch>
            <a:fillRect/>
          </a:stretch>
        </p:blipFill>
        <p:spPr bwMode="auto">
          <a:xfrm>
            <a:off x="6030913" y="3400425"/>
            <a:ext cx="3113087" cy="2863850"/>
          </a:xfrm>
          <a:prstGeom prst="rect">
            <a:avLst/>
          </a:prstGeom>
          <a:noFill/>
          <a:ln w="9525">
            <a:noFill/>
            <a:miter lim="800000"/>
            <a:headEnd/>
            <a:tailEnd/>
          </a:ln>
        </p:spPr>
      </p:pic>
      <p:sp>
        <p:nvSpPr>
          <p:cNvPr id="9" name="Text Box 6"/>
          <p:cNvSpPr txBox="1">
            <a:spLocks noChangeArrowheads="1"/>
          </p:cNvSpPr>
          <p:nvPr/>
        </p:nvSpPr>
        <p:spPr bwMode="auto">
          <a:xfrm>
            <a:off x="5972537" y="809625"/>
            <a:ext cx="3171463"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3,7-13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81989">
                                            <p:txEl>
                                              <p:pRg st="1" end="1"/>
                                            </p:txEl>
                                          </p:spTgt>
                                        </p:tgtEl>
                                        <p:attrNameLst>
                                          <p:attrName>style.visibility</p:attrName>
                                        </p:attrNameLst>
                                      </p:cBhvr>
                                      <p:to>
                                        <p:strVal val="visible"/>
                                      </p:to>
                                    </p:set>
                                    <p:animEffect transition="in" filter="slide(fromBottom)">
                                      <p:cBhvr>
                                        <p:cTn id="7" dur="500"/>
                                        <p:tgtEl>
                                          <p:spTgt spid="68198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12"/>
                                        </p:tgtEl>
                                        <p:attrNameLst>
                                          <p:attrName>style.visibility</p:attrName>
                                        </p:attrNameLst>
                                      </p:cBhvr>
                                      <p:to>
                                        <p:strVal val="visible"/>
                                      </p:to>
                                    </p:set>
                                    <p:animEffect transition="in" filter="fade">
                                      <p:cBhvr>
                                        <p:cTn id="10" dur="1000"/>
                                        <p:tgtEl>
                                          <p:spTgt spid="1024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681989">
                                            <p:txEl>
                                              <p:pRg st="2" end="2"/>
                                            </p:txEl>
                                          </p:spTgt>
                                        </p:tgtEl>
                                        <p:attrNameLst>
                                          <p:attrName>style.visibility</p:attrName>
                                        </p:attrNameLst>
                                      </p:cBhvr>
                                      <p:to>
                                        <p:strVal val="visible"/>
                                      </p:to>
                                    </p:set>
                                    <p:animEffect transition="in" filter="slide(fromBottom)">
                                      <p:cBhvr>
                                        <p:cTn id="15" dur="500"/>
                                        <p:tgtEl>
                                          <p:spTgt spid="681989">
                                            <p:txEl>
                                              <p:pRg st="2" end="2"/>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681989">
                                            <p:txEl>
                                              <p:pRg st="3" end="3"/>
                                            </p:txEl>
                                          </p:spTgt>
                                        </p:tgtEl>
                                        <p:attrNameLst>
                                          <p:attrName>style.visibility</p:attrName>
                                        </p:attrNameLst>
                                      </p:cBhvr>
                                      <p:to>
                                        <p:strVal val="visible"/>
                                      </p:to>
                                    </p:set>
                                    <p:animEffect transition="in" filter="slide(fromBottom)">
                                      <p:cBhvr>
                                        <p:cTn id="18" dur="500"/>
                                        <p:tgtEl>
                                          <p:spTgt spid="681989">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681989">
                                            <p:txEl>
                                              <p:pRg st="4" end="4"/>
                                            </p:txEl>
                                          </p:spTgt>
                                        </p:tgtEl>
                                        <p:attrNameLst>
                                          <p:attrName>style.visibility</p:attrName>
                                        </p:attrNameLst>
                                      </p:cBhvr>
                                      <p:to>
                                        <p:strVal val="visible"/>
                                      </p:to>
                                    </p:set>
                                    <p:animEffect transition="in" filter="slide(fromBottom)">
                                      <p:cBhvr>
                                        <p:cTn id="21" dur="500"/>
                                        <p:tgtEl>
                                          <p:spTgt spid="681989">
                                            <p:txEl>
                                              <p:pRg st="4" end="4"/>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681989">
                                            <p:txEl>
                                              <p:pRg st="5" end="5"/>
                                            </p:txEl>
                                          </p:spTgt>
                                        </p:tgtEl>
                                        <p:attrNameLst>
                                          <p:attrName>style.visibility</p:attrName>
                                        </p:attrNameLst>
                                      </p:cBhvr>
                                      <p:to>
                                        <p:strVal val="visible"/>
                                      </p:to>
                                    </p:set>
                                    <p:animEffect transition="in" filter="slide(fromBottom)">
                                      <p:cBhvr>
                                        <p:cTn id="24" dur="500"/>
                                        <p:tgtEl>
                                          <p:spTgt spid="681989">
                                            <p:txEl>
                                              <p:pRg st="5" end="5"/>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681989">
                                            <p:txEl>
                                              <p:pRg st="6" end="6"/>
                                            </p:txEl>
                                          </p:spTgt>
                                        </p:tgtEl>
                                        <p:attrNameLst>
                                          <p:attrName>style.visibility</p:attrName>
                                        </p:attrNameLst>
                                      </p:cBhvr>
                                      <p:to>
                                        <p:strVal val="visible"/>
                                      </p:to>
                                    </p:set>
                                    <p:animEffect transition="in" filter="slide(fromBottom)">
                                      <p:cBhvr>
                                        <p:cTn id="27" dur="500"/>
                                        <p:tgtEl>
                                          <p:spTgt spid="68198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9"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64515"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8198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Philadelphia</a:t>
            </a:r>
          </a:p>
        </p:txBody>
      </p:sp>
      <p:sp>
        <p:nvSpPr>
          <p:cNvPr id="681989" name="Rectangle 5"/>
          <p:cNvSpPr>
            <a:spLocks noGrp="1" noChangeArrowheads="1"/>
          </p:cNvSpPr>
          <p:nvPr>
            <p:ph type="body" sz="half" idx="1"/>
          </p:nvPr>
        </p:nvSpPr>
        <p:spPr>
          <a:xfrm>
            <a:off x="166688" y="2759075"/>
            <a:ext cx="5664200" cy="3357563"/>
          </a:xfrm>
        </p:spPr>
        <p:txBody>
          <a:bodyPr/>
          <a:lstStyle/>
          <a:p>
            <a:pPr marL="180975" lvl="1" indent="-1588" eaLnBrk="1" hangingPunct="1">
              <a:lnSpc>
                <a:spcPct val="110000"/>
              </a:lnSpc>
              <a:spcBef>
                <a:spcPct val="5000"/>
              </a:spcBef>
              <a:spcAft>
                <a:spcPts val="1200"/>
              </a:spcAft>
              <a:buFontTx/>
              <a:buNone/>
              <a:defRPr/>
            </a:pPr>
            <a:r>
              <a:rPr lang="de-DE" sz="3200" dirty="0" smtClean="0">
                <a:solidFill>
                  <a:schemeClr val="bg1"/>
                </a:solidFill>
              </a:rPr>
              <a:t>Rat:</a:t>
            </a:r>
          </a:p>
          <a:p>
            <a:pPr marL="717550" lvl="1" indent="-538163" eaLnBrk="1" hangingPunct="1">
              <a:spcBef>
                <a:spcPct val="5000"/>
              </a:spcBef>
              <a:buFont typeface="Wingdings" pitchFamily="2" charset="2"/>
              <a:buChar char="ð"/>
              <a:defRPr/>
            </a:pPr>
            <a:r>
              <a:rPr lang="de-DE" sz="3000" dirty="0" smtClean="0">
                <a:solidFill>
                  <a:srgbClr val="FFFF99"/>
                </a:solidFill>
              </a:rPr>
              <a:t>Halte, was du hast!</a:t>
            </a:r>
          </a:p>
        </p:txBody>
      </p:sp>
      <p:pic>
        <p:nvPicPr>
          <p:cNvPr id="64519" name="Picture 8" descr="Philadelphia 13"/>
          <p:cNvPicPr>
            <a:picLocks noChangeAspect="1" noChangeArrowheads="1"/>
          </p:cNvPicPr>
          <p:nvPr/>
        </p:nvPicPr>
        <p:blipFill>
          <a:blip r:embed="rId3"/>
          <a:srcRect/>
          <a:stretch>
            <a:fillRect/>
          </a:stretch>
        </p:blipFill>
        <p:spPr bwMode="auto">
          <a:xfrm>
            <a:off x="5370513" y="2906713"/>
            <a:ext cx="3729037" cy="2797175"/>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5972537" y="809625"/>
            <a:ext cx="3171463" cy="461665"/>
          </a:xfrm>
          <a:prstGeom prst="rect">
            <a:avLst/>
          </a:prstGeom>
          <a:noFill/>
          <a:ln w="9525">
            <a:noFill/>
            <a:miter lim="800000"/>
            <a:headEnd/>
            <a:tailEnd/>
          </a:ln>
        </p:spPr>
        <p:txBody>
          <a:bodyPr wrap="square">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3,7-13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81989">
                                            <p:txEl>
                                              <p:pRg st="1" end="1"/>
                                            </p:txEl>
                                          </p:spTgt>
                                        </p:tgtEl>
                                        <p:attrNameLst>
                                          <p:attrName>style.visibility</p:attrName>
                                        </p:attrNameLst>
                                      </p:cBhvr>
                                      <p:to>
                                        <p:strVal val="visible"/>
                                      </p:to>
                                    </p:set>
                                    <p:animEffect transition="in" filter="slide(fromBottom)">
                                      <p:cBhvr>
                                        <p:cTn id="7" dur="500"/>
                                        <p:tgtEl>
                                          <p:spTgt spid="6819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9"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65539"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84036"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Laodizea</a:t>
            </a:r>
          </a:p>
        </p:txBody>
      </p:sp>
      <p:sp>
        <p:nvSpPr>
          <p:cNvPr id="684037"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„Volk des Gerichts“</a:t>
            </a:r>
          </a:p>
        </p:txBody>
      </p:sp>
      <p:pic>
        <p:nvPicPr>
          <p:cNvPr id="20487" name="Picture 8" descr="Laodizea 03"/>
          <p:cNvPicPr>
            <a:picLocks noChangeAspect="1" noChangeArrowheads="1"/>
          </p:cNvPicPr>
          <p:nvPr/>
        </p:nvPicPr>
        <p:blipFill>
          <a:blip r:embed="rId3"/>
          <a:srcRect/>
          <a:stretch>
            <a:fillRect/>
          </a:stretch>
        </p:blipFill>
        <p:spPr bwMode="auto">
          <a:xfrm>
            <a:off x="4792663" y="2798763"/>
            <a:ext cx="4306887" cy="3230562"/>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84036"/>
                                        </p:tgtEl>
                                        <p:attrNameLst>
                                          <p:attrName>style.visibility</p:attrName>
                                        </p:attrNameLst>
                                      </p:cBhvr>
                                      <p:to>
                                        <p:strVal val="visible"/>
                                      </p:to>
                                    </p:set>
                                    <p:anim calcmode="lin" valueType="num">
                                      <p:cBhvr>
                                        <p:cTn id="7" dur="1000" fill="hold"/>
                                        <p:tgtEl>
                                          <p:spTgt spid="684036"/>
                                        </p:tgtEl>
                                        <p:attrNameLst>
                                          <p:attrName>ppt_w</p:attrName>
                                        </p:attrNameLst>
                                      </p:cBhvr>
                                      <p:tavLst>
                                        <p:tav tm="0">
                                          <p:val>
                                            <p:strVal val="#ppt_w*0.70"/>
                                          </p:val>
                                        </p:tav>
                                        <p:tav tm="100000">
                                          <p:val>
                                            <p:strVal val="#ppt_w"/>
                                          </p:val>
                                        </p:tav>
                                      </p:tavLst>
                                    </p:anim>
                                    <p:anim calcmode="lin" valueType="num">
                                      <p:cBhvr>
                                        <p:cTn id="8" dur="1000" fill="hold"/>
                                        <p:tgtEl>
                                          <p:spTgt spid="684036"/>
                                        </p:tgtEl>
                                        <p:attrNameLst>
                                          <p:attrName>ppt_h</p:attrName>
                                        </p:attrNameLst>
                                      </p:cBhvr>
                                      <p:tavLst>
                                        <p:tav tm="0">
                                          <p:val>
                                            <p:strVal val="#ppt_h"/>
                                          </p:val>
                                        </p:tav>
                                        <p:tav tm="100000">
                                          <p:val>
                                            <p:strVal val="#ppt_h"/>
                                          </p:val>
                                        </p:tav>
                                      </p:tavLst>
                                    </p:anim>
                                    <p:animEffect transition="in" filter="fade">
                                      <p:cBhvr>
                                        <p:cTn id="9" dur="1000"/>
                                        <p:tgtEl>
                                          <p:spTgt spid="68403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20487"/>
                                        </p:tgtEl>
                                        <p:attrNameLst>
                                          <p:attrName>style.visibility</p:attrName>
                                        </p:attrNameLst>
                                      </p:cBhvr>
                                      <p:to>
                                        <p:strVal val="visible"/>
                                      </p:to>
                                    </p:set>
                                    <p:anim calcmode="lin" valueType="num">
                                      <p:cBhvr>
                                        <p:cTn id="17" dur="1000" fill="hold"/>
                                        <p:tgtEl>
                                          <p:spTgt spid="20487"/>
                                        </p:tgtEl>
                                        <p:attrNameLst>
                                          <p:attrName>ppt_w</p:attrName>
                                        </p:attrNameLst>
                                      </p:cBhvr>
                                      <p:tavLst>
                                        <p:tav tm="0">
                                          <p:val>
                                            <p:strVal val="#ppt_w*0.70"/>
                                          </p:val>
                                        </p:tav>
                                        <p:tav tm="100000">
                                          <p:val>
                                            <p:strVal val="#ppt_w"/>
                                          </p:val>
                                        </p:tav>
                                      </p:tavLst>
                                    </p:anim>
                                    <p:anim calcmode="lin" valueType="num">
                                      <p:cBhvr>
                                        <p:cTn id="18" dur="1000" fill="hold"/>
                                        <p:tgtEl>
                                          <p:spTgt spid="20487"/>
                                        </p:tgtEl>
                                        <p:attrNameLst>
                                          <p:attrName>ppt_h</p:attrName>
                                        </p:attrNameLst>
                                      </p:cBhvr>
                                      <p:tavLst>
                                        <p:tav tm="0">
                                          <p:val>
                                            <p:strVal val="#ppt_h"/>
                                          </p:val>
                                        </p:tav>
                                        <p:tav tm="100000">
                                          <p:val>
                                            <p:strVal val="#ppt_h"/>
                                          </p:val>
                                        </p:tav>
                                      </p:tavLst>
                                    </p:anim>
                                    <p:animEffect transition="in" filter="fade">
                                      <p:cBhvr>
                                        <p:cTn id="19" dur="1000"/>
                                        <p:tgtEl>
                                          <p:spTgt spid="2048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684037">
                                            <p:txEl>
                                              <p:pRg st="0" end="0"/>
                                            </p:txEl>
                                          </p:spTgt>
                                        </p:tgtEl>
                                        <p:attrNameLst>
                                          <p:attrName>style.visibility</p:attrName>
                                        </p:attrNameLst>
                                      </p:cBhvr>
                                      <p:to>
                                        <p:strVal val="visible"/>
                                      </p:to>
                                    </p:set>
                                    <p:animEffect transition="in" filter="slide(fromBottom)">
                                      <p:cBhvr>
                                        <p:cTn id="24" dur="500"/>
                                        <p:tgtEl>
                                          <p:spTgt spid="6840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36" grpId="0"/>
      <p:bldP spid="684037" grpId="0" build="p"/>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D:\Eigene Dateien\Eigene Bilder\Türkeireise\2004-04-30\Laodizea\Laodizea 24.jpg"/>
          <p:cNvPicPr>
            <a:picLocks noChangeAspect="1" noChangeArrowheads="1"/>
          </p:cNvPicPr>
          <p:nvPr/>
        </p:nvPicPr>
        <p:blipFill>
          <a:blip r:embed="rId2"/>
          <a:srcRect/>
          <a:stretch>
            <a:fillRect/>
          </a:stretch>
        </p:blipFill>
        <p:spPr bwMode="auto">
          <a:xfrm>
            <a:off x="-7938" y="-6350"/>
            <a:ext cx="9159876" cy="6870700"/>
          </a:xfrm>
          <a:prstGeom prst="rect">
            <a:avLst/>
          </a:prstGeom>
          <a:noFill/>
          <a:ln w="9525">
            <a:noFill/>
            <a:miter lim="800000"/>
            <a:headEnd/>
            <a:tailEnd/>
          </a:ln>
        </p:spPr>
      </p:pic>
      <p:sp>
        <p:nvSpPr>
          <p:cNvPr id="3" name="Text Box 4"/>
          <p:cNvSpPr txBox="1">
            <a:spLocks noChangeArrowheads="1"/>
          </p:cNvSpPr>
          <p:nvPr/>
        </p:nvSpPr>
        <p:spPr bwMode="auto">
          <a:xfrm>
            <a:off x="2597150" y="6211888"/>
            <a:ext cx="394970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Laodizea heute</a:t>
            </a:r>
          </a:p>
        </p:txBody>
      </p:sp>
    </p:spTree>
  </p:cSld>
  <p:clrMapOvr>
    <a:masterClrMapping/>
  </p:clrMapOvr>
  <p:transition spd="med">
    <p:strips dir="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Eigene Dateien\Eigene Bilder\Türkeireise\2004-04-30\Laodizea\Laodizea 14.jpg"/>
          <p:cNvPicPr>
            <a:picLocks noChangeAspect="1" noChangeArrowheads="1"/>
          </p:cNvPicPr>
          <p:nvPr/>
        </p:nvPicPr>
        <p:blipFill>
          <a:blip r:embed="rId2"/>
          <a:srcRect/>
          <a:stretch>
            <a:fillRect/>
          </a:stretch>
        </p:blipFill>
        <p:spPr bwMode="auto">
          <a:xfrm>
            <a:off x="-7938" y="-6350"/>
            <a:ext cx="9159876" cy="6870700"/>
          </a:xfrm>
          <a:prstGeom prst="rect">
            <a:avLst/>
          </a:prstGeom>
          <a:noFill/>
          <a:ln w="9525">
            <a:noFill/>
            <a:miter lim="800000"/>
            <a:headEnd/>
            <a:tailEnd/>
          </a:ln>
        </p:spPr>
      </p:pic>
      <p:sp>
        <p:nvSpPr>
          <p:cNvPr id="3" name="Text Box 4"/>
          <p:cNvSpPr txBox="1">
            <a:spLocks noChangeArrowheads="1"/>
          </p:cNvSpPr>
          <p:nvPr/>
        </p:nvSpPr>
        <p:spPr bwMode="auto">
          <a:xfrm>
            <a:off x="2597150" y="6211888"/>
            <a:ext cx="394970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Laodizea heute</a:t>
            </a:r>
          </a:p>
        </p:txBody>
      </p:sp>
    </p:spTree>
  </p:cSld>
  <p:clrMapOvr>
    <a:masterClrMapping/>
  </p:clrMapOvr>
  <p:transition spd="med">
    <p:strips dir="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Eigene Dateien\Eigene Bilder\Türkeireise\2004-04-30\Laodizea\Laodizea 07.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2597150" y="6211888"/>
            <a:ext cx="394970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Laodizea heute</a:t>
            </a:r>
          </a:p>
        </p:txBody>
      </p:sp>
    </p:spTree>
  </p:cSld>
  <p:clrMapOvr>
    <a:masterClrMapping/>
  </p:clrMapOvr>
  <p:transition spd="med">
    <p:strips dir="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Eigene Dateien\Eigene Bilder\Türkeireise\2004-04-30\Laodizea\Laodizea 18.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2597150" y="6211888"/>
            <a:ext cx="394970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Laodizea heute</a:t>
            </a:r>
          </a:p>
        </p:txBody>
      </p:sp>
    </p:spTree>
  </p:cSld>
  <p:clrMapOvr>
    <a:masterClrMapping/>
  </p:clrMapOvr>
  <p:transition spd="med">
    <p:strips dir="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D:\Eigene Dateien\Eigene Bilder\Türkeireise\2004-04-30\Laodizea\Laodizea 0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4"/>
          <p:cNvSpPr txBox="1">
            <a:spLocks noChangeArrowheads="1"/>
          </p:cNvSpPr>
          <p:nvPr/>
        </p:nvSpPr>
        <p:spPr bwMode="auto">
          <a:xfrm>
            <a:off x="2597150" y="6211888"/>
            <a:ext cx="3949700"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Laodizea heute</a:t>
            </a:r>
          </a:p>
        </p:txBody>
      </p:sp>
    </p:spTree>
  </p:cSld>
  <p:clrMapOvr>
    <a:masterClrMapping/>
  </p:clrMapOvr>
  <p:transition spd="med">
    <p:strips dir="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71683"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84036"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Laodizea</a:t>
            </a:r>
          </a:p>
        </p:txBody>
      </p:sp>
      <p:sp>
        <p:nvSpPr>
          <p:cNvPr id="684037"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„Volk des Gerichts“</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99"/>
                </a:solidFill>
              </a:rPr>
              <a:t>Endzeitgemeinde</a:t>
            </a:r>
            <a:r>
              <a:rPr lang="de-DE" sz="3200" dirty="0" smtClean="0">
                <a:solidFill>
                  <a:schemeClr val="bg1"/>
                </a:solidFill>
              </a:rPr>
              <a:t/>
            </a:r>
            <a:br>
              <a:rPr lang="de-DE" sz="3200" dirty="0" smtClean="0">
                <a:solidFill>
                  <a:schemeClr val="bg1"/>
                </a:solidFill>
              </a:rPr>
            </a:br>
            <a:endParaRPr lang="de-DE" sz="3200" dirty="0" smtClean="0">
              <a:solidFill>
                <a:schemeClr val="bg1"/>
              </a:solidFill>
            </a:endParaRPr>
          </a:p>
          <a:p>
            <a:pPr marL="180975" lvl="1" indent="-1588" eaLnBrk="1" hangingPunct="1">
              <a:lnSpc>
                <a:spcPct val="110000"/>
              </a:lnSpc>
              <a:spcBef>
                <a:spcPct val="5000"/>
              </a:spcBef>
              <a:buFontTx/>
              <a:buNone/>
            </a:pPr>
            <a:r>
              <a:rPr lang="de-DE" sz="3200" dirty="0" smtClean="0">
                <a:solidFill>
                  <a:srgbClr val="FFFF00"/>
                </a:solidFill>
              </a:rPr>
              <a:t>Zeit: 1844 - </a:t>
            </a:r>
            <a:br>
              <a:rPr lang="de-DE" sz="3200" dirty="0" smtClean="0">
                <a:solidFill>
                  <a:srgbClr val="FFFF00"/>
                </a:solidFill>
              </a:rPr>
            </a:br>
            <a:r>
              <a:rPr lang="de-DE" sz="3200" dirty="0" smtClean="0">
                <a:solidFill>
                  <a:srgbClr val="FFFF00"/>
                </a:solidFill>
              </a:rPr>
              <a:t>     Jesu Wiederkunft</a:t>
            </a:r>
          </a:p>
        </p:txBody>
      </p:sp>
      <p:pic>
        <p:nvPicPr>
          <p:cNvPr id="71687" name="Picture 8" descr="Laodizea 03"/>
          <p:cNvPicPr>
            <a:picLocks noChangeAspect="1" noChangeArrowheads="1"/>
          </p:cNvPicPr>
          <p:nvPr/>
        </p:nvPicPr>
        <p:blipFill>
          <a:blip r:embed="rId3"/>
          <a:srcRect/>
          <a:stretch>
            <a:fillRect/>
          </a:stretch>
        </p:blipFill>
        <p:spPr bwMode="auto">
          <a:xfrm>
            <a:off x="4792663" y="2798763"/>
            <a:ext cx="4306887" cy="3230562"/>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84037">
                                            <p:txEl>
                                              <p:pRg st="1" end="1"/>
                                            </p:txEl>
                                          </p:spTgt>
                                        </p:tgtEl>
                                        <p:attrNameLst>
                                          <p:attrName>style.visibility</p:attrName>
                                        </p:attrNameLst>
                                      </p:cBhvr>
                                      <p:to>
                                        <p:strVal val="visible"/>
                                      </p:to>
                                    </p:set>
                                    <p:animEffect transition="in" filter="slide(fromBottom)">
                                      <p:cBhvr>
                                        <p:cTn id="7" dur="500"/>
                                        <p:tgtEl>
                                          <p:spTgt spid="684037">
                                            <p:txEl>
                                              <p:pRg st="1" end="1"/>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84037">
                                            <p:txEl>
                                              <p:pRg st="2" end="2"/>
                                            </p:txEl>
                                          </p:spTgt>
                                        </p:tgtEl>
                                        <p:attrNameLst>
                                          <p:attrName>style.visibility</p:attrName>
                                        </p:attrNameLst>
                                      </p:cBhvr>
                                      <p:to>
                                        <p:strVal val="visible"/>
                                      </p:to>
                                    </p:set>
                                    <p:animEffect transition="in" filter="slide(fromBottom)">
                                      <p:cBhvr>
                                        <p:cTn id="10" dur="500"/>
                                        <p:tgtEl>
                                          <p:spTgt spid="6840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37"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7270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84036"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Laodizea</a:t>
            </a:r>
          </a:p>
        </p:txBody>
      </p:sp>
      <p:sp>
        <p:nvSpPr>
          <p:cNvPr id="684037" name="Rectangle 5"/>
          <p:cNvSpPr>
            <a:spLocks noGrp="1" noChangeArrowheads="1"/>
          </p:cNvSpPr>
          <p:nvPr>
            <p:ph type="body" sz="half" idx="1"/>
          </p:nvPr>
        </p:nvSpPr>
        <p:spPr>
          <a:xfrm>
            <a:off x="166688" y="2759075"/>
            <a:ext cx="5664200" cy="3357563"/>
          </a:xfrm>
          <a:noFill/>
        </p:spPr>
        <p:txBody>
          <a:bodyPr/>
          <a:lstStyle/>
          <a:p>
            <a:pPr marL="180975" lvl="1" indent="-1588" eaLnBrk="1" hangingPunct="1">
              <a:lnSpc>
                <a:spcPct val="110000"/>
              </a:lnSpc>
              <a:spcBef>
                <a:spcPct val="5000"/>
              </a:spcBef>
              <a:buFontTx/>
              <a:buNone/>
            </a:pPr>
            <a:r>
              <a:rPr lang="de-DE" sz="3200" dirty="0" smtClean="0">
                <a:solidFill>
                  <a:schemeClr val="bg1"/>
                </a:solidFill>
              </a:rPr>
              <a:t>Lob:</a:t>
            </a:r>
          </a:p>
          <a:p>
            <a:pPr marL="180975" lvl="1" indent="-1588" eaLnBrk="1" hangingPunct="1">
              <a:lnSpc>
                <a:spcPct val="110000"/>
              </a:lnSpc>
              <a:spcBef>
                <a:spcPct val="5000"/>
              </a:spcBef>
              <a:buFont typeface="Arial" charset="0"/>
              <a:buChar char="+"/>
            </a:pPr>
            <a:r>
              <a:rPr lang="de-DE" sz="3200" dirty="0" smtClean="0">
                <a:solidFill>
                  <a:srgbClr val="FFFF99"/>
                </a:solidFill>
              </a:rPr>
              <a:t>  </a:t>
            </a:r>
            <a:r>
              <a:rPr lang="de-DE" sz="3000" dirty="0" smtClean="0">
                <a:solidFill>
                  <a:srgbClr val="FFFF99"/>
                </a:solidFill>
              </a:rPr>
              <a:t>Kein Lob</a:t>
            </a:r>
          </a:p>
        </p:txBody>
      </p:sp>
      <p:pic>
        <p:nvPicPr>
          <p:cNvPr id="72711" name="Picture 7" descr="Laodizea 03"/>
          <p:cNvPicPr>
            <a:picLocks noChangeAspect="1" noChangeArrowheads="1"/>
          </p:cNvPicPr>
          <p:nvPr/>
        </p:nvPicPr>
        <p:blipFill>
          <a:blip r:embed="rId3"/>
          <a:srcRect/>
          <a:stretch>
            <a:fillRect/>
          </a:stretch>
        </p:blipFill>
        <p:spPr bwMode="auto">
          <a:xfrm>
            <a:off x="6086475" y="3114675"/>
            <a:ext cx="2967038" cy="2225675"/>
          </a:xfrm>
          <a:prstGeom prst="rect">
            <a:avLst/>
          </a:prstGeom>
          <a:noFill/>
          <a:ln w="19050">
            <a:noFill/>
            <a:miter lim="800000"/>
            <a:headEnd/>
            <a:tailEnd/>
          </a:ln>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84037">
                                            <p:txEl>
                                              <p:pRg st="1" end="1"/>
                                            </p:txEl>
                                          </p:spTgt>
                                        </p:tgtEl>
                                        <p:attrNameLst>
                                          <p:attrName>style.visibility</p:attrName>
                                        </p:attrNameLst>
                                      </p:cBhvr>
                                      <p:to>
                                        <p:strVal val="visible"/>
                                      </p:to>
                                    </p:set>
                                    <p:animEffect transition="in" filter="slide(fromBottom)">
                                      <p:cBhvr>
                                        <p:cTn id="7" dur="500"/>
                                        <p:tgtEl>
                                          <p:spTgt spid="6840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9219"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71748"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Ephesus</a:t>
            </a:r>
          </a:p>
        </p:txBody>
      </p:sp>
      <p:sp>
        <p:nvSpPr>
          <p:cNvPr id="671749" name="Rectangle 5"/>
          <p:cNvSpPr>
            <a:spLocks noGrp="1" noChangeArrowheads="1"/>
          </p:cNvSpPr>
          <p:nvPr>
            <p:ph type="body" sz="half" idx="1"/>
          </p:nvPr>
        </p:nvSpPr>
        <p:spPr>
          <a:xfrm>
            <a:off x="166688" y="2759075"/>
            <a:ext cx="3664532" cy="794353"/>
          </a:xfrm>
          <a:noFill/>
        </p:spPr>
        <p:txBody>
          <a:bodyPr/>
          <a:lstStyle/>
          <a:p>
            <a:pPr marL="541338" lvl="1" indent="-361950" eaLnBrk="1" hangingPunct="1">
              <a:lnSpc>
                <a:spcPct val="110000"/>
              </a:lnSpc>
              <a:spcBef>
                <a:spcPct val="5000"/>
              </a:spcBef>
              <a:buFontTx/>
              <a:buNone/>
            </a:pPr>
            <a:r>
              <a:rPr lang="de-DE" sz="3200" dirty="0" smtClean="0">
                <a:solidFill>
                  <a:schemeClr val="bg1"/>
                </a:solidFill>
              </a:rPr>
              <a:t>„Wünschenswert“</a:t>
            </a:r>
            <a:endParaRPr lang="de-DE" sz="3200" dirty="0" smtClean="0">
              <a:solidFill>
                <a:srgbClr val="FFFF00"/>
              </a:solidFill>
            </a:endParaRPr>
          </a:p>
        </p:txBody>
      </p:sp>
      <p:sp>
        <p:nvSpPr>
          <p:cNvPr id="671750" name="Text Box 6"/>
          <p:cNvSpPr txBox="1">
            <a:spLocks noChangeArrowheads="1"/>
          </p:cNvSpPr>
          <p:nvPr/>
        </p:nvSpPr>
        <p:spPr bwMode="auto">
          <a:xfrm>
            <a:off x="6037263" y="809625"/>
            <a:ext cx="3106737" cy="461665"/>
          </a:xfrm>
          <a:prstGeom prst="rect">
            <a:avLst/>
          </a:prstGeom>
          <a:noFill/>
          <a:ln w="9525">
            <a:noFill/>
            <a:miter lim="800000"/>
            <a:headEnd/>
            <a:tailEnd/>
          </a:ln>
        </p:spPr>
        <p:txBody>
          <a:bodyPr>
            <a:spAutoFit/>
          </a:bodyPr>
          <a:lstStyle/>
          <a:p>
            <a:pPr>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2,1-7 </a:t>
            </a:r>
            <a:r>
              <a:rPr lang="de-DE" sz="1800" dirty="0" smtClean="0">
                <a:solidFill>
                  <a:schemeClr val="bg1"/>
                </a:solidFill>
                <a:latin typeface="Arial Narrow" pitchFamily="34" charset="0"/>
              </a:rPr>
              <a:t>(NT 290)</a:t>
            </a:r>
            <a:endParaRPr lang="de-DE" sz="2800" dirty="0">
              <a:solidFill>
                <a:schemeClr val="bg1"/>
              </a:solidFill>
              <a:latin typeface="Arial Narrow" pitchFamily="34" charset="0"/>
            </a:endParaRPr>
          </a:p>
        </p:txBody>
      </p:sp>
      <p:pic>
        <p:nvPicPr>
          <p:cNvPr id="671752" name="Picture 8" descr="Ephesus 40 - Celsus-Bibliothek"/>
          <p:cNvPicPr>
            <a:picLocks noChangeAspect="1" noChangeArrowheads="1"/>
          </p:cNvPicPr>
          <p:nvPr/>
        </p:nvPicPr>
        <p:blipFill>
          <a:blip r:embed="rId3"/>
          <a:srcRect/>
          <a:stretch>
            <a:fillRect/>
          </a:stretch>
        </p:blipFill>
        <p:spPr bwMode="auto">
          <a:xfrm>
            <a:off x="4673600" y="2709863"/>
            <a:ext cx="4425950" cy="3319462"/>
          </a:xfrm>
          <a:prstGeom prst="rect">
            <a:avLst/>
          </a:prstGeom>
          <a:ln w="28575">
            <a:noFill/>
          </a:ln>
          <a:effectLst>
            <a:outerShdw blurRad="254000" dist="215900" dir="2700000" algn="ctr" rotWithShape="0">
              <a:schemeClr val="tx1">
                <a:alpha val="60000"/>
              </a:schemeClr>
            </a:outerShdw>
          </a:effec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71748"/>
                                        </p:tgtEl>
                                        <p:attrNameLst>
                                          <p:attrName>style.visibility</p:attrName>
                                        </p:attrNameLst>
                                      </p:cBhvr>
                                      <p:to>
                                        <p:strVal val="visible"/>
                                      </p:to>
                                    </p:set>
                                    <p:anim calcmode="lin" valueType="num">
                                      <p:cBhvr>
                                        <p:cTn id="7" dur="1000" fill="hold"/>
                                        <p:tgtEl>
                                          <p:spTgt spid="671748"/>
                                        </p:tgtEl>
                                        <p:attrNameLst>
                                          <p:attrName>ppt_w</p:attrName>
                                        </p:attrNameLst>
                                      </p:cBhvr>
                                      <p:tavLst>
                                        <p:tav tm="0">
                                          <p:val>
                                            <p:strVal val="#ppt_w*0.70"/>
                                          </p:val>
                                        </p:tav>
                                        <p:tav tm="100000">
                                          <p:val>
                                            <p:strVal val="#ppt_w"/>
                                          </p:val>
                                        </p:tav>
                                      </p:tavLst>
                                    </p:anim>
                                    <p:anim calcmode="lin" valueType="num">
                                      <p:cBhvr>
                                        <p:cTn id="8" dur="1000" fill="hold"/>
                                        <p:tgtEl>
                                          <p:spTgt spid="671748"/>
                                        </p:tgtEl>
                                        <p:attrNameLst>
                                          <p:attrName>ppt_h</p:attrName>
                                        </p:attrNameLst>
                                      </p:cBhvr>
                                      <p:tavLst>
                                        <p:tav tm="0">
                                          <p:val>
                                            <p:strVal val="#ppt_h"/>
                                          </p:val>
                                        </p:tav>
                                        <p:tav tm="100000">
                                          <p:val>
                                            <p:strVal val="#ppt_h"/>
                                          </p:val>
                                        </p:tav>
                                      </p:tavLst>
                                    </p:anim>
                                    <p:animEffect transition="in" filter="fade">
                                      <p:cBhvr>
                                        <p:cTn id="9" dur="1000"/>
                                        <p:tgtEl>
                                          <p:spTgt spid="671748"/>
                                        </p:tgtEl>
                                      </p:cBhvr>
                                    </p:animEffect>
                                  </p:childTnLst>
                                </p:cTn>
                              </p:par>
                              <p:par>
                                <p:cTn id="10" presetID="55" presetClass="entr" presetSubtype="0" fill="hold" nodeType="withEffect">
                                  <p:stCondLst>
                                    <p:cond delay="0"/>
                                  </p:stCondLst>
                                  <p:childTnLst>
                                    <p:set>
                                      <p:cBhvr>
                                        <p:cTn id="11" dur="1" fill="hold">
                                          <p:stCondLst>
                                            <p:cond delay="0"/>
                                          </p:stCondLst>
                                        </p:cTn>
                                        <p:tgtEl>
                                          <p:spTgt spid="671752"/>
                                        </p:tgtEl>
                                        <p:attrNameLst>
                                          <p:attrName>style.visibility</p:attrName>
                                        </p:attrNameLst>
                                      </p:cBhvr>
                                      <p:to>
                                        <p:strVal val="visible"/>
                                      </p:to>
                                    </p:set>
                                    <p:anim calcmode="lin" valueType="num">
                                      <p:cBhvr>
                                        <p:cTn id="12" dur="1000" fill="hold"/>
                                        <p:tgtEl>
                                          <p:spTgt spid="671752"/>
                                        </p:tgtEl>
                                        <p:attrNameLst>
                                          <p:attrName>ppt_w</p:attrName>
                                        </p:attrNameLst>
                                      </p:cBhvr>
                                      <p:tavLst>
                                        <p:tav tm="0">
                                          <p:val>
                                            <p:strVal val="#ppt_w*0.70"/>
                                          </p:val>
                                        </p:tav>
                                        <p:tav tm="100000">
                                          <p:val>
                                            <p:strVal val="#ppt_w"/>
                                          </p:val>
                                        </p:tav>
                                      </p:tavLst>
                                    </p:anim>
                                    <p:anim calcmode="lin" valueType="num">
                                      <p:cBhvr>
                                        <p:cTn id="13" dur="1000" fill="hold"/>
                                        <p:tgtEl>
                                          <p:spTgt spid="671752"/>
                                        </p:tgtEl>
                                        <p:attrNameLst>
                                          <p:attrName>ppt_h</p:attrName>
                                        </p:attrNameLst>
                                      </p:cBhvr>
                                      <p:tavLst>
                                        <p:tav tm="0">
                                          <p:val>
                                            <p:strVal val="#ppt_h"/>
                                          </p:val>
                                        </p:tav>
                                        <p:tav tm="100000">
                                          <p:val>
                                            <p:strVal val="#ppt_h"/>
                                          </p:val>
                                        </p:tav>
                                      </p:tavLst>
                                    </p:anim>
                                    <p:animEffect transition="in" filter="fade">
                                      <p:cBhvr>
                                        <p:cTn id="14" dur="1000"/>
                                        <p:tgtEl>
                                          <p:spTgt spid="67175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71750"/>
                                        </p:tgtEl>
                                        <p:attrNameLst>
                                          <p:attrName>style.visibility</p:attrName>
                                        </p:attrNameLst>
                                      </p:cBhvr>
                                      <p:to>
                                        <p:strVal val="visible"/>
                                      </p:to>
                                    </p:set>
                                    <p:anim calcmode="lin" valueType="num">
                                      <p:cBhvr>
                                        <p:cTn id="17" dur="1000" fill="hold"/>
                                        <p:tgtEl>
                                          <p:spTgt spid="671750"/>
                                        </p:tgtEl>
                                        <p:attrNameLst>
                                          <p:attrName>ppt_w</p:attrName>
                                        </p:attrNameLst>
                                      </p:cBhvr>
                                      <p:tavLst>
                                        <p:tav tm="0">
                                          <p:val>
                                            <p:strVal val="#ppt_w*0.70"/>
                                          </p:val>
                                        </p:tav>
                                        <p:tav tm="100000">
                                          <p:val>
                                            <p:strVal val="#ppt_w"/>
                                          </p:val>
                                        </p:tav>
                                      </p:tavLst>
                                    </p:anim>
                                    <p:anim calcmode="lin" valueType="num">
                                      <p:cBhvr>
                                        <p:cTn id="18" dur="1000" fill="hold"/>
                                        <p:tgtEl>
                                          <p:spTgt spid="671750"/>
                                        </p:tgtEl>
                                        <p:attrNameLst>
                                          <p:attrName>ppt_h</p:attrName>
                                        </p:attrNameLst>
                                      </p:cBhvr>
                                      <p:tavLst>
                                        <p:tav tm="0">
                                          <p:val>
                                            <p:strVal val="#ppt_h"/>
                                          </p:val>
                                        </p:tav>
                                        <p:tav tm="100000">
                                          <p:val>
                                            <p:strVal val="#ppt_h"/>
                                          </p:val>
                                        </p:tav>
                                      </p:tavLst>
                                    </p:anim>
                                    <p:animEffect transition="in" filter="fade">
                                      <p:cBhvr>
                                        <p:cTn id="19" dur="1000"/>
                                        <p:tgtEl>
                                          <p:spTgt spid="67175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671749">
                                            <p:txEl>
                                              <p:pRg st="0" end="0"/>
                                            </p:txEl>
                                          </p:spTgt>
                                        </p:tgtEl>
                                        <p:attrNameLst>
                                          <p:attrName>style.visibility</p:attrName>
                                        </p:attrNameLst>
                                      </p:cBhvr>
                                      <p:to>
                                        <p:strVal val="visible"/>
                                      </p:to>
                                    </p:set>
                                    <p:animEffect transition="in" filter="slide(fromBottom)">
                                      <p:cBhvr>
                                        <p:cTn id="24" dur="500"/>
                                        <p:tgtEl>
                                          <p:spTgt spid="6717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8" grpId="0"/>
      <p:bldP spid="671749" grpId="0" build="p"/>
      <p:bldP spid="671750"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73731"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84036"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Laodizea</a:t>
            </a:r>
          </a:p>
        </p:txBody>
      </p:sp>
      <p:sp>
        <p:nvSpPr>
          <p:cNvPr id="684037" name="Rectangle 5"/>
          <p:cNvSpPr>
            <a:spLocks noGrp="1" noChangeArrowheads="1"/>
          </p:cNvSpPr>
          <p:nvPr>
            <p:ph type="body" sz="half" idx="1"/>
          </p:nvPr>
        </p:nvSpPr>
        <p:spPr>
          <a:xfrm>
            <a:off x="166688" y="2759075"/>
            <a:ext cx="5664200" cy="4098925"/>
          </a:xfrm>
        </p:spPr>
        <p:txBody>
          <a:bodyPr/>
          <a:lstStyle/>
          <a:p>
            <a:pPr marL="180975" lvl="1" indent="-1588" eaLnBrk="1" hangingPunct="1">
              <a:lnSpc>
                <a:spcPct val="110000"/>
              </a:lnSpc>
              <a:spcBef>
                <a:spcPct val="5000"/>
              </a:spcBef>
              <a:buFontTx/>
              <a:buNone/>
              <a:defRPr/>
            </a:pPr>
            <a:r>
              <a:rPr lang="de-DE" sz="3200" dirty="0" smtClean="0">
                <a:solidFill>
                  <a:schemeClr val="bg1"/>
                </a:solidFill>
              </a:rPr>
              <a:t>Tadel:</a:t>
            </a:r>
          </a:p>
          <a:p>
            <a:pPr marL="625475" lvl="1" indent="-446088" eaLnBrk="1" hangingPunct="1">
              <a:spcBef>
                <a:spcPct val="5000"/>
              </a:spcBef>
              <a:buFont typeface="Symbol" pitchFamily="18" charset="2"/>
              <a:buChar char="-"/>
              <a:defRPr/>
            </a:pPr>
            <a:r>
              <a:rPr lang="de-DE" dirty="0" smtClean="0">
                <a:solidFill>
                  <a:srgbClr val="FFFF99"/>
                </a:solidFill>
              </a:rPr>
              <a:t>Lau</a:t>
            </a:r>
          </a:p>
          <a:p>
            <a:pPr marL="625475" lvl="1" indent="-446088" eaLnBrk="1" hangingPunct="1">
              <a:spcBef>
                <a:spcPct val="5000"/>
              </a:spcBef>
              <a:buFont typeface="Symbol" pitchFamily="18" charset="2"/>
              <a:buChar char="-"/>
              <a:defRPr/>
            </a:pPr>
            <a:r>
              <a:rPr lang="de-DE" dirty="0" smtClean="0">
                <a:solidFill>
                  <a:srgbClr val="FFFF99"/>
                </a:solidFill>
              </a:rPr>
              <a:t>Arm</a:t>
            </a:r>
          </a:p>
          <a:p>
            <a:pPr marL="625475" lvl="1" indent="-446088" eaLnBrk="1" hangingPunct="1">
              <a:spcBef>
                <a:spcPct val="5000"/>
              </a:spcBef>
              <a:buFont typeface="Symbol" pitchFamily="18" charset="2"/>
              <a:buChar char="-"/>
              <a:defRPr/>
            </a:pPr>
            <a:r>
              <a:rPr lang="de-DE" dirty="0" smtClean="0">
                <a:solidFill>
                  <a:srgbClr val="FFFF99"/>
                </a:solidFill>
              </a:rPr>
              <a:t>Blind</a:t>
            </a:r>
          </a:p>
          <a:p>
            <a:pPr marL="625475" lvl="1" indent="-446088" eaLnBrk="1" hangingPunct="1">
              <a:spcBef>
                <a:spcPct val="5000"/>
              </a:spcBef>
              <a:buFont typeface="Symbol" pitchFamily="18" charset="2"/>
              <a:buChar char="-"/>
              <a:defRPr/>
            </a:pPr>
            <a:r>
              <a:rPr lang="de-DE" dirty="0" smtClean="0">
                <a:solidFill>
                  <a:srgbClr val="FFFF99"/>
                </a:solidFill>
              </a:rPr>
              <a:t>Nackt</a:t>
            </a:r>
          </a:p>
          <a:p>
            <a:pPr marL="625475" lvl="1" indent="-446088" eaLnBrk="1" hangingPunct="1">
              <a:spcBef>
                <a:spcPct val="5000"/>
              </a:spcBef>
              <a:buFont typeface="Symbol" pitchFamily="18" charset="2"/>
              <a:buChar char="-"/>
              <a:defRPr/>
            </a:pPr>
            <a:r>
              <a:rPr lang="de-DE" dirty="0" smtClean="0">
                <a:solidFill>
                  <a:srgbClr val="FFFF99"/>
                </a:solidFill>
              </a:rPr>
              <a:t>Ist sich ihres</a:t>
            </a:r>
            <a:br>
              <a:rPr lang="de-DE" dirty="0" smtClean="0">
                <a:solidFill>
                  <a:srgbClr val="FFFF99"/>
                </a:solidFill>
              </a:rPr>
            </a:br>
            <a:r>
              <a:rPr lang="de-DE" dirty="0" smtClean="0">
                <a:solidFill>
                  <a:srgbClr val="FFFF99"/>
                </a:solidFill>
              </a:rPr>
              <a:t>Zustandes nicht bewusst</a:t>
            </a:r>
          </a:p>
        </p:txBody>
      </p:sp>
      <p:pic>
        <p:nvPicPr>
          <p:cNvPr id="73735" name="Picture 7" descr="Laodizea 03"/>
          <p:cNvPicPr>
            <a:picLocks noChangeAspect="1" noChangeArrowheads="1"/>
          </p:cNvPicPr>
          <p:nvPr/>
        </p:nvPicPr>
        <p:blipFill>
          <a:blip r:embed="rId3"/>
          <a:srcRect/>
          <a:stretch>
            <a:fillRect/>
          </a:stretch>
        </p:blipFill>
        <p:spPr bwMode="auto">
          <a:xfrm>
            <a:off x="6086475" y="3114675"/>
            <a:ext cx="2967038" cy="2225675"/>
          </a:xfrm>
          <a:prstGeom prst="rect">
            <a:avLst/>
          </a:prstGeom>
          <a:noFill/>
          <a:ln w="19050">
            <a:noFill/>
            <a:miter lim="800000"/>
            <a:headEnd/>
            <a:tailEnd/>
          </a:ln>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84037">
                                            <p:txEl>
                                              <p:pRg st="1" end="1"/>
                                            </p:txEl>
                                          </p:spTgt>
                                        </p:tgtEl>
                                        <p:attrNameLst>
                                          <p:attrName>style.visibility</p:attrName>
                                        </p:attrNameLst>
                                      </p:cBhvr>
                                      <p:to>
                                        <p:strVal val="visible"/>
                                      </p:to>
                                    </p:set>
                                    <p:animEffect transition="in" filter="slide(fromBottom)">
                                      <p:cBhvr>
                                        <p:cTn id="7" dur="500"/>
                                        <p:tgtEl>
                                          <p:spTgt spid="684037">
                                            <p:txEl>
                                              <p:pRg st="1" end="1"/>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684037">
                                            <p:txEl>
                                              <p:pRg st="2" end="2"/>
                                            </p:txEl>
                                          </p:spTgt>
                                        </p:tgtEl>
                                        <p:attrNameLst>
                                          <p:attrName>style.visibility</p:attrName>
                                        </p:attrNameLst>
                                      </p:cBhvr>
                                      <p:to>
                                        <p:strVal val="visible"/>
                                      </p:to>
                                    </p:set>
                                    <p:animEffect transition="in" filter="slide(fromBottom)">
                                      <p:cBhvr>
                                        <p:cTn id="10" dur="500"/>
                                        <p:tgtEl>
                                          <p:spTgt spid="684037">
                                            <p:txEl>
                                              <p:pRg st="2" end="2"/>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684037">
                                            <p:txEl>
                                              <p:pRg st="3" end="3"/>
                                            </p:txEl>
                                          </p:spTgt>
                                        </p:tgtEl>
                                        <p:attrNameLst>
                                          <p:attrName>style.visibility</p:attrName>
                                        </p:attrNameLst>
                                      </p:cBhvr>
                                      <p:to>
                                        <p:strVal val="visible"/>
                                      </p:to>
                                    </p:set>
                                    <p:animEffect transition="in" filter="slide(fromBottom)">
                                      <p:cBhvr>
                                        <p:cTn id="13" dur="500"/>
                                        <p:tgtEl>
                                          <p:spTgt spid="684037">
                                            <p:txEl>
                                              <p:pRg st="3" end="3"/>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684037">
                                            <p:txEl>
                                              <p:pRg st="4" end="4"/>
                                            </p:txEl>
                                          </p:spTgt>
                                        </p:tgtEl>
                                        <p:attrNameLst>
                                          <p:attrName>style.visibility</p:attrName>
                                        </p:attrNameLst>
                                      </p:cBhvr>
                                      <p:to>
                                        <p:strVal val="visible"/>
                                      </p:to>
                                    </p:set>
                                    <p:animEffect transition="in" filter="slide(fromBottom)">
                                      <p:cBhvr>
                                        <p:cTn id="16" dur="500"/>
                                        <p:tgtEl>
                                          <p:spTgt spid="684037">
                                            <p:txEl>
                                              <p:pRg st="4" end="4"/>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684037">
                                            <p:txEl>
                                              <p:pRg st="5" end="5"/>
                                            </p:txEl>
                                          </p:spTgt>
                                        </p:tgtEl>
                                        <p:attrNameLst>
                                          <p:attrName>style.visibility</p:attrName>
                                        </p:attrNameLst>
                                      </p:cBhvr>
                                      <p:to>
                                        <p:strVal val="visible"/>
                                      </p:to>
                                    </p:set>
                                    <p:animEffect transition="in" filter="slide(fromBottom)">
                                      <p:cBhvr>
                                        <p:cTn id="19" dur="500"/>
                                        <p:tgtEl>
                                          <p:spTgt spid="6840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74755"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703492"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Laodizea</a:t>
            </a:r>
          </a:p>
        </p:txBody>
      </p:sp>
      <p:sp>
        <p:nvSpPr>
          <p:cNvPr id="703493" name="Rectangle 5"/>
          <p:cNvSpPr>
            <a:spLocks noGrp="1" noChangeArrowheads="1"/>
          </p:cNvSpPr>
          <p:nvPr>
            <p:ph type="body" sz="half" idx="1"/>
          </p:nvPr>
        </p:nvSpPr>
        <p:spPr>
          <a:xfrm>
            <a:off x="314325" y="2414588"/>
            <a:ext cx="5516563" cy="3484562"/>
          </a:xfrm>
          <a:noFill/>
        </p:spPr>
        <p:txBody>
          <a:bodyPr/>
          <a:lstStyle/>
          <a:p>
            <a:pPr marL="0" indent="0" eaLnBrk="1" hangingPunct="1">
              <a:lnSpc>
                <a:spcPct val="110000"/>
              </a:lnSpc>
              <a:spcBef>
                <a:spcPct val="50000"/>
              </a:spcBef>
              <a:buFontTx/>
              <a:buNone/>
            </a:pPr>
            <a:r>
              <a:rPr lang="de-DE" dirty="0" smtClean="0">
                <a:solidFill>
                  <a:schemeClr val="bg1"/>
                </a:solidFill>
              </a:rPr>
              <a:t>Das Hauptproblem von Laodizea:</a:t>
            </a:r>
          </a:p>
          <a:p>
            <a:pPr marL="722313" lvl="1" indent="-361950" eaLnBrk="1" hangingPunct="1">
              <a:lnSpc>
                <a:spcPct val="110000"/>
              </a:lnSpc>
              <a:spcBef>
                <a:spcPct val="50000"/>
              </a:spcBef>
              <a:buFontTx/>
              <a:buChar char="-"/>
            </a:pPr>
            <a:r>
              <a:rPr lang="de-DE" dirty="0" smtClean="0">
                <a:solidFill>
                  <a:srgbClr val="FFFF99"/>
                </a:solidFill>
              </a:rPr>
              <a:t>Es hat eine falsche Selbsteinschätzung</a:t>
            </a:r>
          </a:p>
        </p:txBody>
      </p:sp>
      <p:pic>
        <p:nvPicPr>
          <p:cNvPr id="74759" name="Picture 7" descr="Laodizea 03"/>
          <p:cNvPicPr>
            <a:picLocks noChangeAspect="1" noChangeArrowheads="1"/>
          </p:cNvPicPr>
          <p:nvPr/>
        </p:nvPicPr>
        <p:blipFill>
          <a:blip r:embed="rId3"/>
          <a:srcRect/>
          <a:stretch>
            <a:fillRect/>
          </a:stretch>
        </p:blipFill>
        <p:spPr bwMode="auto">
          <a:xfrm>
            <a:off x="6086475" y="3114675"/>
            <a:ext cx="2967038" cy="2225675"/>
          </a:xfrm>
          <a:prstGeom prst="rect">
            <a:avLst/>
          </a:prstGeom>
          <a:noFill/>
          <a:ln w="19050">
            <a:noFill/>
            <a:miter lim="800000"/>
            <a:headEnd/>
            <a:tailEnd/>
          </a:ln>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03493">
                                            <p:txEl>
                                              <p:pRg st="1" end="1"/>
                                            </p:txEl>
                                          </p:spTgt>
                                        </p:tgtEl>
                                        <p:attrNameLst>
                                          <p:attrName>style.visibility</p:attrName>
                                        </p:attrNameLst>
                                      </p:cBhvr>
                                      <p:to>
                                        <p:strVal val="visible"/>
                                      </p:to>
                                    </p:set>
                                    <p:animEffect transition="in" filter="slide(fromBottom)">
                                      <p:cBhvr>
                                        <p:cTn id="7" dur="500"/>
                                        <p:tgtEl>
                                          <p:spTgt spid="7034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3"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75779"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703492" name="Text Box 4"/>
          <p:cNvSpPr txBox="1">
            <a:spLocks noChangeArrowheads="1"/>
          </p:cNvSpPr>
          <p:nvPr/>
        </p:nvSpPr>
        <p:spPr bwMode="auto">
          <a:xfrm>
            <a:off x="195263" y="466925"/>
            <a:ext cx="5659437" cy="1200329"/>
          </a:xfrm>
          <a:prstGeom prst="rect">
            <a:avLst/>
          </a:prstGeom>
          <a:noFill/>
          <a:ln w="28575">
            <a:noFill/>
            <a:miter lim="800000"/>
            <a:headEnd/>
            <a:tailEnd/>
          </a:ln>
          <a:effectLst/>
        </p:spPr>
        <p:txBody>
          <a:bodyPr>
            <a:spAutoFit/>
          </a:bodyPr>
          <a:lstStyle/>
          <a:p>
            <a:pPr>
              <a:spcBef>
                <a:spcPct val="50000"/>
              </a:spcBef>
              <a:defRPr/>
            </a:pPr>
            <a:r>
              <a:rPr lang="de-DE" sz="3600" b="1" dirty="0">
                <a:solidFill>
                  <a:srgbClr val="FFFF00"/>
                </a:solidFill>
                <a:effectLst>
                  <a:outerShdw blurRad="254000" dist="127000" dir="2700000" algn="ctr" rotWithShape="0">
                    <a:schemeClr val="tx1">
                      <a:alpha val="60000"/>
                    </a:schemeClr>
                  </a:outerShdw>
                </a:effectLst>
              </a:rPr>
              <a:t>Falsche Selbsteinschätzung</a:t>
            </a:r>
          </a:p>
        </p:txBody>
      </p:sp>
      <p:sp>
        <p:nvSpPr>
          <p:cNvPr id="703493" name="Rectangle 5"/>
          <p:cNvSpPr>
            <a:spLocks noGrp="1" noChangeArrowheads="1"/>
          </p:cNvSpPr>
          <p:nvPr>
            <p:ph type="body" sz="half" idx="1"/>
          </p:nvPr>
        </p:nvSpPr>
        <p:spPr>
          <a:xfrm>
            <a:off x="314325" y="2414588"/>
            <a:ext cx="5516563" cy="3940175"/>
          </a:xfrm>
          <a:noFill/>
        </p:spPr>
        <p:txBody>
          <a:bodyPr/>
          <a:lstStyle/>
          <a:p>
            <a:pPr marL="0" indent="0" eaLnBrk="1" hangingPunct="1">
              <a:lnSpc>
                <a:spcPct val="110000"/>
              </a:lnSpc>
              <a:spcBef>
                <a:spcPct val="50000"/>
              </a:spcBef>
              <a:buFontTx/>
              <a:buNone/>
            </a:pPr>
            <a:r>
              <a:rPr lang="de-DE" dirty="0" smtClean="0">
                <a:solidFill>
                  <a:schemeClr val="bg1"/>
                </a:solidFill>
              </a:rPr>
              <a:t>Besser kalt als lau</a:t>
            </a:r>
          </a:p>
          <a:p>
            <a:pPr marL="0" indent="0" eaLnBrk="1" hangingPunct="1">
              <a:lnSpc>
                <a:spcPct val="110000"/>
              </a:lnSpc>
              <a:spcBef>
                <a:spcPct val="50000"/>
              </a:spcBef>
              <a:buFontTx/>
              <a:buNone/>
            </a:pPr>
            <a:r>
              <a:rPr lang="de-DE" dirty="0" smtClean="0">
                <a:solidFill>
                  <a:schemeClr val="bg1"/>
                </a:solidFill>
              </a:rPr>
              <a:t>Besser heiß als lau</a:t>
            </a:r>
          </a:p>
          <a:p>
            <a:pPr marL="0" indent="0" eaLnBrk="1" hangingPunct="1">
              <a:spcBef>
                <a:spcPct val="50000"/>
              </a:spcBef>
              <a:buFontTx/>
              <a:buNone/>
            </a:pPr>
            <a:r>
              <a:rPr lang="de-DE" dirty="0" smtClean="0">
                <a:solidFill>
                  <a:schemeClr val="bg1"/>
                </a:solidFill>
              </a:rPr>
              <a:t>Christen, die sich Christen nennen, aber ohne Jesus leben, sind schlimmer als Atheisten!</a:t>
            </a:r>
          </a:p>
        </p:txBody>
      </p:sp>
      <p:pic>
        <p:nvPicPr>
          <p:cNvPr id="75783" name="Picture 7" descr="Laodizea 03"/>
          <p:cNvPicPr>
            <a:picLocks noChangeAspect="1" noChangeArrowheads="1"/>
          </p:cNvPicPr>
          <p:nvPr/>
        </p:nvPicPr>
        <p:blipFill>
          <a:blip r:embed="rId3"/>
          <a:srcRect/>
          <a:stretch>
            <a:fillRect/>
          </a:stretch>
        </p:blipFill>
        <p:spPr bwMode="auto">
          <a:xfrm>
            <a:off x="6086475" y="3114675"/>
            <a:ext cx="2967038" cy="2225675"/>
          </a:xfrm>
          <a:prstGeom prst="rect">
            <a:avLst/>
          </a:prstGeom>
          <a:noFill/>
          <a:ln w="19050">
            <a:noFill/>
            <a:miter lim="800000"/>
            <a:headEnd/>
            <a:tailEnd/>
          </a:ln>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03493">
                                            <p:txEl>
                                              <p:pRg st="0" end="0"/>
                                            </p:txEl>
                                          </p:spTgt>
                                        </p:tgtEl>
                                        <p:attrNameLst>
                                          <p:attrName>style.visibility</p:attrName>
                                        </p:attrNameLst>
                                      </p:cBhvr>
                                      <p:to>
                                        <p:strVal val="visible"/>
                                      </p:to>
                                    </p:set>
                                    <p:animEffect transition="in" filter="slide(fromBottom)">
                                      <p:cBhvr>
                                        <p:cTn id="7" dur="500"/>
                                        <p:tgtEl>
                                          <p:spTgt spid="7034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03493">
                                            <p:txEl>
                                              <p:pRg st="1" end="1"/>
                                            </p:txEl>
                                          </p:spTgt>
                                        </p:tgtEl>
                                        <p:attrNameLst>
                                          <p:attrName>style.visibility</p:attrName>
                                        </p:attrNameLst>
                                      </p:cBhvr>
                                      <p:to>
                                        <p:strVal val="visible"/>
                                      </p:to>
                                    </p:set>
                                    <p:animEffect transition="in" filter="slide(fromBottom)">
                                      <p:cBhvr>
                                        <p:cTn id="12" dur="500"/>
                                        <p:tgtEl>
                                          <p:spTgt spid="7034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03493">
                                            <p:txEl>
                                              <p:pRg st="2" end="2"/>
                                            </p:txEl>
                                          </p:spTgt>
                                        </p:tgtEl>
                                        <p:attrNameLst>
                                          <p:attrName>style.visibility</p:attrName>
                                        </p:attrNameLst>
                                      </p:cBhvr>
                                      <p:to>
                                        <p:strVal val="visible"/>
                                      </p:to>
                                    </p:set>
                                    <p:animEffect transition="in" filter="slide(fromBottom)">
                                      <p:cBhvr>
                                        <p:cTn id="17" dur="500"/>
                                        <p:tgtEl>
                                          <p:spTgt spid="7034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3" grpId="0" build="p"/>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76803"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701444" name="Text Box 4"/>
          <p:cNvSpPr txBox="1">
            <a:spLocks noChangeArrowheads="1"/>
          </p:cNvSpPr>
          <p:nvPr/>
        </p:nvSpPr>
        <p:spPr bwMode="auto">
          <a:xfrm>
            <a:off x="252413" y="711200"/>
            <a:ext cx="5602287" cy="707886"/>
          </a:xfrm>
          <a:prstGeom prst="rect">
            <a:avLst/>
          </a:prstGeom>
          <a:noFill/>
          <a:ln w="28575">
            <a:noFill/>
            <a:miter lim="800000"/>
            <a:headEnd/>
            <a:tailEnd/>
          </a:ln>
          <a:effectLst/>
        </p:spPr>
        <p:txBody>
          <a:bodyPr>
            <a:spAutoFit/>
          </a:bodyPr>
          <a:lstStyle/>
          <a:p>
            <a:pPr>
              <a:spcBef>
                <a:spcPct val="50000"/>
              </a:spcBef>
              <a:defRPr/>
            </a:pPr>
            <a:r>
              <a:rPr lang="de-DE" sz="4000" b="1" dirty="0">
                <a:solidFill>
                  <a:srgbClr val="FFFF00"/>
                </a:solidFill>
                <a:effectLst>
                  <a:outerShdw blurRad="254000" dist="127000" dir="2700000" algn="ctr" rotWithShape="0">
                    <a:schemeClr val="tx1">
                      <a:alpha val="60000"/>
                    </a:schemeClr>
                  </a:outerShdw>
                </a:effectLst>
              </a:rPr>
              <a:t>Die Stadt Laodizea</a:t>
            </a:r>
          </a:p>
        </p:txBody>
      </p:sp>
      <p:sp>
        <p:nvSpPr>
          <p:cNvPr id="701445" name="Rectangle 5"/>
          <p:cNvSpPr>
            <a:spLocks noGrp="1" noChangeArrowheads="1"/>
          </p:cNvSpPr>
          <p:nvPr>
            <p:ph type="body" sz="half" idx="1"/>
          </p:nvPr>
        </p:nvSpPr>
        <p:spPr>
          <a:xfrm>
            <a:off x="166688" y="2303463"/>
            <a:ext cx="5821362" cy="4554537"/>
          </a:xfrm>
        </p:spPr>
        <p:txBody>
          <a:bodyPr/>
          <a:lstStyle/>
          <a:p>
            <a:pPr marL="450850" lvl="1" indent="-271463" eaLnBrk="1" hangingPunct="1">
              <a:spcBef>
                <a:spcPts val="600"/>
              </a:spcBef>
              <a:buFont typeface="Arial" pitchFamily="34" charset="0"/>
              <a:buChar char="•"/>
              <a:defRPr/>
            </a:pPr>
            <a:r>
              <a:rPr lang="de-DE" dirty="0" smtClean="0">
                <a:solidFill>
                  <a:schemeClr val="bg1"/>
                </a:solidFill>
              </a:rPr>
              <a:t>Reiche Handelsstadt</a:t>
            </a:r>
          </a:p>
          <a:p>
            <a:pPr marL="450850" lvl="1" indent="-271463" eaLnBrk="1" hangingPunct="1">
              <a:spcBef>
                <a:spcPts val="600"/>
              </a:spcBef>
              <a:buFont typeface="Arial" pitchFamily="34" charset="0"/>
              <a:buChar char="•"/>
              <a:defRPr/>
            </a:pPr>
            <a:r>
              <a:rPr lang="de-DE" dirty="0" smtClean="0">
                <a:solidFill>
                  <a:schemeClr val="bg1"/>
                </a:solidFill>
              </a:rPr>
              <a:t>Ca. 250 v.Chr. von Antiochus II. gegründet</a:t>
            </a:r>
          </a:p>
          <a:p>
            <a:pPr marL="450850" lvl="1" indent="-271463" eaLnBrk="1" hangingPunct="1">
              <a:spcBef>
                <a:spcPts val="600"/>
              </a:spcBef>
              <a:buFont typeface="Arial" pitchFamily="34" charset="0"/>
              <a:buChar char="•"/>
              <a:defRPr/>
            </a:pPr>
            <a:r>
              <a:rPr lang="de-DE" dirty="0" smtClean="0">
                <a:solidFill>
                  <a:schemeClr val="bg1"/>
                </a:solidFill>
              </a:rPr>
              <a:t>Südwestliches Phrygien</a:t>
            </a:r>
          </a:p>
          <a:p>
            <a:pPr marL="450850" lvl="1" indent="-271463" eaLnBrk="1" hangingPunct="1">
              <a:spcBef>
                <a:spcPts val="600"/>
              </a:spcBef>
              <a:buFont typeface="Arial" pitchFamily="34" charset="0"/>
              <a:buChar char="•"/>
              <a:defRPr/>
            </a:pPr>
            <a:r>
              <a:rPr lang="de-DE" spc="-20" dirty="0" smtClean="0">
                <a:solidFill>
                  <a:schemeClr val="bg1"/>
                </a:solidFill>
              </a:rPr>
              <a:t>Im fruchtbaren</a:t>
            </a:r>
            <a:r>
              <a:rPr lang="de-DE" sz="2000" spc="-20" dirty="0" smtClean="0">
                <a:solidFill>
                  <a:schemeClr val="bg1"/>
                </a:solidFill>
              </a:rPr>
              <a:t> </a:t>
            </a:r>
            <a:r>
              <a:rPr lang="de-DE" spc="-20" dirty="0" smtClean="0">
                <a:solidFill>
                  <a:schemeClr val="bg1"/>
                </a:solidFill>
              </a:rPr>
              <a:t>Flusstal</a:t>
            </a:r>
            <a:r>
              <a:rPr lang="de-DE" sz="2000" spc="-20" dirty="0" smtClean="0">
                <a:solidFill>
                  <a:schemeClr val="bg1"/>
                </a:solidFill>
              </a:rPr>
              <a:t> </a:t>
            </a:r>
            <a:r>
              <a:rPr lang="de-DE" spc="-20" dirty="0" smtClean="0">
                <a:solidFill>
                  <a:schemeClr val="bg1"/>
                </a:solidFill>
              </a:rPr>
              <a:t>des</a:t>
            </a:r>
            <a:r>
              <a:rPr lang="de-DE" sz="2000" spc="-20" dirty="0" smtClean="0">
                <a:solidFill>
                  <a:schemeClr val="bg1"/>
                </a:solidFill>
              </a:rPr>
              <a:t> </a:t>
            </a:r>
            <a:r>
              <a:rPr lang="de-DE" spc="-20" dirty="0" err="1" smtClean="0">
                <a:solidFill>
                  <a:schemeClr val="bg1"/>
                </a:solidFill>
              </a:rPr>
              <a:t>Lykos</a:t>
            </a:r>
            <a:endParaRPr lang="de-DE" spc="-20" dirty="0" smtClean="0">
              <a:solidFill>
                <a:schemeClr val="bg1"/>
              </a:solidFill>
            </a:endParaRPr>
          </a:p>
          <a:p>
            <a:pPr marL="450850" lvl="1" indent="-271463" eaLnBrk="1" hangingPunct="1">
              <a:spcBef>
                <a:spcPts val="600"/>
              </a:spcBef>
              <a:buFont typeface="Arial" pitchFamily="34" charset="0"/>
              <a:buChar char="•"/>
              <a:defRPr/>
            </a:pPr>
            <a:r>
              <a:rPr lang="de-DE" dirty="0" err="1" smtClean="0">
                <a:solidFill>
                  <a:schemeClr val="bg1"/>
                </a:solidFill>
              </a:rPr>
              <a:t>Kolossäa</a:t>
            </a:r>
            <a:r>
              <a:rPr lang="de-DE" dirty="0" smtClean="0">
                <a:solidFill>
                  <a:schemeClr val="bg1"/>
                </a:solidFill>
              </a:rPr>
              <a:t> 15 km entfernt</a:t>
            </a:r>
          </a:p>
          <a:p>
            <a:pPr marL="450850" lvl="1" indent="-271463" eaLnBrk="1" hangingPunct="1">
              <a:spcBef>
                <a:spcPts val="600"/>
              </a:spcBef>
              <a:buFont typeface="Arial" pitchFamily="34" charset="0"/>
              <a:buChar char="•"/>
              <a:defRPr/>
            </a:pPr>
            <a:r>
              <a:rPr lang="de-DE" dirty="0" err="1" smtClean="0">
                <a:solidFill>
                  <a:schemeClr val="bg1"/>
                </a:solidFill>
              </a:rPr>
              <a:t>Hierapolis</a:t>
            </a:r>
            <a:r>
              <a:rPr lang="de-DE" dirty="0" smtClean="0">
                <a:solidFill>
                  <a:schemeClr val="bg1"/>
                </a:solidFill>
              </a:rPr>
              <a:t> 11 km entfernt</a:t>
            </a:r>
          </a:p>
          <a:p>
            <a:pPr marL="450850" lvl="1" indent="-271463" eaLnBrk="1" hangingPunct="1">
              <a:spcBef>
                <a:spcPts val="600"/>
              </a:spcBef>
              <a:buFont typeface="Arial" pitchFamily="34" charset="0"/>
              <a:buChar char="•"/>
              <a:defRPr/>
            </a:pPr>
            <a:r>
              <a:rPr lang="de-DE" dirty="0" smtClean="0">
                <a:solidFill>
                  <a:schemeClr val="bg1"/>
                </a:solidFill>
              </a:rPr>
              <a:t>60 n.Chr. Erbeben – ohne fremde Hilfe wieder aufgebaut</a:t>
            </a:r>
          </a:p>
        </p:txBody>
      </p:sp>
      <p:pic>
        <p:nvPicPr>
          <p:cNvPr id="76807" name="Picture 7" descr="Laodizea 03"/>
          <p:cNvPicPr>
            <a:picLocks noChangeAspect="1" noChangeArrowheads="1"/>
          </p:cNvPicPr>
          <p:nvPr/>
        </p:nvPicPr>
        <p:blipFill>
          <a:blip r:embed="rId3"/>
          <a:srcRect/>
          <a:stretch>
            <a:fillRect/>
          </a:stretch>
        </p:blipFill>
        <p:spPr bwMode="auto">
          <a:xfrm>
            <a:off x="6086475" y="3114675"/>
            <a:ext cx="2967038" cy="2225675"/>
          </a:xfrm>
          <a:prstGeom prst="rect">
            <a:avLst/>
          </a:prstGeom>
          <a:noFill/>
          <a:ln w="19050">
            <a:noFill/>
            <a:miter lim="800000"/>
            <a:headEnd/>
            <a:tailEnd/>
          </a:ln>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01444"/>
                                        </p:tgtEl>
                                        <p:attrNameLst>
                                          <p:attrName>style.visibility</p:attrName>
                                        </p:attrNameLst>
                                      </p:cBhvr>
                                      <p:to>
                                        <p:strVal val="visible"/>
                                      </p:to>
                                    </p:set>
                                    <p:anim calcmode="lin" valueType="num">
                                      <p:cBhvr>
                                        <p:cTn id="7" dur="1000" fill="hold"/>
                                        <p:tgtEl>
                                          <p:spTgt spid="701444"/>
                                        </p:tgtEl>
                                        <p:attrNameLst>
                                          <p:attrName>ppt_w</p:attrName>
                                        </p:attrNameLst>
                                      </p:cBhvr>
                                      <p:tavLst>
                                        <p:tav tm="0">
                                          <p:val>
                                            <p:strVal val="#ppt_w*0.70"/>
                                          </p:val>
                                        </p:tav>
                                        <p:tav tm="100000">
                                          <p:val>
                                            <p:strVal val="#ppt_w"/>
                                          </p:val>
                                        </p:tav>
                                      </p:tavLst>
                                    </p:anim>
                                    <p:anim calcmode="lin" valueType="num">
                                      <p:cBhvr>
                                        <p:cTn id="8" dur="1000" fill="hold"/>
                                        <p:tgtEl>
                                          <p:spTgt spid="701444"/>
                                        </p:tgtEl>
                                        <p:attrNameLst>
                                          <p:attrName>ppt_h</p:attrName>
                                        </p:attrNameLst>
                                      </p:cBhvr>
                                      <p:tavLst>
                                        <p:tav tm="0">
                                          <p:val>
                                            <p:strVal val="#ppt_h"/>
                                          </p:val>
                                        </p:tav>
                                        <p:tav tm="100000">
                                          <p:val>
                                            <p:strVal val="#ppt_h"/>
                                          </p:val>
                                        </p:tav>
                                      </p:tavLst>
                                    </p:anim>
                                    <p:animEffect transition="in" filter="fade">
                                      <p:cBhvr>
                                        <p:cTn id="9" dur="1000"/>
                                        <p:tgtEl>
                                          <p:spTgt spid="701444"/>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01445">
                                            <p:txEl>
                                              <p:pRg st="0" end="0"/>
                                            </p:txEl>
                                          </p:spTgt>
                                        </p:tgtEl>
                                        <p:attrNameLst>
                                          <p:attrName>style.visibility</p:attrName>
                                        </p:attrNameLst>
                                      </p:cBhvr>
                                      <p:to>
                                        <p:strVal val="visible"/>
                                      </p:to>
                                    </p:set>
                                    <p:animEffect transition="in" filter="slide(fromBottom)">
                                      <p:cBhvr>
                                        <p:cTn id="14" dur="500"/>
                                        <p:tgtEl>
                                          <p:spTgt spid="70144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01445">
                                            <p:txEl>
                                              <p:pRg st="1" end="1"/>
                                            </p:txEl>
                                          </p:spTgt>
                                        </p:tgtEl>
                                        <p:attrNameLst>
                                          <p:attrName>style.visibility</p:attrName>
                                        </p:attrNameLst>
                                      </p:cBhvr>
                                      <p:to>
                                        <p:strVal val="visible"/>
                                      </p:to>
                                    </p:set>
                                    <p:animEffect transition="in" filter="slide(fromBottom)">
                                      <p:cBhvr>
                                        <p:cTn id="19" dur="500"/>
                                        <p:tgtEl>
                                          <p:spTgt spid="70144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701445">
                                            <p:txEl>
                                              <p:pRg st="2" end="2"/>
                                            </p:txEl>
                                          </p:spTgt>
                                        </p:tgtEl>
                                        <p:attrNameLst>
                                          <p:attrName>style.visibility</p:attrName>
                                        </p:attrNameLst>
                                      </p:cBhvr>
                                      <p:to>
                                        <p:strVal val="visible"/>
                                      </p:to>
                                    </p:set>
                                    <p:animEffect transition="in" filter="slide(fromBottom)">
                                      <p:cBhvr>
                                        <p:cTn id="24" dur="500"/>
                                        <p:tgtEl>
                                          <p:spTgt spid="70144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701445">
                                            <p:txEl>
                                              <p:pRg st="3" end="3"/>
                                            </p:txEl>
                                          </p:spTgt>
                                        </p:tgtEl>
                                        <p:attrNameLst>
                                          <p:attrName>style.visibility</p:attrName>
                                        </p:attrNameLst>
                                      </p:cBhvr>
                                      <p:to>
                                        <p:strVal val="visible"/>
                                      </p:to>
                                    </p:set>
                                    <p:animEffect transition="in" filter="slide(fromBottom)">
                                      <p:cBhvr>
                                        <p:cTn id="29" dur="500"/>
                                        <p:tgtEl>
                                          <p:spTgt spid="70144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701445">
                                            <p:txEl>
                                              <p:pRg st="4" end="4"/>
                                            </p:txEl>
                                          </p:spTgt>
                                        </p:tgtEl>
                                        <p:attrNameLst>
                                          <p:attrName>style.visibility</p:attrName>
                                        </p:attrNameLst>
                                      </p:cBhvr>
                                      <p:to>
                                        <p:strVal val="visible"/>
                                      </p:to>
                                    </p:set>
                                    <p:animEffect transition="in" filter="slide(fromBottom)">
                                      <p:cBhvr>
                                        <p:cTn id="34" dur="500"/>
                                        <p:tgtEl>
                                          <p:spTgt spid="70144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701445">
                                            <p:txEl>
                                              <p:pRg st="5" end="5"/>
                                            </p:txEl>
                                          </p:spTgt>
                                        </p:tgtEl>
                                        <p:attrNameLst>
                                          <p:attrName>style.visibility</p:attrName>
                                        </p:attrNameLst>
                                      </p:cBhvr>
                                      <p:to>
                                        <p:strVal val="visible"/>
                                      </p:to>
                                    </p:set>
                                    <p:animEffect transition="in" filter="slide(fromBottom)">
                                      <p:cBhvr>
                                        <p:cTn id="39" dur="500"/>
                                        <p:tgtEl>
                                          <p:spTgt spid="70144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701445">
                                            <p:txEl>
                                              <p:pRg st="6" end="6"/>
                                            </p:txEl>
                                          </p:spTgt>
                                        </p:tgtEl>
                                        <p:attrNameLst>
                                          <p:attrName>style.visibility</p:attrName>
                                        </p:attrNameLst>
                                      </p:cBhvr>
                                      <p:to>
                                        <p:strVal val="visible"/>
                                      </p:to>
                                    </p:set>
                                    <p:animEffect transition="in" filter="slide(fromBottom)">
                                      <p:cBhvr>
                                        <p:cTn id="44" dur="500"/>
                                        <p:tgtEl>
                                          <p:spTgt spid="70144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44" grpId="0"/>
      <p:bldP spid="701445"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9"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7782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701444" name="Text Box 4"/>
          <p:cNvSpPr txBox="1">
            <a:spLocks noChangeArrowheads="1"/>
          </p:cNvSpPr>
          <p:nvPr/>
        </p:nvSpPr>
        <p:spPr bwMode="auto">
          <a:xfrm>
            <a:off x="252413" y="711200"/>
            <a:ext cx="5602287" cy="701675"/>
          </a:xfrm>
          <a:prstGeom prst="rect">
            <a:avLst/>
          </a:prstGeom>
          <a:noFill/>
          <a:ln w="28575">
            <a:noFill/>
            <a:miter lim="800000"/>
            <a:headEnd/>
            <a:tailEnd/>
          </a:ln>
          <a:effectLst/>
        </p:spPr>
        <p:txBody>
          <a:bodyPr>
            <a:spAutoFit/>
          </a:bodyPr>
          <a:lstStyle/>
          <a:p>
            <a:pPr>
              <a:spcBef>
                <a:spcPct val="50000"/>
              </a:spcBef>
              <a:defRPr/>
            </a:pPr>
            <a:r>
              <a:rPr lang="de-DE" sz="4000" b="1" dirty="0">
                <a:solidFill>
                  <a:srgbClr val="FFFF00"/>
                </a:solidFill>
                <a:effectLst>
                  <a:outerShdw blurRad="254000" dist="127000" dir="2700000" algn="ctr" rotWithShape="0">
                    <a:schemeClr val="tx1">
                      <a:alpha val="60000"/>
                    </a:schemeClr>
                  </a:outerShdw>
                </a:effectLst>
              </a:rPr>
              <a:t>Die Stadt Laodizea</a:t>
            </a:r>
          </a:p>
        </p:txBody>
      </p:sp>
      <p:sp>
        <p:nvSpPr>
          <p:cNvPr id="701445" name="Rectangle 5"/>
          <p:cNvSpPr>
            <a:spLocks noGrp="1" noChangeArrowheads="1"/>
          </p:cNvSpPr>
          <p:nvPr>
            <p:ph type="body" sz="half" idx="1"/>
          </p:nvPr>
        </p:nvSpPr>
        <p:spPr>
          <a:xfrm>
            <a:off x="166688" y="2481263"/>
            <a:ext cx="5821362" cy="3919537"/>
          </a:xfrm>
          <a:noFill/>
        </p:spPr>
        <p:txBody>
          <a:bodyPr/>
          <a:lstStyle/>
          <a:p>
            <a:pPr marL="531813" lvl="1" indent="-352425" eaLnBrk="1" hangingPunct="1">
              <a:lnSpc>
                <a:spcPct val="110000"/>
              </a:lnSpc>
              <a:spcBef>
                <a:spcPct val="5000"/>
              </a:spcBef>
              <a:buFont typeface="Arial" charset="0"/>
              <a:buChar char="•"/>
            </a:pPr>
            <a:r>
              <a:rPr lang="de-DE" dirty="0" smtClean="0">
                <a:solidFill>
                  <a:schemeClr val="bg1"/>
                </a:solidFill>
              </a:rPr>
              <a:t>3 starke Wirtschaftsbereiche:</a:t>
            </a:r>
          </a:p>
          <a:p>
            <a:pPr marL="890588" lvl="2" indent="-311150" eaLnBrk="1" hangingPunct="1">
              <a:lnSpc>
                <a:spcPct val="110000"/>
              </a:lnSpc>
              <a:spcBef>
                <a:spcPct val="5000"/>
              </a:spcBef>
              <a:buSzPct val="90000"/>
              <a:buFont typeface="Wingdings" pitchFamily="2" charset="2"/>
              <a:buChar char="§"/>
            </a:pPr>
            <a:r>
              <a:rPr lang="de-DE" dirty="0" smtClean="0">
                <a:solidFill>
                  <a:srgbClr val="FFFF99"/>
                </a:solidFill>
              </a:rPr>
              <a:t>Bankwesen</a:t>
            </a:r>
          </a:p>
          <a:p>
            <a:pPr marL="890588" lvl="2" indent="-311150" eaLnBrk="1" hangingPunct="1">
              <a:lnSpc>
                <a:spcPct val="110000"/>
              </a:lnSpc>
              <a:spcBef>
                <a:spcPct val="5000"/>
              </a:spcBef>
              <a:buSzPct val="90000"/>
              <a:buFont typeface="Wingdings" pitchFamily="2" charset="2"/>
              <a:buChar char="§"/>
            </a:pPr>
            <a:r>
              <a:rPr lang="de-DE" dirty="0" smtClean="0">
                <a:solidFill>
                  <a:srgbClr val="FFFF99"/>
                </a:solidFill>
              </a:rPr>
              <a:t>Kleiderindustrie</a:t>
            </a:r>
          </a:p>
          <a:p>
            <a:pPr marL="890588" lvl="2" indent="-311150" eaLnBrk="1" hangingPunct="1">
              <a:lnSpc>
                <a:spcPct val="110000"/>
              </a:lnSpc>
              <a:spcBef>
                <a:spcPct val="5000"/>
              </a:spcBef>
              <a:buSzPct val="90000"/>
              <a:buFont typeface="Wingdings" pitchFamily="2" charset="2"/>
              <a:buChar char="§"/>
            </a:pPr>
            <a:r>
              <a:rPr lang="de-DE" dirty="0" smtClean="0">
                <a:solidFill>
                  <a:srgbClr val="FFFF99"/>
                </a:solidFill>
              </a:rPr>
              <a:t>Augenheilkunde, -salben</a:t>
            </a:r>
          </a:p>
          <a:p>
            <a:pPr marL="531813" lvl="1" indent="-352425" eaLnBrk="1" hangingPunct="1">
              <a:lnSpc>
                <a:spcPct val="110000"/>
              </a:lnSpc>
              <a:spcBef>
                <a:spcPts val="1800"/>
              </a:spcBef>
              <a:buFont typeface="Arial" charset="0"/>
              <a:buChar char="•"/>
            </a:pPr>
            <a:r>
              <a:rPr lang="de-DE" dirty="0" smtClean="0">
                <a:solidFill>
                  <a:schemeClr val="bg1"/>
                </a:solidFill>
              </a:rPr>
              <a:t>Schwachpunkt: Trinkwasser</a:t>
            </a:r>
          </a:p>
          <a:p>
            <a:pPr marL="890588" lvl="2" indent="-311150" eaLnBrk="1" hangingPunct="1">
              <a:lnSpc>
                <a:spcPct val="110000"/>
              </a:lnSpc>
              <a:spcBef>
                <a:spcPct val="5000"/>
              </a:spcBef>
              <a:buSzPct val="90000"/>
              <a:buFont typeface="Wingdings" pitchFamily="2" charset="2"/>
              <a:buChar char="§"/>
            </a:pPr>
            <a:r>
              <a:rPr lang="de-DE" dirty="0" smtClean="0">
                <a:solidFill>
                  <a:srgbClr val="FFFF99"/>
                </a:solidFill>
              </a:rPr>
              <a:t>Lauwarmes Wasser von </a:t>
            </a:r>
            <a:r>
              <a:rPr lang="de-DE" dirty="0" err="1" smtClean="0">
                <a:solidFill>
                  <a:srgbClr val="FFFF99"/>
                </a:solidFill>
              </a:rPr>
              <a:t>Hierapolis</a:t>
            </a:r>
            <a:r>
              <a:rPr lang="de-DE" dirty="0" smtClean="0">
                <a:solidFill>
                  <a:srgbClr val="FFFF99"/>
                </a:solidFill>
              </a:rPr>
              <a:t> (</a:t>
            </a:r>
            <a:r>
              <a:rPr lang="de-DE" dirty="0" err="1" smtClean="0">
                <a:solidFill>
                  <a:srgbClr val="FFFF99"/>
                </a:solidFill>
              </a:rPr>
              <a:t>Pamukkale</a:t>
            </a:r>
            <a:r>
              <a:rPr lang="de-DE" dirty="0" smtClean="0">
                <a:solidFill>
                  <a:srgbClr val="FFFF99"/>
                </a:solidFill>
              </a:rPr>
              <a:t>)</a:t>
            </a:r>
          </a:p>
          <a:p>
            <a:pPr marL="890588" lvl="2" indent="-311150" eaLnBrk="1" hangingPunct="1">
              <a:lnSpc>
                <a:spcPct val="110000"/>
              </a:lnSpc>
              <a:spcBef>
                <a:spcPct val="5000"/>
              </a:spcBef>
              <a:buSzPct val="90000"/>
              <a:buFont typeface="Wingdings" pitchFamily="2" charset="2"/>
              <a:buChar char="§"/>
            </a:pPr>
            <a:r>
              <a:rPr lang="de-DE" dirty="0" smtClean="0">
                <a:solidFill>
                  <a:srgbClr val="FFFF99"/>
                </a:solidFill>
              </a:rPr>
              <a:t>Kaltes Wasser aus </a:t>
            </a:r>
            <a:r>
              <a:rPr lang="de-DE" dirty="0" err="1" smtClean="0">
                <a:solidFill>
                  <a:srgbClr val="FFFF99"/>
                </a:solidFill>
              </a:rPr>
              <a:t>Kolossäa</a:t>
            </a:r>
            <a:endParaRPr lang="de-DE" dirty="0" smtClean="0">
              <a:solidFill>
                <a:srgbClr val="FFFF99"/>
              </a:solidFill>
            </a:endParaRPr>
          </a:p>
        </p:txBody>
      </p:sp>
      <p:pic>
        <p:nvPicPr>
          <p:cNvPr id="77831" name="Picture 7" descr="Laodizea 03"/>
          <p:cNvPicPr>
            <a:picLocks noChangeAspect="1" noChangeArrowheads="1"/>
          </p:cNvPicPr>
          <p:nvPr/>
        </p:nvPicPr>
        <p:blipFill>
          <a:blip r:embed="rId4"/>
          <a:srcRect/>
          <a:stretch>
            <a:fillRect/>
          </a:stretch>
        </p:blipFill>
        <p:spPr bwMode="auto">
          <a:xfrm>
            <a:off x="6086475" y="3114675"/>
            <a:ext cx="2967038" cy="2225675"/>
          </a:xfrm>
          <a:prstGeom prst="rect">
            <a:avLst/>
          </a:prstGeom>
          <a:noFill/>
          <a:ln w="19050">
            <a:noFill/>
            <a:miter lim="800000"/>
            <a:headEnd/>
            <a:tailEnd/>
          </a:ln>
        </p:spPr>
      </p:pic>
      <p:pic>
        <p:nvPicPr>
          <p:cNvPr id="701448" name="Picture 8" descr="Pamukkale 12"/>
          <p:cNvPicPr>
            <a:picLocks noChangeAspect="1" noChangeArrowheads="1"/>
          </p:cNvPicPr>
          <p:nvPr/>
        </p:nvPicPr>
        <p:blipFill>
          <a:blip r:embed="rId5"/>
          <a:srcRect/>
          <a:stretch>
            <a:fillRect/>
          </a:stretch>
        </p:blipFill>
        <p:spPr bwMode="auto">
          <a:xfrm>
            <a:off x="6083763" y="3103563"/>
            <a:ext cx="2970212" cy="2227262"/>
          </a:xfrm>
          <a:prstGeom prst="rect">
            <a:avLst/>
          </a:prstGeom>
          <a:noFill/>
          <a:ln w="28575">
            <a:noFill/>
            <a:miter lim="800000"/>
            <a:headEnd/>
            <a:tailEnd/>
          </a:ln>
        </p:spPr>
      </p:pic>
      <p:sp>
        <p:nvSpPr>
          <p:cNvPr id="10"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overrideClrMapping bg1="lt1" tx1="dk1" bg2="lt2" tx2="dk2" accent1="accent1" accent2="accent2" accent3="accent3" accent4="accent4" accent5="accent5" accent6="accent6" hlink="hlink" folHlink="folHlink"/>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01445">
                                            <p:txEl>
                                              <p:pRg st="0" end="0"/>
                                            </p:txEl>
                                          </p:spTgt>
                                        </p:tgtEl>
                                        <p:attrNameLst>
                                          <p:attrName>style.visibility</p:attrName>
                                        </p:attrNameLst>
                                      </p:cBhvr>
                                      <p:to>
                                        <p:strVal val="visible"/>
                                      </p:to>
                                    </p:set>
                                    <p:animEffect transition="in" filter="slide(fromBottom)">
                                      <p:cBhvr>
                                        <p:cTn id="7" dur="500"/>
                                        <p:tgtEl>
                                          <p:spTgt spid="7014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01445">
                                            <p:txEl>
                                              <p:pRg st="1" end="1"/>
                                            </p:txEl>
                                          </p:spTgt>
                                        </p:tgtEl>
                                        <p:attrNameLst>
                                          <p:attrName>style.visibility</p:attrName>
                                        </p:attrNameLst>
                                      </p:cBhvr>
                                      <p:to>
                                        <p:strVal val="visible"/>
                                      </p:to>
                                    </p:set>
                                    <p:animEffect transition="in" filter="slide(fromBottom)">
                                      <p:cBhvr>
                                        <p:cTn id="12" dur="500"/>
                                        <p:tgtEl>
                                          <p:spTgt spid="7014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01445">
                                            <p:txEl>
                                              <p:pRg st="2" end="2"/>
                                            </p:txEl>
                                          </p:spTgt>
                                        </p:tgtEl>
                                        <p:attrNameLst>
                                          <p:attrName>style.visibility</p:attrName>
                                        </p:attrNameLst>
                                      </p:cBhvr>
                                      <p:to>
                                        <p:strVal val="visible"/>
                                      </p:to>
                                    </p:set>
                                    <p:animEffect transition="in" filter="slide(fromBottom)">
                                      <p:cBhvr>
                                        <p:cTn id="17" dur="500"/>
                                        <p:tgtEl>
                                          <p:spTgt spid="7014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01445">
                                            <p:txEl>
                                              <p:pRg st="3" end="3"/>
                                            </p:txEl>
                                          </p:spTgt>
                                        </p:tgtEl>
                                        <p:attrNameLst>
                                          <p:attrName>style.visibility</p:attrName>
                                        </p:attrNameLst>
                                      </p:cBhvr>
                                      <p:to>
                                        <p:strVal val="visible"/>
                                      </p:to>
                                    </p:set>
                                    <p:animEffect transition="in" filter="slide(fromBottom)">
                                      <p:cBhvr>
                                        <p:cTn id="22" dur="500"/>
                                        <p:tgtEl>
                                          <p:spTgt spid="7014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01445">
                                            <p:txEl>
                                              <p:pRg st="4" end="4"/>
                                            </p:txEl>
                                          </p:spTgt>
                                        </p:tgtEl>
                                        <p:attrNameLst>
                                          <p:attrName>style.visibility</p:attrName>
                                        </p:attrNameLst>
                                      </p:cBhvr>
                                      <p:to>
                                        <p:strVal val="visible"/>
                                      </p:to>
                                    </p:set>
                                    <p:animEffect transition="in" filter="slide(fromBottom)">
                                      <p:cBhvr>
                                        <p:cTn id="27" dur="500"/>
                                        <p:tgtEl>
                                          <p:spTgt spid="7014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701445">
                                            <p:txEl>
                                              <p:pRg st="5" end="5"/>
                                            </p:txEl>
                                          </p:spTgt>
                                        </p:tgtEl>
                                        <p:attrNameLst>
                                          <p:attrName>style.visibility</p:attrName>
                                        </p:attrNameLst>
                                      </p:cBhvr>
                                      <p:to>
                                        <p:strVal val="visible"/>
                                      </p:to>
                                    </p:set>
                                    <p:animEffect transition="in" filter="slide(fromBottom)">
                                      <p:cBhvr>
                                        <p:cTn id="32" dur="500"/>
                                        <p:tgtEl>
                                          <p:spTgt spid="701445">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01448"/>
                                        </p:tgtEl>
                                        <p:attrNameLst>
                                          <p:attrName>style.visibility</p:attrName>
                                        </p:attrNameLst>
                                      </p:cBhvr>
                                      <p:to>
                                        <p:strVal val="visible"/>
                                      </p:to>
                                    </p:set>
                                    <p:animEffect transition="in" filter="fade">
                                      <p:cBhvr>
                                        <p:cTn id="35" dur="1000"/>
                                        <p:tgtEl>
                                          <p:spTgt spid="701448"/>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701445">
                                            <p:txEl>
                                              <p:pRg st="6" end="6"/>
                                            </p:txEl>
                                          </p:spTgt>
                                        </p:tgtEl>
                                        <p:attrNameLst>
                                          <p:attrName>style.visibility</p:attrName>
                                        </p:attrNameLst>
                                      </p:cBhvr>
                                      <p:to>
                                        <p:strVal val="visible"/>
                                      </p:to>
                                    </p:set>
                                    <p:animEffect transition="in" filter="slide(fromBottom)">
                                      <p:cBhvr>
                                        <p:cTn id="40" dur="500"/>
                                        <p:tgtEl>
                                          <p:spTgt spid="70144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45"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78851"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69018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Laodizea</a:t>
            </a:r>
          </a:p>
        </p:txBody>
      </p:sp>
      <p:sp>
        <p:nvSpPr>
          <p:cNvPr id="690181" name="Rectangle 5"/>
          <p:cNvSpPr>
            <a:spLocks noGrp="1" noChangeArrowheads="1"/>
          </p:cNvSpPr>
          <p:nvPr>
            <p:ph type="body" sz="half" idx="1"/>
          </p:nvPr>
        </p:nvSpPr>
        <p:spPr>
          <a:xfrm>
            <a:off x="212725" y="3103563"/>
            <a:ext cx="3028950" cy="692150"/>
          </a:xfrm>
          <a:noFill/>
        </p:spPr>
        <p:txBody>
          <a:bodyPr/>
          <a:lstStyle/>
          <a:p>
            <a:pPr marL="0" indent="0" eaLnBrk="1" hangingPunct="1">
              <a:lnSpc>
                <a:spcPct val="110000"/>
              </a:lnSpc>
              <a:spcBef>
                <a:spcPct val="50000"/>
              </a:spcBef>
              <a:buFontTx/>
              <a:buNone/>
            </a:pPr>
            <a:r>
              <a:rPr lang="de-DE" dirty="0" smtClean="0">
                <a:solidFill>
                  <a:srgbClr val="FFFF99"/>
                </a:solidFill>
              </a:rPr>
              <a:t>Die Stadt</a:t>
            </a:r>
          </a:p>
        </p:txBody>
      </p:sp>
      <p:sp>
        <p:nvSpPr>
          <p:cNvPr id="78854" name="Text Box 6"/>
          <p:cNvSpPr txBox="1">
            <a:spLocks noChangeArrowheads="1"/>
          </p:cNvSpPr>
          <p:nvPr/>
        </p:nvSpPr>
        <p:spPr bwMode="auto">
          <a:xfrm>
            <a:off x="6037263" y="809625"/>
            <a:ext cx="3106737" cy="519113"/>
          </a:xfrm>
          <a:prstGeom prst="rect">
            <a:avLst/>
          </a:prstGeom>
          <a:noFill/>
          <a:ln w="9525">
            <a:noFill/>
            <a:miter lim="800000"/>
            <a:headEnd/>
            <a:tailEnd/>
          </a:ln>
        </p:spPr>
        <p:txBody>
          <a:bodyPr>
            <a:spAutoFit/>
          </a:bodyPr>
          <a:lstStyle/>
          <a:p>
            <a:pPr>
              <a:spcBef>
                <a:spcPct val="50000"/>
              </a:spcBef>
            </a:pPr>
            <a:r>
              <a:rPr lang="de-DE" sz="2800" b="1">
                <a:solidFill>
                  <a:schemeClr val="bg1"/>
                </a:solidFill>
                <a:latin typeface="Arial Narrow" pitchFamily="34" charset="0"/>
              </a:rPr>
              <a:t>Offenbarung 3,14-22</a:t>
            </a:r>
            <a:endParaRPr lang="de-DE" sz="2800">
              <a:solidFill>
                <a:schemeClr val="bg1"/>
              </a:solidFill>
              <a:latin typeface="Arial Narrow" pitchFamily="34" charset="0"/>
            </a:endParaRPr>
          </a:p>
        </p:txBody>
      </p:sp>
      <p:sp>
        <p:nvSpPr>
          <p:cNvPr id="690184" name="Text Box 8"/>
          <p:cNvSpPr txBox="1">
            <a:spLocks noChangeArrowheads="1"/>
          </p:cNvSpPr>
          <p:nvPr/>
        </p:nvSpPr>
        <p:spPr bwMode="auto">
          <a:xfrm>
            <a:off x="185738" y="3992563"/>
            <a:ext cx="3298825" cy="1816100"/>
          </a:xfrm>
          <a:prstGeom prst="rect">
            <a:avLst/>
          </a:prstGeom>
          <a:noFill/>
          <a:ln w="9525">
            <a:noFill/>
            <a:miter lim="800000"/>
            <a:headEnd/>
            <a:tailEnd/>
          </a:ln>
        </p:spPr>
        <p:txBody>
          <a:bodyPr>
            <a:spAutoFit/>
          </a:bodyPr>
          <a:lstStyle/>
          <a:p>
            <a:pPr algn="l">
              <a:spcBef>
                <a:spcPct val="50000"/>
              </a:spcBef>
              <a:tabLst>
                <a:tab pos="1704975" algn="l"/>
              </a:tabLst>
            </a:pPr>
            <a:r>
              <a:rPr lang="de-DE" sz="2800">
                <a:solidFill>
                  <a:srgbClr val="FFFF99"/>
                </a:solidFill>
              </a:rPr>
              <a:t>Reich</a:t>
            </a:r>
          </a:p>
          <a:p>
            <a:pPr algn="l">
              <a:spcBef>
                <a:spcPct val="50000"/>
              </a:spcBef>
              <a:tabLst>
                <a:tab pos="1704975" algn="l"/>
              </a:tabLst>
            </a:pPr>
            <a:r>
              <a:rPr lang="de-DE" sz="2800">
                <a:solidFill>
                  <a:srgbClr val="FFFF99"/>
                </a:solidFill>
              </a:rPr>
              <a:t>Augensalbe</a:t>
            </a:r>
          </a:p>
          <a:p>
            <a:pPr algn="l">
              <a:spcBef>
                <a:spcPct val="50000"/>
              </a:spcBef>
              <a:tabLst>
                <a:tab pos="1704975" algn="l"/>
              </a:tabLst>
            </a:pPr>
            <a:r>
              <a:rPr lang="de-DE" sz="2800">
                <a:solidFill>
                  <a:srgbClr val="FFFF99"/>
                </a:solidFill>
              </a:rPr>
              <a:t>Kleiderindustrie</a:t>
            </a:r>
          </a:p>
        </p:txBody>
      </p:sp>
      <p:sp>
        <p:nvSpPr>
          <p:cNvPr id="690186" name="Text Box 10"/>
          <p:cNvSpPr txBox="1">
            <a:spLocks noChangeArrowheads="1"/>
          </p:cNvSpPr>
          <p:nvPr/>
        </p:nvSpPr>
        <p:spPr bwMode="auto">
          <a:xfrm>
            <a:off x="3630613" y="4002088"/>
            <a:ext cx="2271712" cy="1816100"/>
          </a:xfrm>
          <a:prstGeom prst="rect">
            <a:avLst/>
          </a:prstGeom>
          <a:noFill/>
          <a:ln w="9525">
            <a:noFill/>
            <a:miter lim="800000"/>
            <a:headEnd/>
            <a:tailEnd/>
          </a:ln>
        </p:spPr>
        <p:txBody>
          <a:bodyPr>
            <a:spAutoFit/>
          </a:bodyPr>
          <a:lstStyle/>
          <a:p>
            <a:pPr algn="l">
              <a:spcBef>
                <a:spcPct val="50000"/>
              </a:spcBef>
            </a:pPr>
            <a:r>
              <a:rPr lang="de-DE" sz="2800">
                <a:solidFill>
                  <a:schemeClr val="bg1"/>
                </a:solidFill>
              </a:rPr>
              <a:t>=&gt;  Arm</a:t>
            </a:r>
          </a:p>
          <a:p>
            <a:pPr algn="l">
              <a:spcBef>
                <a:spcPct val="50000"/>
              </a:spcBef>
            </a:pPr>
            <a:r>
              <a:rPr lang="de-DE" sz="2800">
                <a:solidFill>
                  <a:schemeClr val="bg1"/>
                </a:solidFill>
              </a:rPr>
              <a:t>=&gt;  Blind</a:t>
            </a:r>
          </a:p>
          <a:p>
            <a:pPr algn="l">
              <a:spcBef>
                <a:spcPct val="50000"/>
              </a:spcBef>
            </a:pPr>
            <a:r>
              <a:rPr lang="de-DE" sz="2800">
                <a:solidFill>
                  <a:schemeClr val="bg1"/>
                </a:solidFill>
              </a:rPr>
              <a:t>=&gt;  Nackt</a:t>
            </a:r>
          </a:p>
        </p:txBody>
      </p:sp>
      <p:sp>
        <p:nvSpPr>
          <p:cNvPr id="16" name="Rectangle 5"/>
          <p:cNvSpPr txBox="1">
            <a:spLocks noChangeArrowheads="1"/>
          </p:cNvSpPr>
          <p:nvPr/>
        </p:nvSpPr>
        <p:spPr bwMode="auto">
          <a:xfrm>
            <a:off x="3119438" y="3105150"/>
            <a:ext cx="3028950" cy="693738"/>
          </a:xfrm>
          <a:prstGeom prst="rect">
            <a:avLst/>
          </a:prstGeom>
          <a:noFill/>
          <a:ln w="9525">
            <a:noFill/>
            <a:miter lim="800000"/>
            <a:headEnd/>
            <a:tailEnd/>
          </a:ln>
        </p:spPr>
        <p:txBody>
          <a:bodyPr/>
          <a:lstStyle/>
          <a:p>
            <a:pPr algn="l">
              <a:lnSpc>
                <a:spcPct val="110000"/>
              </a:lnSpc>
              <a:spcBef>
                <a:spcPct val="50000"/>
              </a:spcBef>
              <a:defRPr/>
            </a:pPr>
            <a:r>
              <a:rPr lang="de-DE" sz="3200" kern="0" dirty="0">
                <a:solidFill>
                  <a:schemeClr val="bg1"/>
                </a:solidFill>
                <a:latin typeface="+mn-lt"/>
              </a:rPr>
              <a:t>Die Gemeinde</a:t>
            </a:r>
          </a:p>
        </p:txBody>
      </p:sp>
      <p:cxnSp>
        <p:nvCxnSpPr>
          <p:cNvPr id="18" name="Gerade Verbindung 17"/>
          <p:cNvCxnSpPr>
            <a:cxnSpLocks noChangeShapeType="1"/>
          </p:cNvCxnSpPr>
          <p:nvPr/>
        </p:nvCxnSpPr>
        <p:spPr bwMode="auto">
          <a:xfrm>
            <a:off x="301625" y="3819525"/>
            <a:ext cx="5519738" cy="1588"/>
          </a:xfrm>
          <a:prstGeom prst="line">
            <a:avLst/>
          </a:prstGeom>
          <a:noFill/>
          <a:ln w="31750" algn="ctr">
            <a:solidFill>
              <a:srgbClr val="FFFF99"/>
            </a:solidFill>
            <a:round/>
            <a:headEnd/>
            <a:tailEnd/>
          </a:ln>
        </p:spPr>
      </p:cxnSp>
      <p:pic>
        <p:nvPicPr>
          <p:cNvPr id="78859" name="Picture 7" descr="Laodizea 03"/>
          <p:cNvPicPr>
            <a:picLocks noChangeAspect="1" noChangeArrowheads="1"/>
          </p:cNvPicPr>
          <p:nvPr/>
        </p:nvPicPr>
        <p:blipFill>
          <a:blip r:embed="rId3"/>
          <a:srcRect/>
          <a:stretch>
            <a:fillRect/>
          </a:stretch>
        </p:blipFill>
        <p:spPr bwMode="auto">
          <a:xfrm>
            <a:off x="6086475" y="3114675"/>
            <a:ext cx="2967038" cy="2225675"/>
          </a:xfrm>
          <a:prstGeom prst="rect">
            <a:avLst/>
          </a:prstGeom>
          <a:noFill/>
          <a:ln w="19050">
            <a:noFill/>
            <a:miter lim="800000"/>
            <a:headEnd/>
            <a:tailEnd/>
          </a:ln>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90181">
                                            <p:txEl>
                                              <p:pRg st="0" end="0"/>
                                            </p:txEl>
                                          </p:spTgt>
                                        </p:tgtEl>
                                        <p:attrNameLst>
                                          <p:attrName>style.visibility</p:attrName>
                                        </p:attrNameLst>
                                      </p:cBhvr>
                                      <p:to>
                                        <p:strVal val="visible"/>
                                      </p:to>
                                    </p:set>
                                    <p:animEffect transition="in" filter="slide(fromBottom)">
                                      <p:cBhvr>
                                        <p:cTn id="7" dur="1000"/>
                                        <p:tgtEl>
                                          <p:spTgt spid="690181">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slide(fromBottom)">
                                      <p:cBhvr>
                                        <p:cTn id="10" dur="1000"/>
                                        <p:tgtEl>
                                          <p:spTgt spid="16">
                                            <p:txEl>
                                              <p:pRg st="0" end="0"/>
                                            </p:txEl>
                                          </p:spTgt>
                                        </p:tgtEl>
                                      </p:cBhvr>
                                    </p:animEffect>
                                  </p:childTnLst>
                                </p:cTn>
                              </p:par>
                              <p:par>
                                <p:cTn id="11" presetID="5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strVal val="#ppt_w*0.7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690184">
                                            <p:txEl>
                                              <p:pRg st="0" end="0"/>
                                            </p:txEl>
                                          </p:spTgt>
                                        </p:tgtEl>
                                        <p:attrNameLst>
                                          <p:attrName>style.visibility</p:attrName>
                                        </p:attrNameLst>
                                      </p:cBhvr>
                                      <p:to>
                                        <p:strVal val="visible"/>
                                      </p:to>
                                    </p:set>
                                    <p:anim calcmode="lin" valueType="num">
                                      <p:cBhvr>
                                        <p:cTn id="20" dur="500" fill="hold"/>
                                        <p:tgtEl>
                                          <p:spTgt spid="690184">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90184">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69018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690186">
                                            <p:txEl>
                                              <p:pRg st="0" end="0"/>
                                            </p:txEl>
                                          </p:spTgt>
                                        </p:tgtEl>
                                        <p:attrNameLst>
                                          <p:attrName>style.visibility</p:attrName>
                                        </p:attrNameLst>
                                      </p:cBhvr>
                                      <p:to>
                                        <p:strVal val="visible"/>
                                      </p:to>
                                    </p:set>
                                    <p:anim calcmode="lin" valueType="num">
                                      <p:cBhvr>
                                        <p:cTn id="27" dur="500" fill="hold"/>
                                        <p:tgtEl>
                                          <p:spTgt spid="690186">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90186">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69018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90184">
                                            <p:txEl>
                                              <p:pRg st="1" end="1"/>
                                            </p:txEl>
                                          </p:spTgt>
                                        </p:tgtEl>
                                        <p:attrNameLst>
                                          <p:attrName>style.visibility</p:attrName>
                                        </p:attrNameLst>
                                      </p:cBhvr>
                                      <p:to>
                                        <p:strVal val="visible"/>
                                      </p:to>
                                    </p:set>
                                    <p:anim calcmode="lin" valueType="num">
                                      <p:cBhvr>
                                        <p:cTn id="34" dur="500" fill="hold"/>
                                        <p:tgtEl>
                                          <p:spTgt spid="690184">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690184">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690184">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690186">
                                            <p:txEl>
                                              <p:pRg st="1" end="1"/>
                                            </p:txEl>
                                          </p:spTgt>
                                        </p:tgtEl>
                                        <p:attrNameLst>
                                          <p:attrName>style.visibility</p:attrName>
                                        </p:attrNameLst>
                                      </p:cBhvr>
                                      <p:to>
                                        <p:strVal val="visible"/>
                                      </p:to>
                                    </p:set>
                                    <p:anim calcmode="lin" valueType="num">
                                      <p:cBhvr>
                                        <p:cTn id="41" dur="500" fill="hold"/>
                                        <p:tgtEl>
                                          <p:spTgt spid="690186">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690186">
                                            <p:txEl>
                                              <p:pRg st="1" end="1"/>
                                            </p:txEl>
                                          </p:spTgt>
                                        </p:tgtEl>
                                        <p:attrNameLst>
                                          <p:attrName>ppt_h</p:attrName>
                                        </p:attrNameLst>
                                      </p:cBhvr>
                                      <p:tavLst>
                                        <p:tav tm="0">
                                          <p:val>
                                            <p:fltVal val="0"/>
                                          </p:val>
                                        </p:tav>
                                        <p:tav tm="100000">
                                          <p:val>
                                            <p:strVal val="#ppt_h"/>
                                          </p:val>
                                        </p:tav>
                                      </p:tavLst>
                                    </p:anim>
                                    <p:animEffect transition="in" filter="fade">
                                      <p:cBhvr>
                                        <p:cTn id="43" dur="500"/>
                                        <p:tgtEl>
                                          <p:spTgt spid="69018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690184">
                                            <p:txEl>
                                              <p:pRg st="2" end="2"/>
                                            </p:txEl>
                                          </p:spTgt>
                                        </p:tgtEl>
                                        <p:attrNameLst>
                                          <p:attrName>style.visibility</p:attrName>
                                        </p:attrNameLst>
                                      </p:cBhvr>
                                      <p:to>
                                        <p:strVal val="visible"/>
                                      </p:to>
                                    </p:set>
                                    <p:anim calcmode="lin" valueType="num">
                                      <p:cBhvr>
                                        <p:cTn id="48" dur="500" fill="hold"/>
                                        <p:tgtEl>
                                          <p:spTgt spid="690184">
                                            <p:txEl>
                                              <p:pRg st="2" end="2"/>
                                            </p:txEl>
                                          </p:spTgt>
                                        </p:tgtEl>
                                        <p:attrNameLst>
                                          <p:attrName>ppt_w</p:attrName>
                                        </p:attrNameLst>
                                      </p:cBhvr>
                                      <p:tavLst>
                                        <p:tav tm="0">
                                          <p:val>
                                            <p:fltVal val="0"/>
                                          </p:val>
                                        </p:tav>
                                        <p:tav tm="100000">
                                          <p:val>
                                            <p:strVal val="#ppt_w"/>
                                          </p:val>
                                        </p:tav>
                                      </p:tavLst>
                                    </p:anim>
                                    <p:anim calcmode="lin" valueType="num">
                                      <p:cBhvr>
                                        <p:cTn id="49" dur="500" fill="hold"/>
                                        <p:tgtEl>
                                          <p:spTgt spid="690184">
                                            <p:txEl>
                                              <p:pRg st="2" end="2"/>
                                            </p:txEl>
                                          </p:spTgt>
                                        </p:tgtEl>
                                        <p:attrNameLst>
                                          <p:attrName>ppt_h</p:attrName>
                                        </p:attrNameLst>
                                      </p:cBhvr>
                                      <p:tavLst>
                                        <p:tav tm="0">
                                          <p:val>
                                            <p:fltVal val="0"/>
                                          </p:val>
                                        </p:tav>
                                        <p:tav tm="100000">
                                          <p:val>
                                            <p:strVal val="#ppt_h"/>
                                          </p:val>
                                        </p:tav>
                                      </p:tavLst>
                                    </p:anim>
                                    <p:animEffect transition="in" filter="fade">
                                      <p:cBhvr>
                                        <p:cTn id="50" dur="500"/>
                                        <p:tgtEl>
                                          <p:spTgt spid="69018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690186">
                                            <p:txEl>
                                              <p:pRg st="2" end="2"/>
                                            </p:txEl>
                                          </p:spTgt>
                                        </p:tgtEl>
                                        <p:attrNameLst>
                                          <p:attrName>style.visibility</p:attrName>
                                        </p:attrNameLst>
                                      </p:cBhvr>
                                      <p:to>
                                        <p:strVal val="visible"/>
                                      </p:to>
                                    </p:set>
                                    <p:anim calcmode="lin" valueType="num">
                                      <p:cBhvr>
                                        <p:cTn id="55" dur="500" fill="hold"/>
                                        <p:tgtEl>
                                          <p:spTgt spid="690186">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690186">
                                            <p:txEl>
                                              <p:pRg st="2" end="2"/>
                                            </p:txEl>
                                          </p:spTgt>
                                        </p:tgtEl>
                                        <p:attrNameLst>
                                          <p:attrName>ppt_h</p:attrName>
                                        </p:attrNameLst>
                                      </p:cBhvr>
                                      <p:tavLst>
                                        <p:tav tm="0">
                                          <p:val>
                                            <p:fltVal val="0"/>
                                          </p:val>
                                        </p:tav>
                                        <p:tav tm="100000">
                                          <p:val>
                                            <p:strVal val="#ppt_h"/>
                                          </p:val>
                                        </p:tav>
                                      </p:tavLst>
                                    </p:anim>
                                    <p:animEffect transition="in" filter="fade">
                                      <p:cBhvr>
                                        <p:cTn id="57" dur="500"/>
                                        <p:tgtEl>
                                          <p:spTgt spid="690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81" grpId="0" build="p"/>
      <p:bldP spid="690184" grpId="0" build="p"/>
      <p:bldP spid="690186" grpId="0" build="p"/>
      <p:bldP spid="16"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5" name="Rectangle 2"/>
          <p:cNvSpPr>
            <a:spLocks noChangeArrowheads="1"/>
          </p:cNvSpPr>
          <p:nvPr/>
        </p:nvSpPr>
        <p:spPr bwMode="auto">
          <a:xfrm>
            <a:off x="6007100" y="0"/>
            <a:ext cx="3136900" cy="4459288"/>
          </a:xfrm>
          <a:prstGeom prst="rect">
            <a:avLst/>
          </a:prstGeom>
          <a:solidFill>
            <a:schemeClr val="tx1"/>
          </a:solidFill>
          <a:ln w="9525">
            <a:noFill/>
            <a:miter lim="800000"/>
            <a:headEnd/>
            <a:tailEnd/>
          </a:ln>
        </p:spPr>
        <p:txBody>
          <a:bodyPr wrap="none" anchor="ctr"/>
          <a:lstStyle/>
          <a:p>
            <a:endParaRPr lang="de-DE"/>
          </a:p>
        </p:txBody>
      </p:sp>
      <p:pic>
        <p:nvPicPr>
          <p:cNvPr id="79879" name="Picture 7" descr="Laodizea 03"/>
          <p:cNvPicPr>
            <a:picLocks noChangeAspect="1" noChangeArrowheads="1"/>
          </p:cNvPicPr>
          <p:nvPr/>
        </p:nvPicPr>
        <p:blipFill>
          <a:blip r:embed="rId3"/>
          <a:srcRect/>
          <a:stretch>
            <a:fillRect/>
          </a:stretch>
        </p:blipFill>
        <p:spPr bwMode="auto">
          <a:xfrm>
            <a:off x="6362700" y="2154238"/>
            <a:ext cx="2533650" cy="1900237"/>
          </a:xfrm>
          <a:prstGeom prst="rect">
            <a:avLst/>
          </a:prstGeom>
          <a:noFill/>
          <a:ln w="28575">
            <a:noFill/>
            <a:miter lim="800000"/>
            <a:headEnd/>
            <a:tailEnd/>
          </a:ln>
        </p:spPr>
      </p:pic>
      <p:pic>
        <p:nvPicPr>
          <p:cNvPr id="690185" name="Picture 9" descr="goldbarren"/>
          <p:cNvPicPr>
            <a:picLocks noChangeAspect="1" noChangeArrowheads="1"/>
          </p:cNvPicPr>
          <p:nvPr/>
        </p:nvPicPr>
        <p:blipFill>
          <a:blip r:embed="rId4"/>
          <a:srcRect/>
          <a:stretch>
            <a:fillRect/>
          </a:stretch>
        </p:blipFill>
        <p:spPr bwMode="auto">
          <a:xfrm>
            <a:off x="6350000" y="2085975"/>
            <a:ext cx="2562225" cy="2036763"/>
          </a:xfrm>
          <a:prstGeom prst="rect">
            <a:avLst/>
          </a:prstGeom>
          <a:noFill/>
          <a:ln w="28575">
            <a:noFill/>
            <a:miter lim="800000"/>
            <a:headEnd/>
            <a:tailEnd/>
          </a:ln>
        </p:spPr>
      </p:pic>
      <p:pic>
        <p:nvPicPr>
          <p:cNvPr id="690187" name="Picture 11" descr="Sole-Salbe"/>
          <p:cNvPicPr>
            <a:picLocks noChangeAspect="1" noChangeArrowheads="1"/>
          </p:cNvPicPr>
          <p:nvPr/>
        </p:nvPicPr>
        <p:blipFill>
          <a:blip r:embed="rId5"/>
          <a:srcRect l="13161" r="5061"/>
          <a:stretch>
            <a:fillRect/>
          </a:stretch>
        </p:blipFill>
        <p:spPr bwMode="auto">
          <a:xfrm>
            <a:off x="6343650" y="2092325"/>
            <a:ext cx="2562225" cy="2036763"/>
          </a:xfrm>
          <a:prstGeom prst="rect">
            <a:avLst/>
          </a:prstGeom>
          <a:noFill/>
          <a:ln w="28575">
            <a:noFill/>
            <a:miter lim="800000"/>
            <a:headEnd/>
            <a:tailEnd/>
          </a:ln>
        </p:spPr>
      </p:pic>
      <p:pic>
        <p:nvPicPr>
          <p:cNvPr id="690188" name="Picture 12" descr="lwjas0042"/>
          <p:cNvPicPr>
            <a:picLocks noChangeAspect="1" noChangeArrowheads="1"/>
          </p:cNvPicPr>
          <p:nvPr/>
        </p:nvPicPr>
        <p:blipFill>
          <a:blip r:embed="rId6"/>
          <a:srcRect l="11073" r="11073"/>
          <a:stretch>
            <a:fillRect/>
          </a:stretch>
        </p:blipFill>
        <p:spPr bwMode="auto">
          <a:xfrm>
            <a:off x="6289675" y="2084388"/>
            <a:ext cx="2668588" cy="2054225"/>
          </a:xfrm>
          <a:prstGeom prst="rect">
            <a:avLst/>
          </a:prstGeom>
          <a:noFill/>
          <a:ln w="28575">
            <a:noFill/>
            <a:miter lim="800000"/>
            <a:headEnd/>
            <a:tailEnd/>
          </a:ln>
        </p:spPr>
      </p:pic>
      <p:sp>
        <p:nvSpPr>
          <p:cNvPr id="13"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69018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Laodizea</a:t>
            </a:r>
          </a:p>
        </p:txBody>
      </p:sp>
      <p:sp>
        <p:nvSpPr>
          <p:cNvPr id="690181" name="Rectangle 5"/>
          <p:cNvSpPr>
            <a:spLocks noGrp="1" noChangeArrowheads="1"/>
          </p:cNvSpPr>
          <p:nvPr>
            <p:ph type="body" sz="half" idx="1"/>
          </p:nvPr>
        </p:nvSpPr>
        <p:spPr>
          <a:xfrm>
            <a:off x="166688" y="2259013"/>
            <a:ext cx="5664200" cy="1790700"/>
          </a:xfrm>
          <a:noFill/>
        </p:spPr>
        <p:txBody>
          <a:bodyPr/>
          <a:lstStyle/>
          <a:p>
            <a:pPr marL="0" indent="0" eaLnBrk="1" hangingPunct="1">
              <a:lnSpc>
                <a:spcPct val="110000"/>
              </a:lnSpc>
              <a:spcBef>
                <a:spcPct val="50000"/>
              </a:spcBef>
              <a:buFontTx/>
              <a:buNone/>
            </a:pPr>
            <a:r>
              <a:rPr lang="de-DE" dirty="0" smtClean="0">
                <a:solidFill>
                  <a:schemeClr val="bg1"/>
                </a:solidFill>
              </a:rPr>
              <a:t>Rat:</a:t>
            </a:r>
          </a:p>
          <a:p>
            <a:pPr marL="625475" lvl="1" indent="-533400" eaLnBrk="1" hangingPunct="1">
              <a:lnSpc>
                <a:spcPct val="110000"/>
              </a:lnSpc>
              <a:spcBef>
                <a:spcPct val="5000"/>
              </a:spcBef>
              <a:buFont typeface="Wingdings" pitchFamily="2" charset="2"/>
              <a:buChar char="ð"/>
            </a:pPr>
            <a:r>
              <a:rPr lang="de-DE" dirty="0" smtClean="0">
                <a:solidFill>
                  <a:srgbClr val="FFFF99"/>
                </a:solidFill>
              </a:rPr>
              <a:t>Sei eifrig</a:t>
            </a:r>
          </a:p>
          <a:p>
            <a:pPr marL="625475" lvl="1" indent="-533400" eaLnBrk="1" hangingPunct="1">
              <a:lnSpc>
                <a:spcPct val="110000"/>
              </a:lnSpc>
              <a:spcBef>
                <a:spcPct val="5000"/>
              </a:spcBef>
              <a:buFont typeface="Wingdings" pitchFamily="2" charset="2"/>
              <a:buChar char="ð"/>
            </a:pPr>
            <a:r>
              <a:rPr lang="de-DE" dirty="0" smtClean="0">
                <a:solidFill>
                  <a:srgbClr val="FFFF99"/>
                </a:solidFill>
              </a:rPr>
              <a:t>Tue Buße</a:t>
            </a:r>
          </a:p>
        </p:txBody>
      </p:sp>
      <p:sp>
        <p:nvSpPr>
          <p:cNvPr id="690184" name="Text Box 8"/>
          <p:cNvSpPr txBox="1">
            <a:spLocks noChangeArrowheads="1"/>
          </p:cNvSpPr>
          <p:nvPr/>
        </p:nvSpPr>
        <p:spPr bwMode="auto">
          <a:xfrm>
            <a:off x="1038225" y="4618038"/>
            <a:ext cx="1376363" cy="2062162"/>
          </a:xfrm>
          <a:prstGeom prst="rect">
            <a:avLst/>
          </a:prstGeom>
          <a:noFill/>
          <a:ln w="9525">
            <a:noFill/>
            <a:miter lim="800000"/>
            <a:headEnd/>
            <a:tailEnd/>
          </a:ln>
        </p:spPr>
        <p:txBody>
          <a:bodyPr>
            <a:spAutoFit/>
          </a:bodyPr>
          <a:lstStyle/>
          <a:p>
            <a:pPr algn="l">
              <a:spcBef>
                <a:spcPct val="50000"/>
              </a:spcBef>
              <a:tabLst>
                <a:tab pos="1704975" algn="l"/>
              </a:tabLst>
            </a:pPr>
            <a:r>
              <a:rPr lang="de-DE" sz="3200">
                <a:solidFill>
                  <a:schemeClr val="bg1"/>
                </a:solidFill>
              </a:rPr>
              <a:t>Arm</a:t>
            </a:r>
          </a:p>
          <a:p>
            <a:pPr algn="l">
              <a:spcBef>
                <a:spcPct val="50000"/>
              </a:spcBef>
              <a:tabLst>
                <a:tab pos="1704975" algn="l"/>
              </a:tabLst>
            </a:pPr>
            <a:r>
              <a:rPr lang="de-DE" sz="3200">
                <a:solidFill>
                  <a:schemeClr val="bg1"/>
                </a:solidFill>
              </a:rPr>
              <a:t>Blind</a:t>
            </a:r>
          </a:p>
          <a:p>
            <a:pPr algn="l">
              <a:spcBef>
                <a:spcPct val="50000"/>
              </a:spcBef>
              <a:tabLst>
                <a:tab pos="1704975" algn="l"/>
              </a:tabLst>
            </a:pPr>
            <a:r>
              <a:rPr lang="de-DE" sz="3200">
                <a:solidFill>
                  <a:schemeClr val="bg1"/>
                </a:solidFill>
              </a:rPr>
              <a:t>Nackt</a:t>
            </a:r>
          </a:p>
        </p:txBody>
      </p:sp>
      <p:sp>
        <p:nvSpPr>
          <p:cNvPr id="690186" name="Text Box 10"/>
          <p:cNvSpPr txBox="1">
            <a:spLocks noChangeArrowheads="1"/>
          </p:cNvSpPr>
          <p:nvPr/>
        </p:nvSpPr>
        <p:spPr bwMode="auto">
          <a:xfrm>
            <a:off x="2832100" y="4627563"/>
            <a:ext cx="5813425" cy="2043112"/>
          </a:xfrm>
          <a:prstGeom prst="rect">
            <a:avLst/>
          </a:prstGeom>
          <a:noFill/>
          <a:ln w="9525">
            <a:noFill/>
            <a:miter lim="800000"/>
            <a:headEnd/>
            <a:tailEnd/>
          </a:ln>
        </p:spPr>
        <p:txBody>
          <a:bodyPr>
            <a:spAutoFit/>
          </a:bodyPr>
          <a:lstStyle/>
          <a:p>
            <a:pPr algn="l">
              <a:spcBef>
                <a:spcPct val="50000"/>
              </a:spcBef>
            </a:pPr>
            <a:r>
              <a:rPr lang="de-DE" sz="3200">
                <a:solidFill>
                  <a:schemeClr val="bg1"/>
                </a:solidFill>
              </a:rPr>
              <a:t>=&gt;  Gold, im Feuer geläutert</a:t>
            </a:r>
          </a:p>
          <a:p>
            <a:pPr algn="l">
              <a:spcBef>
                <a:spcPct val="50000"/>
              </a:spcBef>
            </a:pPr>
            <a:r>
              <a:rPr lang="de-DE" sz="3200">
                <a:solidFill>
                  <a:schemeClr val="bg1"/>
                </a:solidFill>
              </a:rPr>
              <a:t>=&gt;  Augensalbe</a:t>
            </a:r>
          </a:p>
          <a:p>
            <a:pPr algn="l">
              <a:spcBef>
                <a:spcPct val="50000"/>
              </a:spcBef>
            </a:pPr>
            <a:r>
              <a:rPr lang="de-DE" sz="3200">
                <a:solidFill>
                  <a:schemeClr val="bg1"/>
                </a:solidFill>
              </a:rPr>
              <a:t>=&gt;  Weiße Kleider</a:t>
            </a:r>
          </a:p>
        </p:txBody>
      </p:sp>
      <p:sp>
        <p:nvSpPr>
          <p:cNvPr id="14"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90181">
                                            <p:txEl>
                                              <p:pRg st="1" end="1"/>
                                            </p:txEl>
                                          </p:spTgt>
                                        </p:tgtEl>
                                        <p:attrNameLst>
                                          <p:attrName>style.visibility</p:attrName>
                                        </p:attrNameLst>
                                      </p:cBhvr>
                                      <p:to>
                                        <p:strVal val="visible"/>
                                      </p:to>
                                    </p:set>
                                    <p:animEffect transition="in" filter="slide(fromBottom)">
                                      <p:cBhvr>
                                        <p:cTn id="7" dur="500"/>
                                        <p:tgtEl>
                                          <p:spTgt spid="6901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90181">
                                            <p:txEl>
                                              <p:pRg st="2" end="2"/>
                                            </p:txEl>
                                          </p:spTgt>
                                        </p:tgtEl>
                                        <p:attrNameLst>
                                          <p:attrName>style.visibility</p:attrName>
                                        </p:attrNameLst>
                                      </p:cBhvr>
                                      <p:to>
                                        <p:strVal val="visible"/>
                                      </p:to>
                                    </p:set>
                                    <p:animEffect transition="in" filter="slide(fromBottom)">
                                      <p:cBhvr>
                                        <p:cTn id="12" dur="500"/>
                                        <p:tgtEl>
                                          <p:spTgt spid="6901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690184">
                                            <p:txEl>
                                              <p:pRg st="0" end="0"/>
                                            </p:txEl>
                                          </p:spTgt>
                                        </p:tgtEl>
                                        <p:attrNameLst>
                                          <p:attrName>style.visibility</p:attrName>
                                        </p:attrNameLst>
                                      </p:cBhvr>
                                      <p:to>
                                        <p:strVal val="visible"/>
                                      </p:to>
                                    </p:set>
                                    <p:anim calcmode="lin" valueType="num">
                                      <p:cBhvr>
                                        <p:cTn id="17" dur="500" fill="hold"/>
                                        <p:tgtEl>
                                          <p:spTgt spid="69018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9018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9018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90186">
                                            <p:txEl>
                                              <p:pRg st="0" end="0"/>
                                            </p:txEl>
                                          </p:spTgt>
                                        </p:tgtEl>
                                        <p:attrNameLst>
                                          <p:attrName>style.visibility</p:attrName>
                                        </p:attrNameLst>
                                      </p:cBhvr>
                                      <p:to>
                                        <p:strVal val="visible"/>
                                      </p:to>
                                    </p:set>
                                    <p:animEffect transition="in" filter="wipe(left)">
                                      <p:cBhvr>
                                        <p:cTn id="24" dur="500"/>
                                        <p:tgtEl>
                                          <p:spTgt spid="690186">
                                            <p:txEl>
                                              <p:pRg st="0" end="0"/>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690185"/>
                                        </p:tgtEl>
                                        <p:attrNameLst>
                                          <p:attrName>style.visibility</p:attrName>
                                        </p:attrNameLst>
                                      </p:cBhvr>
                                      <p:to>
                                        <p:strVal val="visible"/>
                                      </p:to>
                                    </p:set>
                                    <p:anim calcmode="lin" valueType="num">
                                      <p:cBhvr>
                                        <p:cTn id="27" dur="500" fill="hold"/>
                                        <p:tgtEl>
                                          <p:spTgt spid="690185"/>
                                        </p:tgtEl>
                                        <p:attrNameLst>
                                          <p:attrName>ppt_w</p:attrName>
                                        </p:attrNameLst>
                                      </p:cBhvr>
                                      <p:tavLst>
                                        <p:tav tm="0">
                                          <p:val>
                                            <p:strVal val="#ppt_w*0.70"/>
                                          </p:val>
                                        </p:tav>
                                        <p:tav tm="100000">
                                          <p:val>
                                            <p:strVal val="#ppt_w"/>
                                          </p:val>
                                        </p:tav>
                                      </p:tavLst>
                                    </p:anim>
                                    <p:anim calcmode="lin" valueType="num">
                                      <p:cBhvr>
                                        <p:cTn id="28" dur="500" fill="hold"/>
                                        <p:tgtEl>
                                          <p:spTgt spid="690185"/>
                                        </p:tgtEl>
                                        <p:attrNameLst>
                                          <p:attrName>ppt_h</p:attrName>
                                        </p:attrNameLst>
                                      </p:cBhvr>
                                      <p:tavLst>
                                        <p:tav tm="0">
                                          <p:val>
                                            <p:strVal val="#ppt_h"/>
                                          </p:val>
                                        </p:tav>
                                        <p:tav tm="100000">
                                          <p:val>
                                            <p:strVal val="#ppt_h"/>
                                          </p:val>
                                        </p:tav>
                                      </p:tavLst>
                                    </p:anim>
                                    <p:animEffect transition="in" filter="fade">
                                      <p:cBhvr>
                                        <p:cTn id="29" dur="500"/>
                                        <p:tgtEl>
                                          <p:spTgt spid="69018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90184">
                                            <p:txEl>
                                              <p:pRg st="1" end="1"/>
                                            </p:txEl>
                                          </p:spTgt>
                                        </p:tgtEl>
                                        <p:attrNameLst>
                                          <p:attrName>style.visibility</p:attrName>
                                        </p:attrNameLst>
                                      </p:cBhvr>
                                      <p:to>
                                        <p:strVal val="visible"/>
                                      </p:to>
                                    </p:set>
                                    <p:anim calcmode="lin" valueType="num">
                                      <p:cBhvr>
                                        <p:cTn id="34" dur="500" fill="hold"/>
                                        <p:tgtEl>
                                          <p:spTgt spid="690184">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690184">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690184">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90186">
                                            <p:txEl>
                                              <p:pRg st="1" end="1"/>
                                            </p:txEl>
                                          </p:spTgt>
                                        </p:tgtEl>
                                        <p:attrNameLst>
                                          <p:attrName>style.visibility</p:attrName>
                                        </p:attrNameLst>
                                      </p:cBhvr>
                                      <p:to>
                                        <p:strVal val="visible"/>
                                      </p:to>
                                    </p:set>
                                    <p:animEffect transition="in" filter="wipe(left)">
                                      <p:cBhvr>
                                        <p:cTn id="41" dur="500"/>
                                        <p:tgtEl>
                                          <p:spTgt spid="690186">
                                            <p:txEl>
                                              <p:pRg st="1" end="1"/>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690187"/>
                                        </p:tgtEl>
                                        <p:attrNameLst>
                                          <p:attrName>style.visibility</p:attrName>
                                        </p:attrNameLst>
                                      </p:cBhvr>
                                      <p:to>
                                        <p:strVal val="visible"/>
                                      </p:to>
                                    </p:set>
                                    <p:anim calcmode="lin" valueType="num">
                                      <p:cBhvr>
                                        <p:cTn id="44" dur="500" fill="hold"/>
                                        <p:tgtEl>
                                          <p:spTgt spid="690187"/>
                                        </p:tgtEl>
                                        <p:attrNameLst>
                                          <p:attrName>ppt_w</p:attrName>
                                        </p:attrNameLst>
                                      </p:cBhvr>
                                      <p:tavLst>
                                        <p:tav tm="0">
                                          <p:val>
                                            <p:strVal val="#ppt_w*0.70"/>
                                          </p:val>
                                        </p:tav>
                                        <p:tav tm="100000">
                                          <p:val>
                                            <p:strVal val="#ppt_w"/>
                                          </p:val>
                                        </p:tav>
                                      </p:tavLst>
                                    </p:anim>
                                    <p:anim calcmode="lin" valueType="num">
                                      <p:cBhvr>
                                        <p:cTn id="45" dur="500" fill="hold"/>
                                        <p:tgtEl>
                                          <p:spTgt spid="690187"/>
                                        </p:tgtEl>
                                        <p:attrNameLst>
                                          <p:attrName>ppt_h</p:attrName>
                                        </p:attrNameLst>
                                      </p:cBhvr>
                                      <p:tavLst>
                                        <p:tav tm="0">
                                          <p:val>
                                            <p:strVal val="#ppt_h"/>
                                          </p:val>
                                        </p:tav>
                                        <p:tav tm="100000">
                                          <p:val>
                                            <p:strVal val="#ppt_h"/>
                                          </p:val>
                                        </p:tav>
                                      </p:tavLst>
                                    </p:anim>
                                    <p:animEffect transition="in" filter="fade">
                                      <p:cBhvr>
                                        <p:cTn id="46" dur="500"/>
                                        <p:tgtEl>
                                          <p:spTgt spid="69018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690184">
                                            <p:txEl>
                                              <p:pRg st="2" end="2"/>
                                            </p:txEl>
                                          </p:spTgt>
                                        </p:tgtEl>
                                        <p:attrNameLst>
                                          <p:attrName>style.visibility</p:attrName>
                                        </p:attrNameLst>
                                      </p:cBhvr>
                                      <p:to>
                                        <p:strVal val="visible"/>
                                      </p:to>
                                    </p:set>
                                    <p:anim calcmode="lin" valueType="num">
                                      <p:cBhvr>
                                        <p:cTn id="51" dur="500" fill="hold"/>
                                        <p:tgtEl>
                                          <p:spTgt spid="690184">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690184">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69018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90186">
                                            <p:txEl>
                                              <p:pRg st="2" end="2"/>
                                            </p:txEl>
                                          </p:spTgt>
                                        </p:tgtEl>
                                        <p:attrNameLst>
                                          <p:attrName>style.visibility</p:attrName>
                                        </p:attrNameLst>
                                      </p:cBhvr>
                                      <p:to>
                                        <p:strVal val="visible"/>
                                      </p:to>
                                    </p:set>
                                    <p:animEffect transition="in" filter="wipe(left)">
                                      <p:cBhvr>
                                        <p:cTn id="58" dur="500"/>
                                        <p:tgtEl>
                                          <p:spTgt spid="690186">
                                            <p:txEl>
                                              <p:pRg st="2" end="2"/>
                                            </p:txEl>
                                          </p:spTgt>
                                        </p:tgtEl>
                                      </p:cBhvr>
                                    </p:animEffect>
                                  </p:childTnLst>
                                </p:cTn>
                              </p:par>
                              <p:par>
                                <p:cTn id="59" presetID="55" presetClass="entr" presetSubtype="0" fill="hold" nodeType="withEffect">
                                  <p:stCondLst>
                                    <p:cond delay="0"/>
                                  </p:stCondLst>
                                  <p:childTnLst>
                                    <p:set>
                                      <p:cBhvr>
                                        <p:cTn id="60" dur="1" fill="hold">
                                          <p:stCondLst>
                                            <p:cond delay="0"/>
                                          </p:stCondLst>
                                        </p:cTn>
                                        <p:tgtEl>
                                          <p:spTgt spid="690188"/>
                                        </p:tgtEl>
                                        <p:attrNameLst>
                                          <p:attrName>style.visibility</p:attrName>
                                        </p:attrNameLst>
                                      </p:cBhvr>
                                      <p:to>
                                        <p:strVal val="visible"/>
                                      </p:to>
                                    </p:set>
                                    <p:anim calcmode="lin" valueType="num">
                                      <p:cBhvr>
                                        <p:cTn id="61" dur="500" fill="hold"/>
                                        <p:tgtEl>
                                          <p:spTgt spid="690188"/>
                                        </p:tgtEl>
                                        <p:attrNameLst>
                                          <p:attrName>ppt_w</p:attrName>
                                        </p:attrNameLst>
                                      </p:cBhvr>
                                      <p:tavLst>
                                        <p:tav tm="0">
                                          <p:val>
                                            <p:strVal val="#ppt_w*0.70"/>
                                          </p:val>
                                        </p:tav>
                                        <p:tav tm="100000">
                                          <p:val>
                                            <p:strVal val="#ppt_w"/>
                                          </p:val>
                                        </p:tav>
                                      </p:tavLst>
                                    </p:anim>
                                    <p:anim calcmode="lin" valueType="num">
                                      <p:cBhvr>
                                        <p:cTn id="62" dur="500" fill="hold"/>
                                        <p:tgtEl>
                                          <p:spTgt spid="690188"/>
                                        </p:tgtEl>
                                        <p:attrNameLst>
                                          <p:attrName>ppt_h</p:attrName>
                                        </p:attrNameLst>
                                      </p:cBhvr>
                                      <p:tavLst>
                                        <p:tav tm="0">
                                          <p:val>
                                            <p:strVal val="#ppt_h"/>
                                          </p:val>
                                        </p:tav>
                                        <p:tav tm="100000">
                                          <p:val>
                                            <p:strVal val="#ppt_h"/>
                                          </p:val>
                                        </p:tav>
                                      </p:tavLst>
                                    </p:anim>
                                    <p:animEffect transition="in" filter="fade">
                                      <p:cBhvr>
                                        <p:cTn id="63" dur="500"/>
                                        <p:tgtEl>
                                          <p:spTgt spid="690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81" grpId="0" build="p"/>
      <p:bldP spid="690184" grpId="0" build="p"/>
      <p:bldP spid="690186"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9" name="Rectangle 2"/>
          <p:cNvSpPr>
            <a:spLocks noChangeArrowheads="1"/>
          </p:cNvSpPr>
          <p:nvPr/>
        </p:nvSpPr>
        <p:spPr bwMode="auto">
          <a:xfrm>
            <a:off x="6007100" y="0"/>
            <a:ext cx="3136900" cy="4459288"/>
          </a:xfrm>
          <a:prstGeom prst="rect">
            <a:avLst/>
          </a:prstGeom>
          <a:solidFill>
            <a:schemeClr val="tx1"/>
          </a:solidFill>
          <a:ln w="9525">
            <a:noFill/>
            <a:miter lim="800000"/>
            <a:headEnd/>
            <a:tailEnd/>
          </a:ln>
        </p:spPr>
        <p:txBody>
          <a:bodyPr wrap="none" anchor="ctr"/>
          <a:lstStyle/>
          <a:p>
            <a:endParaRPr lang="de-DE"/>
          </a:p>
        </p:txBody>
      </p:sp>
      <p:pic>
        <p:nvPicPr>
          <p:cNvPr id="80902" name="Picture 7" descr="Laodizea 03"/>
          <p:cNvPicPr>
            <a:picLocks noChangeAspect="1" noChangeArrowheads="1"/>
          </p:cNvPicPr>
          <p:nvPr/>
        </p:nvPicPr>
        <p:blipFill>
          <a:blip r:embed="rId3"/>
          <a:srcRect/>
          <a:stretch>
            <a:fillRect/>
          </a:stretch>
        </p:blipFill>
        <p:spPr bwMode="auto">
          <a:xfrm>
            <a:off x="6362700" y="2154238"/>
            <a:ext cx="2533650" cy="1900237"/>
          </a:xfrm>
          <a:prstGeom prst="rect">
            <a:avLst/>
          </a:prstGeom>
          <a:noFill/>
          <a:ln w="28575">
            <a:noFill/>
            <a:miter lim="800000"/>
            <a:headEnd/>
            <a:tailEnd/>
          </a:ln>
        </p:spPr>
      </p:pic>
      <p:pic>
        <p:nvPicPr>
          <p:cNvPr id="690185" name="Picture 9" descr="goldbarren"/>
          <p:cNvPicPr>
            <a:picLocks noChangeAspect="1" noChangeArrowheads="1"/>
          </p:cNvPicPr>
          <p:nvPr/>
        </p:nvPicPr>
        <p:blipFill>
          <a:blip r:embed="rId4"/>
          <a:srcRect/>
          <a:stretch>
            <a:fillRect/>
          </a:stretch>
        </p:blipFill>
        <p:spPr bwMode="auto">
          <a:xfrm>
            <a:off x="6350000" y="2085975"/>
            <a:ext cx="2562225" cy="2036763"/>
          </a:xfrm>
          <a:prstGeom prst="rect">
            <a:avLst/>
          </a:prstGeom>
          <a:noFill/>
          <a:ln w="28575">
            <a:noFill/>
            <a:miter lim="800000"/>
            <a:headEnd/>
            <a:tailEnd/>
          </a:ln>
        </p:spPr>
      </p:pic>
      <p:pic>
        <p:nvPicPr>
          <p:cNvPr id="690188" name="Picture 12" descr="lwjas0042"/>
          <p:cNvPicPr>
            <a:picLocks noChangeAspect="1" noChangeArrowheads="1"/>
          </p:cNvPicPr>
          <p:nvPr/>
        </p:nvPicPr>
        <p:blipFill>
          <a:blip r:embed="rId5"/>
          <a:srcRect l="11073" r="11073"/>
          <a:stretch>
            <a:fillRect/>
          </a:stretch>
        </p:blipFill>
        <p:spPr bwMode="auto">
          <a:xfrm>
            <a:off x="6289675" y="2084388"/>
            <a:ext cx="2668588" cy="2054225"/>
          </a:xfrm>
          <a:prstGeom prst="rect">
            <a:avLst/>
          </a:prstGeom>
          <a:noFill/>
          <a:ln w="28575">
            <a:noFill/>
            <a:miter lim="800000"/>
            <a:headEnd/>
            <a:tailEnd/>
          </a:ln>
        </p:spPr>
      </p:pic>
      <p:pic>
        <p:nvPicPr>
          <p:cNvPr id="690187" name="Picture 11" descr="Sole-Salbe"/>
          <p:cNvPicPr>
            <a:picLocks noChangeAspect="1" noChangeArrowheads="1"/>
          </p:cNvPicPr>
          <p:nvPr/>
        </p:nvPicPr>
        <p:blipFill>
          <a:blip r:embed="rId6"/>
          <a:srcRect l="13161" r="5061"/>
          <a:stretch>
            <a:fillRect/>
          </a:stretch>
        </p:blipFill>
        <p:spPr bwMode="auto">
          <a:xfrm>
            <a:off x="6284912" y="2083445"/>
            <a:ext cx="2674800" cy="2066235"/>
          </a:xfrm>
          <a:prstGeom prst="rect">
            <a:avLst/>
          </a:prstGeom>
          <a:noFill/>
          <a:ln w="28575">
            <a:noFill/>
            <a:miter lim="800000"/>
            <a:headEnd/>
            <a:tailEnd/>
          </a:ln>
        </p:spPr>
      </p:pic>
      <p:sp>
        <p:nvSpPr>
          <p:cNvPr id="13"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690180" name="Text Box 4"/>
          <p:cNvSpPr txBox="1">
            <a:spLocks noChangeArrowheads="1"/>
          </p:cNvSpPr>
          <p:nvPr/>
        </p:nvSpPr>
        <p:spPr bwMode="auto">
          <a:xfrm>
            <a:off x="195263" y="687388"/>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Laodizea</a:t>
            </a:r>
          </a:p>
        </p:txBody>
      </p:sp>
      <p:sp>
        <p:nvSpPr>
          <p:cNvPr id="690184" name="Text Box 8"/>
          <p:cNvSpPr txBox="1">
            <a:spLocks noChangeArrowheads="1"/>
          </p:cNvSpPr>
          <p:nvPr/>
        </p:nvSpPr>
        <p:spPr bwMode="auto">
          <a:xfrm>
            <a:off x="682625" y="4618038"/>
            <a:ext cx="2986088" cy="2062162"/>
          </a:xfrm>
          <a:prstGeom prst="rect">
            <a:avLst/>
          </a:prstGeom>
          <a:noFill/>
          <a:ln w="9525">
            <a:noFill/>
            <a:miter lim="800000"/>
            <a:headEnd/>
            <a:tailEnd/>
          </a:ln>
        </p:spPr>
        <p:txBody>
          <a:bodyPr>
            <a:spAutoFit/>
          </a:bodyPr>
          <a:lstStyle/>
          <a:p>
            <a:pPr algn="l">
              <a:spcBef>
                <a:spcPct val="50000"/>
              </a:spcBef>
              <a:tabLst>
                <a:tab pos="1704975" algn="l"/>
              </a:tabLst>
            </a:pPr>
            <a:r>
              <a:rPr lang="de-DE" sz="3200">
                <a:solidFill>
                  <a:schemeClr val="bg1"/>
                </a:solidFill>
              </a:rPr>
              <a:t>Gold</a:t>
            </a:r>
          </a:p>
          <a:p>
            <a:pPr algn="l">
              <a:spcBef>
                <a:spcPct val="50000"/>
              </a:spcBef>
              <a:tabLst>
                <a:tab pos="1704975" algn="l"/>
              </a:tabLst>
            </a:pPr>
            <a:r>
              <a:rPr lang="de-DE" sz="3200">
                <a:solidFill>
                  <a:schemeClr val="bg1"/>
                </a:solidFill>
              </a:rPr>
              <a:t>Weiße Kleider</a:t>
            </a:r>
          </a:p>
          <a:p>
            <a:pPr algn="l">
              <a:spcBef>
                <a:spcPct val="50000"/>
              </a:spcBef>
              <a:tabLst>
                <a:tab pos="1704975" algn="l"/>
              </a:tabLst>
            </a:pPr>
            <a:r>
              <a:rPr lang="de-DE" sz="3200">
                <a:solidFill>
                  <a:schemeClr val="bg1"/>
                </a:solidFill>
              </a:rPr>
              <a:t>Augensalbe</a:t>
            </a:r>
          </a:p>
        </p:txBody>
      </p:sp>
      <p:sp>
        <p:nvSpPr>
          <p:cNvPr id="690186" name="Text Box 10"/>
          <p:cNvSpPr txBox="1">
            <a:spLocks noChangeArrowheads="1"/>
          </p:cNvSpPr>
          <p:nvPr/>
        </p:nvSpPr>
        <p:spPr bwMode="auto">
          <a:xfrm>
            <a:off x="3932238" y="4627563"/>
            <a:ext cx="4656137" cy="2062162"/>
          </a:xfrm>
          <a:prstGeom prst="rect">
            <a:avLst/>
          </a:prstGeom>
          <a:noFill/>
          <a:ln w="9525">
            <a:noFill/>
            <a:miter lim="800000"/>
            <a:headEnd/>
            <a:tailEnd/>
          </a:ln>
        </p:spPr>
        <p:txBody>
          <a:bodyPr>
            <a:spAutoFit/>
          </a:bodyPr>
          <a:lstStyle/>
          <a:p>
            <a:pPr algn="l">
              <a:spcBef>
                <a:spcPct val="50000"/>
              </a:spcBef>
            </a:pPr>
            <a:r>
              <a:rPr lang="de-DE" sz="3200">
                <a:solidFill>
                  <a:schemeClr val="bg1"/>
                </a:solidFill>
              </a:rPr>
              <a:t>=&gt;  Glaube und Liebe</a:t>
            </a:r>
          </a:p>
          <a:p>
            <a:pPr algn="l">
              <a:spcBef>
                <a:spcPct val="50000"/>
              </a:spcBef>
            </a:pPr>
            <a:r>
              <a:rPr lang="de-DE" sz="3200">
                <a:solidFill>
                  <a:schemeClr val="bg1"/>
                </a:solidFill>
              </a:rPr>
              <a:t>=&gt;  Jesu Gerechtigkeit</a:t>
            </a:r>
          </a:p>
          <a:p>
            <a:pPr algn="l">
              <a:spcBef>
                <a:spcPct val="50000"/>
              </a:spcBef>
            </a:pPr>
            <a:r>
              <a:rPr lang="de-DE" sz="3200">
                <a:solidFill>
                  <a:schemeClr val="bg1"/>
                </a:solidFill>
              </a:rPr>
              <a:t>=&gt;  Heiliger Geist</a:t>
            </a:r>
          </a:p>
        </p:txBody>
      </p:sp>
      <p:sp>
        <p:nvSpPr>
          <p:cNvPr id="80908" name="Rectangle 5"/>
          <p:cNvSpPr>
            <a:spLocks noGrp="1" noChangeArrowheads="1"/>
          </p:cNvSpPr>
          <p:nvPr>
            <p:ph type="body" sz="half" idx="1"/>
          </p:nvPr>
        </p:nvSpPr>
        <p:spPr>
          <a:xfrm>
            <a:off x="166688" y="2259013"/>
            <a:ext cx="5664200" cy="1790700"/>
          </a:xfrm>
          <a:noFill/>
        </p:spPr>
        <p:txBody>
          <a:bodyPr/>
          <a:lstStyle/>
          <a:p>
            <a:pPr marL="0" indent="0" eaLnBrk="1" hangingPunct="1">
              <a:lnSpc>
                <a:spcPct val="110000"/>
              </a:lnSpc>
              <a:spcBef>
                <a:spcPct val="50000"/>
              </a:spcBef>
              <a:buFontTx/>
              <a:buNone/>
            </a:pPr>
            <a:r>
              <a:rPr lang="de-DE" dirty="0" smtClean="0">
                <a:solidFill>
                  <a:schemeClr val="bg1"/>
                </a:solidFill>
              </a:rPr>
              <a:t>Rat:</a:t>
            </a:r>
          </a:p>
          <a:p>
            <a:pPr marL="625475" lvl="1" indent="-533400" eaLnBrk="1" hangingPunct="1">
              <a:lnSpc>
                <a:spcPct val="110000"/>
              </a:lnSpc>
              <a:spcBef>
                <a:spcPct val="5000"/>
              </a:spcBef>
              <a:buFont typeface="Wingdings" pitchFamily="2" charset="2"/>
              <a:buChar char="ð"/>
            </a:pPr>
            <a:r>
              <a:rPr lang="de-DE" dirty="0" smtClean="0">
                <a:solidFill>
                  <a:srgbClr val="FFFF99"/>
                </a:solidFill>
              </a:rPr>
              <a:t>Sei eifrig</a:t>
            </a:r>
          </a:p>
          <a:p>
            <a:pPr marL="625475" lvl="1" indent="-533400" eaLnBrk="1" hangingPunct="1">
              <a:lnSpc>
                <a:spcPct val="110000"/>
              </a:lnSpc>
              <a:spcBef>
                <a:spcPct val="5000"/>
              </a:spcBef>
              <a:buFont typeface="Wingdings" pitchFamily="2" charset="2"/>
              <a:buChar char="ð"/>
            </a:pPr>
            <a:r>
              <a:rPr lang="de-DE" dirty="0" smtClean="0">
                <a:solidFill>
                  <a:srgbClr val="FFFF99"/>
                </a:solidFill>
              </a:rPr>
              <a:t>Tue Buße</a:t>
            </a:r>
          </a:p>
        </p:txBody>
      </p:sp>
      <p:sp>
        <p:nvSpPr>
          <p:cNvPr id="14"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90184">
                                            <p:txEl>
                                              <p:pRg st="0" end="0"/>
                                            </p:txEl>
                                          </p:spTgt>
                                        </p:tgtEl>
                                        <p:attrNameLst>
                                          <p:attrName>style.visibility</p:attrName>
                                        </p:attrNameLst>
                                      </p:cBhvr>
                                      <p:to>
                                        <p:strVal val="visible"/>
                                      </p:to>
                                    </p:set>
                                    <p:anim calcmode="lin" valueType="num">
                                      <p:cBhvr>
                                        <p:cTn id="7" dur="500" fill="hold"/>
                                        <p:tgtEl>
                                          <p:spTgt spid="69018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018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9018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690185"/>
                                        </p:tgtEl>
                                        <p:attrNameLst>
                                          <p:attrName>style.visibility</p:attrName>
                                        </p:attrNameLst>
                                      </p:cBhvr>
                                      <p:to>
                                        <p:strVal val="visible"/>
                                      </p:to>
                                    </p:set>
                                    <p:anim calcmode="lin" valueType="num">
                                      <p:cBhvr>
                                        <p:cTn id="12" dur="500" fill="hold"/>
                                        <p:tgtEl>
                                          <p:spTgt spid="690185"/>
                                        </p:tgtEl>
                                        <p:attrNameLst>
                                          <p:attrName>ppt_w</p:attrName>
                                        </p:attrNameLst>
                                      </p:cBhvr>
                                      <p:tavLst>
                                        <p:tav tm="0">
                                          <p:val>
                                            <p:strVal val="#ppt_w*0.70"/>
                                          </p:val>
                                        </p:tav>
                                        <p:tav tm="100000">
                                          <p:val>
                                            <p:strVal val="#ppt_w"/>
                                          </p:val>
                                        </p:tav>
                                      </p:tavLst>
                                    </p:anim>
                                    <p:anim calcmode="lin" valueType="num">
                                      <p:cBhvr>
                                        <p:cTn id="13" dur="500" fill="hold"/>
                                        <p:tgtEl>
                                          <p:spTgt spid="690185"/>
                                        </p:tgtEl>
                                        <p:attrNameLst>
                                          <p:attrName>ppt_h</p:attrName>
                                        </p:attrNameLst>
                                      </p:cBhvr>
                                      <p:tavLst>
                                        <p:tav tm="0">
                                          <p:val>
                                            <p:strVal val="#ppt_h"/>
                                          </p:val>
                                        </p:tav>
                                        <p:tav tm="100000">
                                          <p:val>
                                            <p:strVal val="#ppt_h"/>
                                          </p:val>
                                        </p:tav>
                                      </p:tavLst>
                                    </p:anim>
                                    <p:animEffect transition="in" filter="fade">
                                      <p:cBhvr>
                                        <p:cTn id="14" dur="500"/>
                                        <p:tgtEl>
                                          <p:spTgt spid="69018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90186">
                                            <p:txEl>
                                              <p:pRg st="0" end="0"/>
                                            </p:txEl>
                                          </p:spTgt>
                                        </p:tgtEl>
                                        <p:attrNameLst>
                                          <p:attrName>style.visibility</p:attrName>
                                        </p:attrNameLst>
                                      </p:cBhvr>
                                      <p:to>
                                        <p:strVal val="visible"/>
                                      </p:to>
                                    </p:set>
                                    <p:animEffect transition="in" filter="wipe(left)">
                                      <p:cBhvr>
                                        <p:cTn id="19" dur="500"/>
                                        <p:tgtEl>
                                          <p:spTgt spid="69018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90184">
                                            <p:txEl>
                                              <p:pRg st="1" end="1"/>
                                            </p:txEl>
                                          </p:spTgt>
                                        </p:tgtEl>
                                        <p:attrNameLst>
                                          <p:attrName>style.visibility</p:attrName>
                                        </p:attrNameLst>
                                      </p:cBhvr>
                                      <p:to>
                                        <p:strVal val="visible"/>
                                      </p:to>
                                    </p:set>
                                    <p:anim calcmode="lin" valueType="num">
                                      <p:cBhvr>
                                        <p:cTn id="24" dur="500" fill="hold"/>
                                        <p:tgtEl>
                                          <p:spTgt spid="690184">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690184">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690184">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690188"/>
                                        </p:tgtEl>
                                        <p:attrNameLst>
                                          <p:attrName>style.visibility</p:attrName>
                                        </p:attrNameLst>
                                      </p:cBhvr>
                                      <p:to>
                                        <p:strVal val="visible"/>
                                      </p:to>
                                    </p:set>
                                    <p:anim calcmode="lin" valueType="num">
                                      <p:cBhvr>
                                        <p:cTn id="29" dur="500" fill="hold"/>
                                        <p:tgtEl>
                                          <p:spTgt spid="690188"/>
                                        </p:tgtEl>
                                        <p:attrNameLst>
                                          <p:attrName>ppt_w</p:attrName>
                                        </p:attrNameLst>
                                      </p:cBhvr>
                                      <p:tavLst>
                                        <p:tav tm="0">
                                          <p:val>
                                            <p:strVal val="#ppt_w*0.70"/>
                                          </p:val>
                                        </p:tav>
                                        <p:tav tm="100000">
                                          <p:val>
                                            <p:strVal val="#ppt_w"/>
                                          </p:val>
                                        </p:tav>
                                      </p:tavLst>
                                    </p:anim>
                                    <p:anim calcmode="lin" valueType="num">
                                      <p:cBhvr>
                                        <p:cTn id="30" dur="500" fill="hold"/>
                                        <p:tgtEl>
                                          <p:spTgt spid="690188"/>
                                        </p:tgtEl>
                                        <p:attrNameLst>
                                          <p:attrName>ppt_h</p:attrName>
                                        </p:attrNameLst>
                                      </p:cBhvr>
                                      <p:tavLst>
                                        <p:tav tm="0">
                                          <p:val>
                                            <p:strVal val="#ppt_h"/>
                                          </p:val>
                                        </p:tav>
                                        <p:tav tm="100000">
                                          <p:val>
                                            <p:strVal val="#ppt_h"/>
                                          </p:val>
                                        </p:tav>
                                      </p:tavLst>
                                    </p:anim>
                                    <p:animEffect transition="in" filter="fade">
                                      <p:cBhvr>
                                        <p:cTn id="31" dur="500"/>
                                        <p:tgtEl>
                                          <p:spTgt spid="69018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90186">
                                            <p:txEl>
                                              <p:pRg st="1" end="1"/>
                                            </p:txEl>
                                          </p:spTgt>
                                        </p:tgtEl>
                                        <p:attrNameLst>
                                          <p:attrName>style.visibility</p:attrName>
                                        </p:attrNameLst>
                                      </p:cBhvr>
                                      <p:to>
                                        <p:strVal val="visible"/>
                                      </p:to>
                                    </p:set>
                                    <p:animEffect transition="in" filter="wipe(left)">
                                      <p:cBhvr>
                                        <p:cTn id="36" dur="500"/>
                                        <p:tgtEl>
                                          <p:spTgt spid="69018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690184">
                                            <p:txEl>
                                              <p:pRg st="2" end="2"/>
                                            </p:txEl>
                                          </p:spTgt>
                                        </p:tgtEl>
                                        <p:attrNameLst>
                                          <p:attrName>style.visibility</p:attrName>
                                        </p:attrNameLst>
                                      </p:cBhvr>
                                      <p:to>
                                        <p:strVal val="visible"/>
                                      </p:to>
                                    </p:set>
                                    <p:anim calcmode="lin" valueType="num">
                                      <p:cBhvr>
                                        <p:cTn id="41" dur="500" fill="hold"/>
                                        <p:tgtEl>
                                          <p:spTgt spid="690184">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690184">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690184">
                                            <p:txEl>
                                              <p:pRg st="2" end="2"/>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690187"/>
                                        </p:tgtEl>
                                        <p:attrNameLst>
                                          <p:attrName>style.visibility</p:attrName>
                                        </p:attrNameLst>
                                      </p:cBhvr>
                                      <p:to>
                                        <p:strVal val="visible"/>
                                      </p:to>
                                    </p:set>
                                    <p:anim calcmode="lin" valueType="num">
                                      <p:cBhvr>
                                        <p:cTn id="46" dur="500" fill="hold"/>
                                        <p:tgtEl>
                                          <p:spTgt spid="690187"/>
                                        </p:tgtEl>
                                        <p:attrNameLst>
                                          <p:attrName>ppt_w</p:attrName>
                                        </p:attrNameLst>
                                      </p:cBhvr>
                                      <p:tavLst>
                                        <p:tav tm="0">
                                          <p:val>
                                            <p:strVal val="#ppt_w*0.70"/>
                                          </p:val>
                                        </p:tav>
                                        <p:tav tm="100000">
                                          <p:val>
                                            <p:strVal val="#ppt_w"/>
                                          </p:val>
                                        </p:tav>
                                      </p:tavLst>
                                    </p:anim>
                                    <p:anim calcmode="lin" valueType="num">
                                      <p:cBhvr>
                                        <p:cTn id="47" dur="500" fill="hold"/>
                                        <p:tgtEl>
                                          <p:spTgt spid="690187"/>
                                        </p:tgtEl>
                                        <p:attrNameLst>
                                          <p:attrName>ppt_h</p:attrName>
                                        </p:attrNameLst>
                                      </p:cBhvr>
                                      <p:tavLst>
                                        <p:tav tm="0">
                                          <p:val>
                                            <p:strVal val="#ppt_h"/>
                                          </p:val>
                                        </p:tav>
                                        <p:tav tm="100000">
                                          <p:val>
                                            <p:strVal val="#ppt_h"/>
                                          </p:val>
                                        </p:tav>
                                      </p:tavLst>
                                    </p:anim>
                                    <p:animEffect transition="in" filter="fade">
                                      <p:cBhvr>
                                        <p:cTn id="48" dur="500"/>
                                        <p:tgtEl>
                                          <p:spTgt spid="69018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90186">
                                            <p:txEl>
                                              <p:pRg st="2" end="2"/>
                                            </p:txEl>
                                          </p:spTgt>
                                        </p:tgtEl>
                                        <p:attrNameLst>
                                          <p:attrName>style.visibility</p:attrName>
                                        </p:attrNameLst>
                                      </p:cBhvr>
                                      <p:to>
                                        <p:strVal val="visible"/>
                                      </p:to>
                                    </p:set>
                                    <p:animEffect transition="in" filter="wipe(left)">
                                      <p:cBhvr>
                                        <p:cTn id="53" dur="500"/>
                                        <p:tgtEl>
                                          <p:spTgt spid="690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84" grpId="0" build="p"/>
      <p:bldP spid="690186"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81923"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703492" name="Text Box 4"/>
          <p:cNvSpPr txBox="1">
            <a:spLocks noChangeArrowheads="1"/>
          </p:cNvSpPr>
          <p:nvPr/>
        </p:nvSpPr>
        <p:spPr bwMode="auto">
          <a:xfrm>
            <a:off x="195263" y="698500"/>
            <a:ext cx="5659437" cy="708025"/>
          </a:xfrm>
          <a:prstGeom prst="rect">
            <a:avLst/>
          </a:prstGeom>
          <a:noFill/>
          <a:ln w="28575">
            <a:noFill/>
            <a:miter lim="800000"/>
            <a:headEnd/>
            <a:tailEnd/>
          </a:ln>
          <a:effectLst/>
        </p:spPr>
        <p:txBody>
          <a:bodyPr>
            <a:spAutoFit/>
          </a:bodyPr>
          <a:lstStyle/>
          <a:p>
            <a:pPr>
              <a:spcBef>
                <a:spcPct val="50000"/>
              </a:spcBef>
              <a:defRPr/>
            </a:pPr>
            <a:r>
              <a:rPr lang="de-DE" sz="4000" b="1" dirty="0">
                <a:solidFill>
                  <a:srgbClr val="FFFF00"/>
                </a:solidFill>
                <a:effectLst>
                  <a:outerShdw blurRad="254000" dist="127000" dir="2700000" algn="ctr" rotWithShape="0">
                    <a:schemeClr val="tx1">
                      <a:alpha val="60000"/>
                    </a:schemeClr>
                  </a:outerShdw>
                </a:effectLst>
              </a:rPr>
              <a:t>Jesu Liebeserklärung</a:t>
            </a:r>
          </a:p>
        </p:txBody>
      </p:sp>
      <p:sp>
        <p:nvSpPr>
          <p:cNvPr id="703493" name="Rectangle 5"/>
          <p:cNvSpPr>
            <a:spLocks noGrp="1" noChangeArrowheads="1"/>
          </p:cNvSpPr>
          <p:nvPr>
            <p:ph type="body" sz="half" idx="1"/>
          </p:nvPr>
        </p:nvSpPr>
        <p:spPr>
          <a:xfrm>
            <a:off x="314325" y="2414588"/>
            <a:ext cx="5195888" cy="3940175"/>
          </a:xfrm>
          <a:noFill/>
        </p:spPr>
        <p:txBody>
          <a:bodyPr/>
          <a:lstStyle/>
          <a:p>
            <a:pPr marL="0" indent="0" eaLnBrk="1" hangingPunct="1">
              <a:spcBef>
                <a:spcPct val="50000"/>
              </a:spcBef>
              <a:buFontTx/>
              <a:buNone/>
            </a:pPr>
            <a:r>
              <a:rPr lang="de-DE" dirty="0" smtClean="0">
                <a:solidFill>
                  <a:schemeClr val="bg1"/>
                </a:solidFill>
              </a:rPr>
              <a:t>Jesu Urteil ist nicht unabwendbar!</a:t>
            </a:r>
          </a:p>
          <a:p>
            <a:pPr marL="0" indent="0" eaLnBrk="1" hangingPunct="1">
              <a:spcBef>
                <a:spcPct val="50000"/>
              </a:spcBef>
              <a:buFontTx/>
              <a:buNone/>
            </a:pPr>
            <a:r>
              <a:rPr lang="de-DE" dirty="0" smtClean="0">
                <a:solidFill>
                  <a:schemeClr val="bg1"/>
                </a:solidFill>
              </a:rPr>
              <a:t>Er sagt die Wahrheit, um uns aufzurütteln!</a:t>
            </a:r>
          </a:p>
          <a:p>
            <a:pPr marL="0" indent="0" eaLnBrk="1" hangingPunct="1">
              <a:spcBef>
                <a:spcPct val="50000"/>
              </a:spcBef>
              <a:buFontTx/>
              <a:buNone/>
            </a:pPr>
            <a:r>
              <a:rPr lang="de-DE" dirty="0" smtClean="0">
                <a:solidFill>
                  <a:schemeClr val="bg1"/>
                </a:solidFill>
              </a:rPr>
              <a:t>Er liebt uns und möchte, dass wir umkehren!</a:t>
            </a:r>
          </a:p>
        </p:txBody>
      </p:sp>
      <p:pic>
        <p:nvPicPr>
          <p:cNvPr id="81926" name="Picture 8" descr="lwjas0113"/>
          <p:cNvPicPr>
            <a:picLocks noChangeAspect="1" noChangeArrowheads="1"/>
          </p:cNvPicPr>
          <p:nvPr/>
        </p:nvPicPr>
        <p:blipFill>
          <a:blip r:embed="rId3"/>
          <a:srcRect/>
          <a:stretch>
            <a:fillRect/>
          </a:stretch>
        </p:blipFill>
        <p:spPr bwMode="auto">
          <a:xfrm>
            <a:off x="5664200" y="2357438"/>
            <a:ext cx="3233738" cy="4043362"/>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03493">
                                            <p:txEl>
                                              <p:pRg st="0" end="0"/>
                                            </p:txEl>
                                          </p:spTgt>
                                        </p:tgtEl>
                                        <p:attrNameLst>
                                          <p:attrName>style.visibility</p:attrName>
                                        </p:attrNameLst>
                                      </p:cBhvr>
                                      <p:to>
                                        <p:strVal val="visible"/>
                                      </p:to>
                                    </p:set>
                                    <p:animEffect transition="in" filter="slide(fromBottom)">
                                      <p:cBhvr>
                                        <p:cTn id="7" dur="500"/>
                                        <p:tgtEl>
                                          <p:spTgt spid="7034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03493">
                                            <p:txEl>
                                              <p:pRg st="1" end="1"/>
                                            </p:txEl>
                                          </p:spTgt>
                                        </p:tgtEl>
                                        <p:attrNameLst>
                                          <p:attrName>style.visibility</p:attrName>
                                        </p:attrNameLst>
                                      </p:cBhvr>
                                      <p:to>
                                        <p:strVal val="visible"/>
                                      </p:to>
                                    </p:set>
                                    <p:animEffect transition="in" filter="slide(fromBottom)">
                                      <p:cBhvr>
                                        <p:cTn id="12" dur="500"/>
                                        <p:tgtEl>
                                          <p:spTgt spid="7034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03493">
                                            <p:txEl>
                                              <p:pRg st="2" end="2"/>
                                            </p:txEl>
                                          </p:spTgt>
                                        </p:tgtEl>
                                        <p:attrNameLst>
                                          <p:attrName>style.visibility</p:attrName>
                                        </p:attrNameLst>
                                      </p:cBhvr>
                                      <p:to>
                                        <p:strVal val="visible"/>
                                      </p:to>
                                    </p:set>
                                    <p:animEffect transition="in" filter="slide(fromBottom)">
                                      <p:cBhvr>
                                        <p:cTn id="17" dur="500"/>
                                        <p:tgtEl>
                                          <p:spTgt spid="7034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3"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AutoShape 6"/>
          <p:cNvSpPr>
            <a:spLocks noChangeArrowheads="1"/>
          </p:cNvSpPr>
          <p:nvPr/>
        </p:nvSpPr>
        <p:spPr bwMode="auto">
          <a:xfrm>
            <a:off x="173038" y="260350"/>
            <a:ext cx="5688012" cy="1441450"/>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82947"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703492" name="Text Box 4"/>
          <p:cNvSpPr txBox="1">
            <a:spLocks noChangeArrowheads="1"/>
          </p:cNvSpPr>
          <p:nvPr/>
        </p:nvSpPr>
        <p:spPr bwMode="auto">
          <a:xfrm>
            <a:off x="195263" y="595313"/>
            <a:ext cx="5659437" cy="708025"/>
          </a:xfrm>
          <a:prstGeom prst="rect">
            <a:avLst/>
          </a:prstGeom>
          <a:noFill/>
          <a:ln w="28575">
            <a:noFill/>
            <a:miter lim="800000"/>
            <a:headEnd/>
            <a:tailEnd/>
          </a:ln>
          <a:effectLst/>
        </p:spPr>
        <p:txBody>
          <a:bodyPr>
            <a:spAutoFit/>
          </a:bodyPr>
          <a:lstStyle/>
          <a:p>
            <a:pPr>
              <a:spcBef>
                <a:spcPct val="50000"/>
              </a:spcBef>
              <a:defRPr/>
            </a:pPr>
            <a:r>
              <a:rPr lang="de-DE" sz="4000" b="1" dirty="0">
                <a:solidFill>
                  <a:srgbClr val="FFFF00"/>
                </a:solidFill>
                <a:effectLst>
                  <a:outerShdw blurRad="254000" dist="127000" dir="2700000" algn="ctr" rotWithShape="0">
                    <a:schemeClr val="tx1">
                      <a:alpha val="60000"/>
                    </a:schemeClr>
                  </a:outerShdw>
                </a:effectLst>
              </a:rPr>
              <a:t>„Wer überwindet, …“</a:t>
            </a:r>
          </a:p>
        </p:txBody>
      </p:sp>
      <p:sp>
        <p:nvSpPr>
          <p:cNvPr id="703493" name="Rectangle 5"/>
          <p:cNvSpPr>
            <a:spLocks noGrp="1" noChangeArrowheads="1"/>
          </p:cNvSpPr>
          <p:nvPr>
            <p:ph type="body" sz="half" idx="1"/>
          </p:nvPr>
        </p:nvSpPr>
        <p:spPr>
          <a:xfrm>
            <a:off x="314325" y="2033588"/>
            <a:ext cx="5195888" cy="4668837"/>
          </a:xfrm>
        </p:spPr>
        <p:txBody>
          <a:bodyPr/>
          <a:lstStyle/>
          <a:p>
            <a:pPr marL="0" indent="0" eaLnBrk="1" hangingPunct="1">
              <a:spcBef>
                <a:spcPct val="50000"/>
              </a:spcBef>
              <a:buFontTx/>
              <a:buNone/>
            </a:pPr>
            <a:r>
              <a:rPr lang="de-DE" sz="2800" dirty="0" smtClean="0">
                <a:solidFill>
                  <a:schemeClr val="bg1"/>
                </a:solidFill>
              </a:rPr>
              <a:t>Nur wer überwindet, wird das ewige Leben bekommen!</a:t>
            </a:r>
          </a:p>
          <a:p>
            <a:pPr marL="0" indent="0" eaLnBrk="1" hangingPunct="1">
              <a:spcBef>
                <a:spcPct val="50000"/>
              </a:spcBef>
              <a:spcAft>
                <a:spcPts val="600"/>
              </a:spcAft>
              <a:buFontTx/>
              <a:buNone/>
            </a:pPr>
            <a:r>
              <a:rPr lang="de-DE" sz="2800" dirty="0" smtClean="0">
                <a:solidFill>
                  <a:schemeClr val="bg1"/>
                </a:solidFill>
              </a:rPr>
              <a:t>Was heißt überwinden?</a:t>
            </a:r>
          </a:p>
          <a:p>
            <a:pPr marL="666750" lvl="1" indent="-266700" eaLnBrk="1" hangingPunct="1">
              <a:spcBef>
                <a:spcPts val="200"/>
              </a:spcBef>
              <a:buFont typeface="Arial" charset="0"/>
              <a:buChar char="•"/>
            </a:pPr>
            <a:r>
              <a:rPr lang="de-DE" sz="2400" dirty="0" smtClean="0">
                <a:solidFill>
                  <a:srgbClr val="FFFF99"/>
                </a:solidFill>
              </a:rPr>
              <a:t>Den Rat Jesu annehmen</a:t>
            </a:r>
          </a:p>
          <a:p>
            <a:pPr marL="666750" lvl="1" indent="-266700" eaLnBrk="1" hangingPunct="1">
              <a:spcBef>
                <a:spcPts val="200"/>
              </a:spcBef>
              <a:buFont typeface="Arial" charset="0"/>
              <a:buChar char="•"/>
            </a:pPr>
            <a:r>
              <a:rPr lang="de-DE" sz="2400" dirty="0" smtClean="0">
                <a:solidFill>
                  <a:srgbClr val="FFFF99"/>
                </a:solidFill>
              </a:rPr>
              <a:t>Meine Sünde erkennen</a:t>
            </a:r>
          </a:p>
          <a:p>
            <a:pPr marL="666750" lvl="1" indent="-266700" eaLnBrk="1" hangingPunct="1">
              <a:spcBef>
                <a:spcPts val="200"/>
              </a:spcBef>
              <a:buFont typeface="Arial" charset="0"/>
              <a:buChar char="•"/>
            </a:pPr>
            <a:r>
              <a:rPr lang="de-DE" sz="2400" dirty="0" smtClean="0">
                <a:solidFill>
                  <a:srgbClr val="FFFF99"/>
                </a:solidFill>
              </a:rPr>
              <a:t>Meine Sünde bekennen</a:t>
            </a:r>
          </a:p>
          <a:p>
            <a:pPr marL="666750" lvl="1" indent="-266700" eaLnBrk="1" hangingPunct="1">
              <a:spcBef>
                <a:spcPts val="200"/>
              </a:spcBef>
              <a:buFont typeface="Arial" charset="0"/>
              <a:buChar char="•"/>
            </a:pPr>
            <a:r>
              <a:rPr lang="de-DE" sz="2400" dirty="0" smtClean="0">
                <a:solidFill>
                  <a:srgbClr val="FFFF99"/>
                </a:solidFill>
              </a:rPr>
              <a:t>Meine Sünde lassen</a:t>
            </a:r>
          </a:p>
          <a:p>
            <a:pPr marL="0" indent="0" algn="ctr" eaLnBrk="1" hangingPunct="1">
              <a:spcBef>
                <a:spcPts val="2400"/>
              </a:spcBef>
              <a:buFontTx/>
              <a:buNone/>
            </a:pPr>
            <a:r>
              <a:rPr lang="de-DE" dirty="0" smtClean="0">
                <a:solidFill>
                  <a:srgbClr val="FFFF00"/>
                </a:solidFill>
              </a:rPr>
              <a:t>Möchtest du ein Überwinder werden?</a:t>
            </a:r>
            <a:endParaRPr lang="de-DE" sz="2800" dirty="0" smtClean="0">
              <a:solidFill>
                <a:srgbClr val="FFFF00"/>
              </a:solidFill>
            </a:endParaRPr>
          </a:p>
        </p:txBody>
      </p:sp>
      <p:pic>
        <p:nvPicPr>
          <p:cNvPr id="82950" name="Picture 8" descr="lwjas0113"/>
          <p:cNvPicPr>
            <a:picLocks noChangeAspect="1" noChangeArrowheads="1"/>
          </p:cNvPicPr>
          <p:nvPr/>
        </p:nvPicPr>
        <p:blipFill>
          <a:blip r:embed="rId3"/>
          <a:srcRect/>
          <a:stretch>
            <a:fillRect/>
          </a:stretch>
        </p:blipFill>
        <p:spPr bwMode="auto">
          <a:xfrm>
            <a:off x="5664200" y="2357438"/>
            <a:ext cx="3233738" cy="4043362"/>
          </a:xfrm>
          <a:prstGeom prst="rect">
            <a:avLst/>
          </a:prstGeom>
          <a:ln w="28575">
            <a:noFill/>
          </a:ln>
          <a:effectLst>
            <a:outerShdw blurRad="254000" dist="215900" dir="2700000" algn="ctr" rotWithShape="0">
              <a:schemeClr val="tx1">
                <a:alpha val="60000"/>
              </a:schemeClr>
            </a:outerShdw>
          </a:effectLst>
        </p:spPr>
      </p:pic>
      <p:sp>
        <p:nvSpPr>
          <p:cNvPr id="9"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03493">
                                            <p:txEl>
                                              <p:pRg st="0" end="0"/>
                                            </p:txEl>
                                          </p:spTgt>
                                        </p:tgtEl>
                                        <p:attrNameLst>
                                          <p:attrName>style.visibility</p:attrName>
                                        </p:attrNameLst>
                                      </p:cBhvr>
                                      <p:to>
                                        <p:strVal val="visible"/>
                                      </p:to>
                                    </p:set>
                                    <p:animEffect transition="in" filter="slide(fromBottom)">
                                      <p:cBhvr>
                                        <p:cTn id="7" dur="500"/>
                                        <p:tgtEl>
                                          <p:spTgt spid="7034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03493">
                                            <p:txEl>
                                              <p:pRg st="1" end="1"/>
                                            </p:txEl>
                                          </p:spTgt>
                                        </p:tgtEl>
                                        <p:attrNameLst>
                                          <p:attrName>style.visibility</p:attrName>
                                        </p:attrNameLst>
                                      </p:cBhvr>
                                      <p:to>
                                        <p:strVal val="visible"/>
                                      </p:to>
                                    </p:set>
                                    <p:animEffect transition="in" filter="slide(fromBottom)">
                                      <p:cBhvr>
                                        <p:cTn id="12" dur="500"/>
                                        <p:tgtEl>
                                          <p:spTgt spid="7034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03493">
                                            <p:txEl>
                                              <p:pRg st="2" end="2"/>
                                            </p:txEl>
                                          </p:spTgt>
                                        </p:tgtEl>
                                        <p:attrNameLst>
                                          <p:attrName>style.visibility</p:attrName>
                                        </p:attrNameLst>
                                      </p:cBhvr>
                                      <p:to>
                                        <p:strVal val="visible"/>
                                      </p:to>
                                    </p:set>
                                    <p:animEffect transition="in" filter="slide(fromBottom)">
                                      <p:cBhvr>
                                        <p:cTn id="17" dur="500"/>
                                        <p:tgtEl>
                                          <p:spTgt spid="703493">
                                            <p:txEl>
                                              <p:pRg st="2" end="2"/>
                                            </p:tx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03493">
                                            <p:txEl>
                                              <p:pRg st="3" end="3"/>
                                            </p:txEl>
                                          </p:spTgt>
                                        </p:tgtEl>
                                        <p:attrNameLst>
                                          <p:attrName>style.visibility</p:attrName>
                                        </p:attrNameLst>
                                      </p:cBhvr>
                                      <p:to>
                                        <p:strVal val="visible"/>
                                      </p:to>
                                    </p:set>
                                    <p:animEffect transition="in" filter="slide(fromBottom)">
                                      <p:cBhvr>
                                        <p:cTn id="20" dur="500"/>
                                        <p:tgtEl>
                                          <p:spTgt spid="703493">
                                            <p:txEl>
                                              <p:pRg st="3" end="3"/>
                                            </p:txEl>
                                          </p:spTgt>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703493">
                                            <p:txEl>
                                              <p:pRg st="4" end="4"/>
                                            </p:txEl>
                                          </p:spTgt>
                                        </p:tgtEl>
                                        <p:attrNameLst>
                                          <p:attrName>style.visibility</p:attrName>
                                        </p:attrNameLst>
                                      </p:cBhvr>
                                      <p:to>
                                        <p:strVal val="visible"/>
                                      </p:to>
                                    </p:set>
                                    <p:animEffect transition="in" filter="slide(fromBottom)">
                                      <p:cBhvr>
                                        <p:cTn id="23" dur="500"/>
                                        <p:tgtEl>
                                          <p:spTgt spid="703493">
                                            <p:txEl>
                                              <p:pRg st="4" end="4"/>
                                            </p:txEl>
                                          </p:spTgt>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703493">
                                            <p:txEl>
                                              <p:pRg st="5" end="5"/>
                                            </p:txEl>
                                          </p:spTgt>
                                        </p:tgtEl>
                                        <p:attrNameLst>
                                          <p:attrName>style.visibility</p:attrName>
                                        </p:attrNameLst>
                                      </p:cBhvr>
                                      <p:to>
                                        <p:strVal val="visible"/>
                                      </p:to>
                                    </p:set>
                                    <p:animEffect transition="in" filter="slide(fromBottom)">
                                      <p:cBhvr>
                                        <p:cTn id="26" dur="500"/>
                                        <p:tgtEl>
                                          <p:spTgt spid="70349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03493">
                                            <p:txEl>
                                              <p:pRg st="6" end="6"/>
                                            </p:txEl>
                                          </p:spTgt>
                                        </p:tgtEl>
                                        <p:attrNameLst>
                                          <p:attrName>style.visibility</p:attrName>
                                        </p:attrNameLst>
                                      </p:cBhvr>
                                      <p:to>
                                        <p:strVal val="visible"/>
                                      </p:to>
                                    </p:set>
                                    <p:animEffect transition="in" filter="slide(fromBottom)">
                                      <p:cBhvr>
                                        <p:cTn id="31" dur="500"/>
                                        <p:tgtEl>
                                          <p:spTgt spid="7034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igene Dateien\Eigene Bilder\Türkeireise\2004-04-27\Ephesus\Ephesus 03 - Artemis-Tempel.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584200" y="6211888"/>
            <a:ext cx="8710613"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Ephesus heute - </a:t>
            </a:r>
            <a:r>
              <a:rPr lang="de-DE" sz="3200" b="1" spc="-100" dirty="0">
                <a:solidFill>
                  <a:srgbClr val="FFFF00"/>
                </a:solidFill>
                <a:effectLst>
                  <a:glow rad="228600">
                    <a:schemeClr val="accent4">
                      <a:satMod val="175000"/>
                      <a:alpha val="40000"/>
                    </a:schemeClr>
                  </a:glow>
                  <a:outerShdw blurRad="38100" dist="38100" dir="2700000" algn="tl">
                    <a:srgbClr val="000000">
                      <a:alpha val="43137"/>
                    </a:srgbClr>
                  </a:outerShdw>
                </a:effectLst>
              </a:rPr>
              <a:t>Tempel der Artemis</a:t>
            </a:r>
            <a:r>
              <a:rPr lang="de-DE" sz="2400" b="1" spc="-100" dirty="0">
                <a:solidFill>
                  <a:srgbClr val="FFFF00"/>
                </a:solidFill>
                <a:effectLst>
                  <a:glow rad="228600">
                    <a:schemeClr val="accent4">
                      <a:satMod val="175000"/>
                      <a:alpha val="40000"/>
                    </a:schemeClr>
                  </a:glow>
                  <a:outerShdw blurRad="38100" dist="38100" dir="2700000" algn="tl">
                    <a:srgbClr val="000000">
                      <a:alpha val="43137"/>
                    </a:srgbClr>
                  </a:outerShdw>
                </a:effectLst>
              </a:rPr>
              <a:t> </a:t>
            </a:r>
            <a:r>
              <a:rPr lang="de-DE" sz="2800" b="1" spc="-100" dirty="0">
                <a:solidFill>
                  <a:srgbClr val="FFFF00"/>
                </a:solidFill>
                <a:effectLst>
                  <a:glow rad="228600">
                    <a:schemeClr val="accent4">
                      <a:satMod val="175000"/>
                      <a:alpha val="40000"/>
                    </a:schemeClr>
                  </a:glow>
                  <a:outerShdw blurRad="38100" dist="38100" dir="2700000" algn="tl">
                    <a:srgbClr val="000000">
                      <a:alpha val="43137"/>
                    </a:srgbClr>
                  </a:outerShdw>
                </a:effectLst>
              </a:rPr>
              <a:t>(Diana)</a:t>
            </a:r>
            <a:endParaRPr lang="de-DE" sz="3200" b="1" spc="-100" dirty="0">
              <a:solidFill>
                <a:srgbClr val="FFFF00"/>
              </a:solidFill>
              <a:effectLst>
                <a:glow rad="228600">
                  <a:schemeClr val="accent4">
                    <a:satMod val="175000"/>
                    <a:alpha val="40000"/>
                  </a:schemeClr>
                </a:glow>
                <a:outerShdw blurRad="38100" dist="38100" dir="2700000" algn="tl">
                  <a:srgbClr val="000000">
                    <a:alpha val="43137"/>
                  </a:srgbClr>
                </a:outerShdw>
              </a:effectLst>
            </a:endParaRPr>
          </a:p>
        </p:txBody>
      </p:sp>
      <p:pic>
        <p:nvPicPr>
          <p:cNvPr id="4" name="Picture 2" descr="D:\Eigene Dateien\Eigene Bilder\Türkeireise\2004-04-27\Ephesus\Ephesus 46 - Artemis-Statue.jpg"/>
          <p:cNvPicPr>
            <a:picLocks noChangeAspect="1" noChangeArrowheads="1"/>
          </p:cNvPicPr>
          <p:nvPr/>
        </p:nvPicPr>
        <p:blipFill>
          <a:blip r:embed="rId4"/>
          <a:srcRect l="22162" t="769" r="23514"/>
          <a:stretch>
            <a:fillRect/>
          </a:stretch>
        </p:blipFill>
        <p:spPr bwMode="auto">
          <a:xfrm>
            <a:off x="6971375" y="612775"/>
            <a:ext cx="2149475" cy="5238750"/>
          </a:xfrm>
          <a:prstGeom prst="rect">
            <a:avLst/>
          </a:prstGeom>
          <a:ln w="28575">
            <a:solidFill>
              <a:schemeClr val="bg1"/>
            </a:solidFill>
          </a:ln>
          <a:effectLst>
            <a:outerShdw blurRad="254000" dist="215900" dir="2700000" algn="ctr" rotWithShape="0">
              <a:schemeClr val="tx1">
                <a:alpha val="60000"/>
              </a:schemeClr>
            </a:outerShdw>
          </a:effec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Jesus klopft an2"/>
          <p:cNvPicPr>
            <a:picLocks noChangeAspect="1" noChangeArrowheads="1"/>
          </p:cNvPicPr>
          <p:nvPr/>
        </p:nvPicPr>
        <p:blipFill>
          <a:blip r:embed="rId3"/>
          <a:srcRect l="392" r="392"/>
          <a:stretch>
            <a:fillRect/>
          </a:stretch>
        </p:blipFill>
        <p:spPr bwMode="auto">
          <a:xfrm>
            <a:off x="0" y="0"/>
            <a:ext cx="9144000" cy="6881813"/>
          </a:xfrm>
          <a:prstGeom prst="rect">
            <a:avLst/>
          </a:prstGeom>
          <a:noFill/>
          <a:ln w="9525">
            <a:noFill/>
            <a:miter lim="800000"/>
            <a:headEnd/>
            <a:tailEnd/>
          </a:ln>
        </p:spPr>
      </p:pic>
      <p:sp>
        <p:nvSpPr>
          <p:cNvPr id="83971" name="Rectangle 3"/>
          <p:cNvSpPr>
            <a:spLocks noChangeArrowheads="1"/>
          </p:cNvSpPr>
          <p:nvPr/>
        </p:nvSpPr>
        <p:spPr bwMode="auto">
          <a:xfrm>
            <a:off x="5724525" y="0"/>
            <a:ext cx="3419475" cy="6858000"/>
          </a:xfrm>
          <a:prstGeom prst="rect">
            <a:avLst/>
          </a:prstGeom>
          <a:gradFill rotWithShape="1">
            <a:gsLst>
              <a:gs pos="0">
                <a:srgbClr val="F66F00">
                  <a:alpha val="17000"/>
                </a:srgbClr>
              </a:gs>
              <a:gs pos="100000">
                <a:srgbClr val="680000"/>
              </a:gs>
            </a:gsLst>
            <a:lin ang="0" scaled="1"/>
          </a:gradFill>
          <a:ln w="9525">
            <a:noFill/>
            <a:miter lim="800000"/>
            <a:headEnd/>
            <a:tailEnd/>
          </a:ln>
        </p:spPr>
        <p:txBody>
          <a:bodyPr wrap="none" anchor="ctr"/>
          <a:lstStyle/>
          <a:p>
            <a:endParaRPr lang="de-DE"/>
          </a:p>
        </p:txBody>
      </p:sp>
      <p:sp>
        <p:nvSpPr>
          <p:cNvPr id="696324" name="Text Box 4"/>
          <p:cNvSpPr txBox="1">
            <a:spLocks noChangeArrowheads="1"/>
          </p:cNvSpPr>
          <p:nvPr/>
        </p:nvSpPr>
        <p:spPr bwMode="auto">
          <a:xfrm>
            <a:off x="5703888" y="476250"/>
            <a:ext cx="3313112" cy="5478423"/>
          </a:xfrm>
          <a:prstGeom prst="rect">
            <a:avLst/>
          </a:prstGeom>
          <a:noFill/>
          <a:ln w="9525">
            <a:noFill/>
            <a:miter lim="800000"/>
            <a:headEnd/>
            <a:tailEnd/>
          </a:ln>
          <a:effectLst/>
        </p:spPr>
        <p:txBody>
          <a:bodyPr>
            <a:spAutoFit/>
          </a:bodyPr>
          <a:lstStyle/>
          <a:p>
            <a:pPr algn="l" eaLnBrk="0" hangingPunct="0">
              <a:spcBef>
                <a:spcPct val="50000"/>
              </a:spcBef>
              <a:defRPr/>
            </a:pPr>
            <a:r>
              <a:rPr lang="de-DE" sz="2900" dirty="0">
                <a:solidFill>
                  <a:schemeClr val="bg1"/>
                </a:solidFill>
                <a:effectLst>
                  <a:outerShdw blurRad="190500" dist="101600" dir="2700000" algn="ctr" rotWithShape="0">
                    <a:schemeClr val="tx1">
                      <a:alpha val="40000"/>
                    </a:schemeClr>
                  </a:outerShdw>
                </a:effectLst>
              </a:rPr>
              <a:t>„Siehe, ich stehe vor der Tür und klopfe an. Wenn jemand meine Stimme hören wird und die Tür auftun, zu dem werde ich hineingehen und das Abendmahl mit ihm halten und er mit mir.“</a:t>
            </a:r>
            <a:r>
              <a:rPr lang="de-DE" sz="3000" dirty="0">
                <a:solidFill>
                  <a:schemeClr val="bg1"/>
                </a:solidFill>
                <a:effectLst>
                  <a:outerShdw blurRad="190500" dist="101600" dir="2700000" algn="ctr" rotWithShape="0">
                    <a:schemeClr val="tx1">
                      <a:alpha val="40000"/>
                    </a:schemeClr>
                  </a:outerShdw>
                </a:effectLst>
              </a:rPr>
              <a:t>           </a:t>
            </a:r>
            <a:br>
              <a:rPr lang="de-DE" sz="3000" dirty="0">
                <a:solidFill>
                  <a:schemeClr val="bg1"/>
                </a:solidFill>
                <a:effectLst>
                  <a:outerShdw blurRad="190500" dist="101600" dir="2700000" algn="ctr" rotWithShape="0">
                    <a:schemeClr val="tx1">
                      <a:alpha val="40000"/>
                    </a:schemeClr>
                  </a:outerShdw>
                </a:effectLst>
              </a:rPr>
            </a:br>
            <a:r>
              <a:rPr lang="de-DE" sz="3000" dirty="0">
                <a:solidFill>
                  <a:schemeClr val="bg1"/>
                </a:solidFill>
                <a:effectLst>
                  <a:outerShdw blurRad="190500" dist="101600" dir="2700000" algn="ctr" rotWithShape="0">
                    <a:schemeClr val="tx1">
                      <a:alpha val="40000"/>
                    </a:schemeClr>
                  </a:outerShdw>
                </a:effectLst>
              </a:rPr>
              <a:t>      </a:t>
            </a:r>
            <a:r>
              <a:rPr lang="de-DE" sz="2400" i="1" dirty="0" smtClean="0">
                <a:solidFill>
                  <a:schemeClr val="bg1"/>
                </a:solidFill>
                <a:effectLst>
                  <a:outerShdw blurRad="190500" dist="101600" dir="2700000" algn="ctr" rotWithShape="0">
                    <a:schemeClr val="tx1">
                      <a:alpha val="40000"/>
                    </a:schemeClr>
                  </a:outerShdw>
                </a:effectLst>
              </a:rPr>
              <a:t>Offenbarung </a:t>
            </a:r>
            <a:r>
              <a:rPr lang="de-DE" sz="2400" i="1" dirty="0">
                <a:solidFill>
                  <a:schemeClr val="bg1"/>
                </a:solidFill>
                <a:effectLst>
                  <a:outerShdw blurRad="190500" dist="101600" dir="2700000" algn="ctr" rotWithShape="0">
                    <a:schemeClr val="tx1">
                      <a:alpha val="40000"/>
                    </a:schemeClr>
                  </a:outerShdw>
                </a:effectLst>
              </a:rPr>
              <a:t>3,20</a:t>
            </a:r>
            <a:r>
              <a:rPr lang="de-DE" sz="3000" dirty="0">
                <a:solidFill>
                  <a:schemeClr val="bg1"/>
                </a:solidFill>
                <a:effectLst>
                  <a:outerShdw blurRad="190500" dist="101600" dir="2700000" algn="ctr" rotWithShape="0">
                    <a:schemeClr val="tx1">
                      <a:alpha val="40000"/>
                    </a:schemeClr>
                  </a:outerShdw>
                </a:effectLst>
              </a:rPr>
              <a:t>               </a:t>
            </a: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esus klopft an2"/>
          <p:cNvPicPr>
            <a:picLocks noChangeAspect="1" noChangeArrowheads="1"/>
          </p:cNvPicPr>
          <p:nvPr/>
        </p:nvPicPr>
        <p:blipFill>
          <a:blip r:embed="rId3"/>
          <a:srcRect l="392" r="392"/>
          <a:stretch>
            <a:fillRect/>
          </a:stretch>
        </p:blipFill>
        <p:spPr bwMode="auto">
          <a:xfrm>
            <a:off x="0" y="0"/>
            <a:ext cx="9144000" cy="6881813"/>
          </a:xfrm>
          <a:prstGeom prst="rect">
            <a:avLst/>
          </a:prstGeom>
          <a:noFill/>
          <a:ln w="9525">
            <a:noFill/>
            <a:miter lim="800000"/>
            <a:headEnd/>
            <a:tailEnd/>
          </a:ln>
        </p:spPr>
      </p:pic>
      <p:sp>
        <p:nvSpPr>
          <p:cNvPr id="84995" name="Rectangle 3"/>
          <p:cNvSpPr>
            <a:spLocks noChangeArrowheads="1"/>
          </p:cNvSpPr>
          <p:nvPr/>
        </p:nvSpPr>
        <p:spPr bwMode="auto">
          <a:xfrm>
            <a:off x="5724525" y="0"/>
            <a:ext cx="3419475" cy="6858000"/>
          </a:xfrm>
          <a:prstGeom prst="rect">
            <a:avLst/>
          </a:prstGeom>
          <a:gradFill rotWithShape="1">
            <a:gsLst>
              <a:gs pos="0">
                <a:srgbClr val="F66F00">
                  <a:alpha val="17000"/>
                </a:srgbClr>
              </a:gs>
              <a:gs pos="100000">
                <a:srgbClr val="680000"/>
              </a:gs>
            </a:gsLst>
            <a:lin ang="0" scaled="1"/>
          </a:gradFill>
          <a:ln w="9525">
            <a:noFill/>
            <a:miter lim="800000"/>
            <a:headEnd/>
            <a:tailEnd/>
          </a:ln>
        </p:spPr>
        <p:txBody>
          <a:bodyPr wrap="none" anchor="ctr"/>
          <a:lstStyle/>
          <a:p>
            <a:endParaRPr lang="de-DE"/>
          </a:p>
        </p:txBody>
      </p:sp>
      <p:sp>
        <p:nvSpPr>
          <p:cNvPr id="698373" name="Text Box 5"/>
          <p:cNvSpPr txBox="1">
            <a:spLocks noChangeArrowheads="1"/>
          </p:cNvSpPr>
          <p:nvPr/>
        </p:nvSpPr>
        <p:spPr bwMode="auto">
          <a:xfrm>
            <a:off x="5689600" y="766763"/>
            <a:ext cx="3251200" cy="1555750"/>
          </a:xfrm>
          <a:prstGeom prst="rect">
            <a:avLst/>
          </a:prstGeom>
          <a:noFill/>
          <a:ln w="9525">
            <a:noFill/>
            <a:miter lim="800000"/>
            <a:headEnd/>
            <a:tailEnd/>
          </a:ln>
          <a:effectLst/>
        </p:spPr>
        <p:txBody>
          <a:bodyPr>
            <a:spAutoFit/>
          </a:bodyPr>
          <a:lstStyle/>
          <a:p>
            <a:pPr algn="l">
              <a:spcBef>
                <a:spcPct val="50000"/>
              </a:spcBef>
              <a:defRPr/>
            </a:pPr>
            <a:r>
              <a:rPr lang="de-DE" sz="4800" dirty="0">
                <a:solidFill>
                  <a:srgbClr val="FFFFCC"/>
                </a:solidFill>
                <a:effectLst>
                  <a:outerShdw blurRad="190500" dist="101600" dir="2700000" algn="ctr" rotWithShape="0">
                    <a:schemeClr val="tx1">
                      <a:alpha val="40000"/>
                    </a:schemeClr>
                  </a:outerShdw>
                </a:effectLst>
                <a:latin typeface="Arial Narrow" pitchFamily="34" charset="0"/>
              </a:rPr>
              <a:t>Jesus klopft </a:t>
            </a:r>
            <a:br>
              <a:rPr lang="de-DE" sz="4800" dirty="0">
                <a:solidFill>
                  <a:srgbClr val="FFFFCC"/>
                </a:solidFill>
                <a:effectLst>
                  <a:outerShdw blurRad="190500" dist="101600" dir="2700000" algn="ctr" rotWithShape="0">
                    <a:schemeClr val="tx1">
                      <a:alpha val="40000"/>
                    </a:schemeClr>
                  </a:outerShdw>
                </a:effectLst>
                <a:latin typeface="Arial Narrow" pitchFamily="34" charset="0"/>
              </a:rPr>
            </a:br>
            <a:r>
              <a:rPr lang="de-DE" sz="4800" dirty="0">
                <a:solidFill>
                  <a:srgbClr val="FFFFCC"/>
                </a:solidFill>
                <a:effectLst>
                  <a:outerShdw blurRad="190500" dist="101600" dir="2700000" algn="ctr" rotWithShape="0">
                    <a:schemeClr val="tx1">
                      <a:alpha val="40000"/>
                    </a:schemeClr>
                  </a:outerShdw>
                </a:effectLst>
                <a:latin typeface="Arial Narrow" pitchFamily="34" charset="0"/>
              </a:rPr>
              <a:t>bei dir an! </a:t>
            </a:r>
          </a:p>
        </p:txBody>
      </p:sp>
      <p:sp>
        <p:nvSpPr>
          <p:cNvPr id="84997" name="Text Box 6"/>
          <p:cNvSpPr txBox="1">
            <a:spLocks noChangeArrowheads="1"/>
          </p:cNvSpPr>
          <p:nvPr/>
        </p:nvSpPr>
        <p:spPr bwMode="auto">
          <a:xfrm>
            <a:off x="6424613" y="3013075"/>
            <a:ext cx="2447925" cy="2554545"/>
          </a:xfrm>
          <a:prstGeom prst="rect">
            <a:avLst/>
          </a:prstGeom>
          <a:noFill/>
          <a:ln w="9525">
            <a:noFill/>
            <a:miter lim="800000"/>
            <a:headEnd/>
            <a:tailEnd/>
          </a:ln>
        </p:spPr>
        <p:txBody>
          <a:bodyPr>
            <a:spAutoFit/>
          </a:bodyPr>
          <a:lstStyle/>
          <a:p>
            <a:pPr algn="l">
              <a:spcBef>
                <a:spcPct val="50000"/>
              </a:spcBef>
            </a:pPr>
            <a:r>
              <a:rPr lang="de-DE" sz="3200" dirty="0">
                <a:solidFill>
                  <a:schemeClr val="bg1"/>
                </a:solidFill>
                <a:effectLst>
                  <a:outerShdw blurRad="190500" dist="101600" dir="2700000" algn="ctr" rotWithShape="0">
                    <a:schemeClr val="tx1">
                      <a:alpha val="40000"/>
                    </a:schemeClr>
                  </a:outerShdw>
                </a:effectLst>
                <a:latin typeface="Arial Narrow" pitchFamily="34" charset="0"/>
              </a:rPr>
              <a:t>Was hindert dich, ihn heute als Freund in </a:t>
            </a:r>
            <a:r>
              <a:rPr lang="de-DE" sz="3200" dirty="0" smtClean="0">
                <a:solidFill>
                  <a:schemeClr val="bg1"/>
                </a:solidFill>
                <a:effectLst>
                  <a:outerShdw blurRad="190500" dist="101600" dir="2700000" algn="ctr" rotWithShape="0">
                    <a:schemeClr val="tx1">
                      <a:alpha val="40000"/>
                    </a:schemeClr>
                  </a:outerShdw>
                </a:effectLst>
                <a:latin typeface="Arial Narrow" pitchFamily="34" charset="0"/>
              </a:rPr>
              <a:t>dein </a:t>
            </a:r>
            <a:r>
              <a:rPr lang="de-DE" sz="3200" dirty="0">
                <a:solidFill>
                  <a:schemeClr val="bg1"/>
                </a:solidFill>
                <a:effectLst>
                  <a:outerShdw blurRad="190500" dist="101600" dir="2700000" algn="ctr" rotWithShape="0">
                    <a:schemeClr val="tx1">
                      <a:alpha val="40000"/>
                    </a:schemeClr>
                  </a:outerShdw>
                </a:effectLst>
                <a:latin typeface="Arial Narrow" pitchFamily="34" charset="0"/>
              </a:rPr>
              <a:t>Leben aufzunehmen?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fade">
                                      <p:cBhvr>
                                        <p:cTn id="7" dur="20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AutoShape 6"/>
          <p:cNvSpPr>
            <a:spLocks noChangeArrowheads="1"/>
          </p:cNvSpPr>
          <p:nvPr/>
        </p:nvSpPr>
        <p:spPr bwMode="auto">
          <a:xfrm>
            <a:off x="173038" y="260350"/>
            <a:ext cx="5688012" cy="1646238"/>
          </a:xfrm>
          <a:prstGeom prst="roundRect">
            <a:avLst>
              <a:gd name="adj" fmla="val 16667"/>
            </a:avLst>
          </a:prstGeom>
          <a:gradFill rotWithShape="1">
            <a:gsLst>
              <a:gs pos="0">
                <a:srgbClr val="0033CC"/>
              </a:gs>
              <a:gs pos="100000">
                <a:schemeClr val="tx1"/>
              </a:gs>
            </a:gsLst>
            <a:lin ang="18900000" scaled="1"/>
          </a:gradFill>
          <a:ln w="19050">
            <a:solidFill>
              <a:schemeClr val="tx1"/>
            </a:solidFill>
            <a:round/>
            <a:headEnd/>
            <a:tailEnd/>
          </a:ln>
          <a:effectLst>
            <a:outerShdw blurRad="254000" dist="254000" dir="2700000" algn="ctr" rotWithShape="0">
              <a:schemeClr val="tx1">
                <a:alpha val="60000"/>
              </a:schemeClr>
            </a:outerShdw>
          </a:effectLst>
        </p:spPr>
        <p:txBody>
          <a:bodyPr wrap="none" anchor="ctr"/>
          <a:lstStyle/>
          <a:p>
            <a:pPr>
              <a:defRPr/>
            </a:pPr>
            <a:endParaRPr lang="de-DE"/>
          </a:p>
        </p:txBody>
      </p:sp>
      <p:sp>
        <p:nvSpPr>
          <p:cNvPr id="86019" name="Rectangle 2"/>
          <p:cNvSpPr>
            <a:spLocks noChangeArrowheads="1"/>
          </p:cNvSpPr>
          <p:nvPr/>
        </p:nvSpPr>
        <p:spPr bwMode="auto">
          <a:xfrm>
            <a:off x="6007100" y="0"/>
            <a:ext cx="3136900" cy="6858000"/>
          </a:xfrm>
          <a:prstGeom prst="rect">
            <a:avLst/>
          </a:prstGeom>
          <a:solidFill>
            <a:schemeClr val="tx1"/>
          </a:solidFill>
          <a:ln w="9525">
            <a:noFill/>
            <a:miter lim="800000"/>
            <a:headEnd/>
            <a:tailEnd/>
          </a:ln>
        </p:spPr>
        <p:txBody>
          <a:bodyPr wrap="none" anchor="ctr"/>
          <a:lstStyle/>
          <a:p>
            <a:endParaRPr lang="de-DE"/>
          </a:p>
        </p:txBody>
      </p:sp>
      <p:sp>
        <p:nvSpPr>
          <p:cNvPr id="705540" name="Text Box 4"/>
          <p:cNvSpPr txBox="1">
            <a:spLocks noChangeArrowheads="1"/>
          </p:cNvSpPr>
          <p:nvPr/>
        </p:nvSpPr>
        <p:spPr bwMode="auto">
          <a:xfrm>
            <a:off x="195263" y="676275"/>
            <a:ext cx="5659437" cy="769441"/>
          </a:xfrm>
          <a:prstGeom prst="rect">
            <a:avLst/>
          </a:prstGeom>
          <a:noFill/>
          <a:ln w="28575">
            <a:noFill/>
            <a:miter lim="800000"/>
            <a:headEnd/>
            <a:tailEnd/>
          </a:ln>
          <a:effectLst/>
        </p:spPr>
        <p:txBody>
          <a:bodyPr>
            <a:spAutoFit/>
          </a:bodyPr>
          <a:lstStyle/>
          <a:p>
            <a:pPr>
              <a:spcBef>
                <a:spcPct val="50000"/>
              </a:spcBef>
              <a:defRPr/>
            </a:pPr>
            <a:r>
              <a:rPr lang="de-DE" sz="4400" b="1" dirty="0">
                <a:solidFill>
                  <a:srgbClr val="FFFF00"/>
                </a:solidFill>
                <a:effectLst>
                  <a:outerShdw blurRad="254000" dist="127000" dir="2700000" algn="ctr" rotWithShape="0">
                    <a:schemeClr val="tx1">
                      <a:alpha val="60000"/>
                    </a:schemeClr>
                  </a:outerShdw>
                </a:effectLst>
              </a:rPr>
              <a:t>Laodizea</a:t>
            </a:r>
          </a:p>
        </p:txBody>
      </p:sp>
      <p:sp>
        <p:nvSpPr>
          <p:cNvPr id="86021" name="Rectangle 5"/>
          <p:cNvSpPr>
            <a:spLocks noGrp="1" noChangeArrowheads="1"/>
          </p:cNvSpPr>
          <p:nvPr>
            <p:ph type="body" sz="half" idx="1"/>
          </p:nvPr>
        </p:nvSpPr>
        <p:spPr>
          <a:xfrm>
            <a:off x="614363" y="3171825"/>
            <a:ext cx="2859087" cy="719138"/>
          </a:xfrm>
          <a:noFill/>
        </p:spPr>
        <p:txBody>
          <a:bodyPr/>
          <a:lstStyle/>
          <a:p>
            <a:pPr marL="0" indent="0" eaLnBrk="1" hangingPunct="1">
              <a:lnSpc>
                <a:spcPct val="110000"/>
              </a:lnSpc>
              <a:spcBef>
                <a:spcPct val="50000"/>
              </a:spcBef>
              <a:buFontTx/>
              <a:buNone/>
            </a:pPr>
            <a:r>
              <a:rPr lang="de-DE" sz="3600" dirty="0" smtClean="0">
                <a:solidFill>
                  <a:schemeClr val="bg1"/>
                </a:solidFill>
              </a:rPr>
              <a:t>Verheißung:</a:t>
            </a:r>
          </a:p>
        </p:txBody>
      </p:sp>
      <p:sp>
        <p:nvSpPr>
          <p:cNvPr id="705544" name="Text Box 8"/>
          <p:cNvSpPr txBox="1">
            <a:spLocks noChangeArrowheads="1"/>
          </p:cNvSpPr>
          <p:nvPr/>
        </p:nvSpPr>
        <p:spPr bwMode="auto">
          <a:xfrm>
            <a:off x="514350" y="4618038"/>
            <a:ext cx="4149725" cy="1006475"/>
          </a:xfrm>
          <a:prstGeom prst="rect">
            <a:avLst/>
          </a:prstGeom>
          <a:noFill/>
          <a:ln w="9525">
            <a:noFill/>
            <a:miter lim="800000"/>
            <a:headEnd/>
            <a:tailEnd/>
          </a:ln>
        </p:spPr>
        <p:txBody>
          <a:bodyPr>
            <a:spAutoFit/>
          </a:bodyPr>
          <a:lstStyle/>
          <a:p>
            <a:pPr algn="l">
              <a:spcBef>
                <a:spcPct val="50000"/>
              </a:spcBef>
              <a:tabLst>
                <a:tab pos="4933950" algn="l"/>
              </a:tabLst>
            </a:pPr>
            <a:r>
              <a:rPr lang="de-DE" sz="3000">
                <a:solidFill>
                  <a:schemeClr val="bg1"/>
                </a:solidFill>
              </a:rPr>
              <a:t>Mit Jesus auf seinem Thron sitzen!</a:t>
            </a:r>
            <a:endParaRPr lang="de-DE" sz="3000">
              <a:solidFill>
                <a:srgbClr val="FFFF99"/>
              </a:solidFill>
            </a:endParaRPr>
          </a:p>
        </p:txBody>
      </p:sp>
      <p:pic>
        <p:nvPicPr>
          <p:cNvPr id="705551" name="Picture 15" descr="0604229"/>
          <p:cNvPicPr>
            <a:picLocks noChangeAspect="1" noChangeArrowheads="1"/>
          </p:cNvPicPr>
          <p:nvPr/>
        </p:nvPicPr>
        <p:blipFill>
          <a:blip r:embed="rId3"/>
          <a:srcRect b="7970"/>
          <a:stretch>
            <a:fillRect/>
          </a:stretch>
        </p:blipFill>
        <p:spPr bwMode="auto">
          <a:xfrm>
            <a:off x="5170488" y="2101850"/>
            <a:ext cx="3743325" cy="4595813"/>
          </a:xfrm>
          <a:prstGeom prst="rect">
            <a:avLst/>
          </a:prstGeom>
          <a:ln w="28575">
            <a:noFill/>
          </a:ln>
          <a:effectLst>
            <a:outerShdw blurRad="254000" dist="215900" dir="2700000" algn="ctr" rotWithShape="0">
              <a:schemeClr val="tx1">
                <a:alpha val="60000"/>
              </a:schemeClr>
            </a:outerShdw>
          </a:effectLst>
        </p:spPr>
      </p:pic>
      <p:sp>
        <p:nvSpPr>
          <p:cNvPr id="10" name="Text Box 6"/>
          <p:cNvSpPr txBox="1">
            <a:spLocks noChangeArrowheads="1"/>
          </p:cNvSpPr>
          <p:nvPr/>
        </p:nvSpPr>
        <p:spPr bwMode="auto">
          <a:xfrm>
            <a:off x="6227180" y="809625"/>
            <a:ext cx="2916819" cy="769441"/>
          </a:xfrm>
          <a:prstGeom prst="rect">
            <a:avLst/>
          </a:prstGeom>
          <a:noFill/>
          <a:ln w="9525">
            <a:noFill/>
            <a:miter lim="800000"/>
            <a:headEnd/>
            <a:tailEnd/>
          </a:ln>
        </p:spPr>
        <p:txBody>
          <a:bodyPr wrap="square">
            <a:spAutoFit/>
          </a:bodyPr>
          <a:lstStyle/>
          <a:p>
            <a:pPr algn="l">
              <a:spcBef>
                <a:spcPct val="50000"/>
              </a:spcBef>
            </a:pPr>
            <a:r>
              <a:rPr lang="de-DE" sz="2400" dirty="0">
                <a:solidFill>
                  <a:schemeClr val="bg1"/>
                </a:solidFill>
                <a:latin typeface="Arial Narrow" pitchFamily="34" charset="0"/>
              </a:rPr>
              <a:t>Offenbarung </a:t>
            </a:r>
            <a:r>
              <a:rPr lang="de-DE" sz="2400" dirty="0" smtClean="0">
                <a:solidFill>
                  <a:schemeClr val="bg1"/>
                </a:solidFill>
                <a:latin typeface="Arial Narrow" pitchFamily="34" charset="0"/>
              </a:rPr>
              <a:t>3,14-22</a:t>
            </a:r>
            <a:br>
              <a:rPr lang="de-DE" sz="2400" dirty="0" smtClean="0">
                <a:solidFill>
                  <a:schemeClr val="bg1"/>
                </a:solidFill>
                <a:latin typeface="Arial Narrow" pitchFamily="34" charset="0"/>
              </a:rPr>
            </a:br>
            <a:r>
              <a:rPr lang="de-DE" dirty="0" smtClean="0">
                <a:solidFill>
                  <a:schemeClr val="bg1"/>
                </a:solidFill>
                <a:latin typeface="Arial Narrow" pitchFamily="34" charset="0"/>
              </a:rPr>
              <a:t>                           </a:t>
            </a:r>
            <a:r>
              <a:rPr lang="de-DE" sz="1800" dirty="0" smtClean="0">
                <a:solidFill>
                  <a:schemeClr val="bg1"/>
                </a:solidFill>
                <a:latin typeface="Arial Narrow" pitchFamily="34" charset="0"/>
              </a:rPr>
              <a:t>(NT 291)</a:t>
            </a:r>
            <a:endParaRPr lang="de-DE" sz="2800" dirty="0">
              <a:solidFill>
                <a:schemeClr val="bg1"/>
              </a:solidFill>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05544">
                                            <p:txEl>
                                              <p:pRg st="0" end="0"/>
                                            </p:txEl>
                                          </p:spTgt>
                                        </p:tgtEl>
                                        <p:attrNameLst>
                                          <p:attrName>style.visibility</p:attrName>
                                        </p:attrNameLst>
                                      </p:cBhvr>
                                      <p:to>
                                        <p:strVal val="visible"/>
                                      </p:to>
                                    </p:set>
                                    <p:anim calcmode="lin" valueType="num">
                                      <p:cBhvr>
                                        <p:cTn id="7" dur="1000" fill="hold"/>
                                        <p:tgtEl>
                                          <p:spTgt spid="70554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0554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70554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705551"/>
                                        </p:tgtEl>
                                        <p:attrNameLst>
                                          <p:attrName>style.visibility</p:attrName>
                                        </p:attrNameLst>
                                      </p:cBhvr>
                                      <p:to>
                                        <p:strVal val="visible"/>
                                      </p:to>
                                    </p:set>
                                    <p:anim calcmode="lin" valueType="num">
                                      <p:cBhvr>
                                        <p:cTn id="12" dur="1000" fill="hold"/>
                                        <p:tgtEl>
                                          <p:spTgt spid="705551"/>
                                        </p:tgtEl>
                                        <p:attrNameLst>
                                          <p:attrName>ppt_w</p:attrName>
                                        </p:attrNameLst>
                                      </p:cBhvr>
                                      <p:tavLst>
                                        <p:tav tm="0">
                                          <p:val>
                                            <p:strVal val="#ppt_w*0.70"/>
                                          </p:val>
                                        </p:tav>
                                        <p:tav tm="100000">
                                          <p:val>
                                            <p:strVal val="#ppt_w"/>
                                          </p:val>
                                        </p:tav>
                                      </p:tavLst>
                                    </p:anim>
                                    <p:anim calcmode="lin" valueType="num">
                                      <p:cBhvr>
                                        <p:cTn id="13" dur="1000" fill="hold"/>
                                        <p:tgtEl>
                                          <p:spTgt spid="705551"/>
                                        </p:tgtEl>
                                        <p:attrNameLst>
                                          <p:attrName>ppt_h</p:attrName>
                                        </p:attrNameLst>
                                      </p:cBhvr>
                                      <p:tavLst>
                                        <p:tav tm="0">
                                          <p:val>
                                            <p:strVal val="#ppt_h"/>
                                          </p:val>
                                        </p:tav>
                                        <p:tav tm="100000">
                                          <p:val>
                                            <p:strVal val="#ppt_h"/>
                                          </p:val>
                                        </p:tav>
                                      </p:tavLst>
                                    </p:anim>
                                    <p:animEffect transition="in" filter="fade">
                                      <p:cBhvr>
                                        <p:cTn id="14" dur="1000"/>
                                        <p:tgtEl>
                                          <p:spTgt spid="705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44" grpId="0" build="p"/>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7042" name="Picture 2" descr="Schrift 15"/>
          <p:cNvPicPr>
            <a:picLocks noChangeAspect="1" noChangeArrowheads="1"/>
          </p:cNvPicPr>
          <p:nvPr/>
        </p:nvPicPr>
        <p:blipFill>
          <a:blip r:embed="rId4"/>
          <a:srcRect/>
          <a:stretch>
            <a:fillRect/>
          </a:stretch>
        </p:blipFill>
        <p:spPr bwMode="auto">
          <a:xfrm>
            <a:off x="7043738" y="333375"/>
            <a:ext cx="1849437" cy="615950"/>
          </a:xfrm>
          <a:prstGeom prst="rect">
            <a:avLst/>
          </a:prstGeom>
          <a:noFill/>
          <a:ln w="9525">
            <a:noFill/>
            <a:miter lim="800000"/>
            <a:headEnd/>
            <a:tailEnd/>
          </a:ln>
        </p:spPr>
      </p:pic>
      <p:sp>
        <p:nvSpPr>
          <p:cNvPr id="737283" name="Rectangle 3"/>
          <p:cNvSpPr>
            <a:spLocks noGrp="1" noChangeArrowheads="1"/>
          </p:cNvSpPr>
          <p:nvPr>
            <p:ph type="body" idx="1"/>
          </p:nvPr>
        </p:nvSpPr>
        <p:spPr>
          <a:xfrm>
            <a:off x="2651125" y="1171700"/>
            <a:ext cx="6492875" cy="5310127"/>
          </a:xfrm>
          <a:noFill/>
        </p:spPr>
        <p:txBody>
          <a:bodyPr/>
          <a:lstStyle/>
          <a:p>
            <a:pPr marL="450850" indent="-450850" eaLnBrk="1" hangingPunct="1">
              <a:buFontTx/>
              <a:buAutoNum type="arabicPeriod"/>
            </a:pPr>
            <a:r>
              <a:rPr lang="de-DE" sz="3000" dirty="0" smtClean="0">
                <a:solidFill>
                  <a:schemeClr val="bg1"/>
                </a:solidFill>
              </a:rPr>
              <a:t>Richtig oder Falsch:</a:t>
            </a:r>
            <a:r>
              <a:rPr lang="de-DE" dirty="0" smtClean="0">
                <a:solidFill>
                  <a:schemeClr val="bg1"/>
                </a:solidFill>
              </a:rPr>
              <a:t/>
            </a:r>
            <a:br>
              <a:rPr lang="de-DE" dirty="0" smtClean="0">
                <a:solidFill>
                  <a:schemeClr val="bg1"/>
                </a:solidFill>
              </a:rPr>
            </a:br>
            <a:r>
              <a:rPr lang="de-DE" sz="2600" dirty="0" smtClean="0">
                <a:solidFill>
                  <a:schemeClr val="bg1"/>
                </a:solidFill>
              </a:rPr>
              <a:t>Die 7 Gemeinden symbolisieren die Kirchengeschichte von der Zeit der Apostel bis zur Wiederkunft Jesu.</a:t>
            </a:r>
          </a:p>
          <a:p>
            <a:pPr marL="450850" indent="-450850" eaLnBrk="1" hangingPunct="1">
              <a:spcBef>
                <a:spcPts val="1200"/>
              </a:spcBef>
              <a:buFontTx/>
              <a:buAutoNum type="arabicPeriod"/>
            </a:pPr>
            <a:r>
              <a:rPr lang="de-DE" sz="3000" dirty="0" smtClean="0">
                <a:solidFill>
                  <a:schemeClr val="bg1"/>
                </a:solidFill>
              </a:rPr>
              <a:t>Was bietet Jesus der Gemeinde Laodizea an?</a:t>
            </a:r>
          </a:p>
          <a:p>
            <a:pPr marL="1344613" lvl="1" indent="-533400" eaLnBrk="1" hangingPunct="1">
              <a:spcBef>
                <a:spcPts val="400"/>
              </a:spcBef>
              <a:buFontTx/>
              <a:buNone/>
            </a:pPr>
            <a:r>
              <a:rPr lang="de-DE" sz="2600" dirty="0" smtClean="0">
                <a:solidFill>
                  <a:schemeClr val="bg1"/>
                </a:solidFill>
              </a:rPr>
              <a:t>A:  Gold</a:t>
            </a:r>
          </a:p>
          <a:p>
            <a:pPr marL="1344613" lvl="1" indent="-533400" eaLnBrk="1" hangingPunct="1">
              <a:spcBef>
                <a:spcPts val="400"/>
              </a:spcBef>
              <a:buFontTx/>
              <a:buNone/>
            </a:pPr>
            <a:r>
              <a:rPr lang="de-DE" sz="2600" dirty="0" smtClean="0">
                <a:solidFill>
                  <a:schemeClr val="bg1"/>
                </a:solidFill>
              </a:rPr>
              <a:t>B:  Augensalbe</a:t>
            </a:r>
          </a:p>
          <a:p>
            <a:pPr marL="1344613" lvl="1" indent="-533400" eaLnBrk="1" hangingPunct="1">
              <a:spcBef>
                <a:spcPts val="400"/>
              </a:spcBef>
              <a:buFontTx/>
              <a:buNone/>
            </a:pPr>
            <a:r>
              <a:rPr lang="de-DE" sz="2600" dirty="0" smtClean="0">
                <a:solidFill>
                  <a:schemeClr val="bg1"/>
                </a:solidFill>
              </a:rPr>
              <a:t>C:  Brot</a:t>
            </a:r>
          </a:p>
          <a:p>
            <a:pPr marL="1344613" lvl="1" indent="-533400" eaLnBrk="1" hangingPunct="1">
              <a:spcBef>
                <a:spcPts val="400"/>
              </a:spcBef>
              <a:buFontTx/>
              <a:buNone/>
            </a:pPr>
            <a:r>
              <a:rPr lang="de-DE" sz="2600" dirty="0" smtClean="0">
                <a:solidFill>
                  <a:schemeClr val="bg1"/>
                </a:solidFill>
              </a:rPr>
              <a:t>D:  Weiße Kleider</a:t>
            </a:r>
          </a:p>
          <a:p>
            <a:pPr marL="450850" indent="-450850" eaLnBrk="1" hangingPunct="1">
              <a:spcBef>
                <a:spcPts val="1200"/>
              </a:spcBef>
              <a:buFontTx/>
              <a:buAutoNum type="arabicPeriod"/>
            </a:pPr>
            <a:r>
              <a:rPr lang="de-DE" sz="3000" dirty="0" smtClean="0">
                <a:solidFill>
                  <a:schemeClr val="bg1"/>
                </a:solidFill>
              </a:rPr>
              <a:t>Wie werden wir Überwinder?</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37283">
                                            <p:txEl>
                                              <p:pRg st="0" end="0"/>
                                            </p:txEl>
                                          </p:spTgt>
                                        </p:tgtEl>
                                        <p:attrNameLst>
                                          <p:attrName>style.visibility</p:attrName>
                                        </p:attrNameLst>
                                      </p:cBhvr>
                                      <p:to>
                                        <p:strVal val="visible"/>
                                      </p:to>
                                    </p:set>
                                    <p:animEffect transition="in" filter="slide(fromBottom)">
                                      <p:cBhvr>
                                        <p:cTn id="7" dur="500"/>
                                        <p:tgtEl>
                                          <p:spTgt spid="7372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37283">
                                            <p:txEl>
                                              <p:pRg st="1" end="1"/>
                                            </p:txEl>
                                          </p:spTgt>
                                        </p:tgtEl>
                                        <p:attrNameLst>
                                          <p:attrName>style.visibility</p:attrName>
                                        </p:attrNameLst>
                                      </p:cBhvr>
                                      <p:to>
                                        <p:strVal val="visible"/>
                                      </p:to>
                                    </p:set>
                                    <p:animEffect transition="in" filter="slide(fromBottom)">
                                      <p:cBhvr>
                                        <p:cTn id="12" dur="500"/>
                                        <p:tgtEl>
                                          <p:spTgt spid="737283">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37283">
                                            <p:txEl>
                                              <p:pRg st="2" end="2"/>
                                            </p:txEl>
                                          </p:spTgt>
                                        </p:tgtEl>
                                        <p:attrNameLst>
                                          <p:attrName>style.visibility</p:attrName>
                                        </p:attrNameLst>
                                      </p:cBhvr>
                                      <p:to>
                                        <p:strVal val="visible"/>
                                      </p:to>
                                    </p:set>
                                    <p:animEffect transition="in" filter="slide(fromBottom)">
                                      <p:cBhvr>
                                        <p:cTn id="15" dur="500"/>
                                        <p:tgtEl>
                                          <p:spTgt spid="737283">
                                            <p:txEl>
                                              <p:pRg st="2" end="2"/>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737283">
                                            <p:txEl>
                                              <p:pRg st="3" end="3"/>
                                            </p:txEl>
                                          </p:spTgt>
                                        </p:tgtEl>
                                        <p:attrNameLst>
                                          <p:attrName>style.visibility</p:attrName>
                                        </p:attrNameLst>
                                      </p:cBhvr>
                                      <p:to>
                                        <p:strVal val="visible"/>
                                      </p:to>
                                    </p:set>
                                    <p:animEffect transition="in" filter="slide(fromBottom)">
                                      <p:cBhvr>
                                        <p:cTn id="18" dur="500"/>
                                        <p:tgtEl>
                                          <p:spTgt spid="737283">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737283">
                                            <p:txEl>
                                              <p:pRg st="4" end="4"/>
                                            </p:txEl>
                                          </p:spTgt>
                                        </p:tgtEl>
                                        <p:attrNameLst>
                                          <p:attrName>style.visibility</p:attrName>
                                        </p:attrNameLst>
                                      </p:cBhvr>
                                      <p:to>
                                        <p:strVal val="visible"/>
                                      </p:to>
                                    </p:set>
                                    <p:animEffect transition="in" filter="slide(fromBottom)">
                                      <p:cBhvr>
                                        <p:cTn id="21" dur="500"/>
                                        <p:tgtEl>
                                          <p:spTgt spid="737283">
                                            <p:txEl>
                                              <p:pRg st="4" end="4"/>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737283">
                                            <p:txEl>
                                              <p:pRg st="5" end="5"/>
                                            </p:txEl>
                                          </p:spTgt>
                                        </p:tgtEl>
                                        <p:attrNameLst>
                                          <p:attrName>style.visibility</p:attrName>
                                        </p:attrNameLst>
                                      </p:cBhvr>
                                      <p:to>
                                        <p:strVal val="visible"/>
                                      </p:to>
                                    </p:set>
                                    <p:animEffect transition="in" filter="slide(fromBottom)">
                                      <p:cBhvr>
                                        <p:cTn id="24" dur="500"/>
                                        <p:tgtEl>
                                          <p:spTgt spid="73728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737283">
                                            <p:txEl>
                                              <p:pRg st="6" end="6"/>
                                            </p:txEl>
                                          </p:spTgt>
                                        </p:tgtEl>
                                        <p:attrNameLst>
                                          <p:attrName>style.visibility</p:attrName>
                                        </p:attrNameLst>
                                      </p:cBhvr>
                                      <p:to>
                                        <p:strVal val="visible"/>
                                      </p:to>
                                    </p:set>
                                    <p:animEffect transition="in" filter="slide(fromBottom)">
                                      <p:cBhvr>
                                        <p:cTn id="29" dur="500"/>
                                        <p:tgtEl>
                                          <p:spTgt spid="7372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95299" name="Rectangle 3"/>
          <p:cNvSpPr>
            <a:spLocks noGrp="1" noChangeArrowheads="1"/>
          </p:cNvSpPr>
          <p:nvPr>
            <p:ph type="body" idx="1"/>
          </p:nvPr>
        </p:nvSpPr>
        <p:spPr>
          <a:xfrm>
            <a:off x="2357438" y="1652588"/>
            <a:ext cx="6610350" cy="4551362"/>
          </a:xfrm>
          <a:noFill/>
        </p:spPr>
        <p:txBody>
          <a:bodyPr/>
          <a:lstStyle/>
          <a:p>
            <a:pPr marL="609600" indent="-609600" eaLnBrk="1" hangingPunct="1">
              <a:spcBef>
                <a:spcPct val="60000"/>
              </a:spcBef>
              <a:buFontTx/>
              <a:buNone/>
            </a:pPr>
            <a:r>
              <a:rPr lang="de-DE" sz="2800" dirty="0" smtClean="0">
                <a:solidFill>
                  <a:schemeClr val="bg1"/>
                </a:solidFill>
              </a:rPr>
              <a:t>A	Ich bin davon überzeugt, dass die Offenbarung uns heutigen Christen etwas zu sagen hat.</a:t>
            </a:r>
          </a:p>
          <a:p>
            <a:pPr marL="609600" indent="-609600" eaLnBrk="1" hangingPunct="1">
              <a:spcBef>
                <a:spcPct val="60000"/>
              </a:spcBef>
              <a:buFontTx/>
              <a:buNone/>
            </a:pPr>
            <a:r>
              <a:rPr lang="de-DE" sz="2800" dirty="0" smtClean="0">
                <a:solidFill>
                  <a:schemeClr val="bg1"/>
                </a:solidFill>
              </a:rPr>
              <a:t>B	Ich möchte von Jesus Gold, Kleid und Augensalbe haben, damit ich dem Herrn gefalle und ein wacher Christ bin.</a:t>
            </a:r>
          </a:p>
          <a:p>
            <a:pPr marL="609600" indent="-609600" eaLnBrk="1" hangingPunct="1">
              <a:spcBef>
                <a:spcPct val="60000"/>
              </a:spcBef>
              <a:buFontTx/>
              <a:buNone/>
            </a:pPr>
            <a:r>
              <a:rPr lang="de-DE" sz="2800" dirty="0" smtClean="0">
                <a:solidFill>
                  <a:schemeClr val="bg1"/>
                </a:solidFill>
              </a:rPr>
              <a:t>C</a:t>
            </a:r>
            <a:r>
              <a:rPr lang="de-DE" sz="2800" dirty="0" smtClean="0">
                <a:solidFill>
                  <a:schemeClr val="bg1"/>
                </a:solidFill>
              </a:rPr>
              <a:t>	Bitte beten Sie für mich, damit ich nicht lau werde oder bleibe.</a:t>
            </a:r>
          </a:p>
        </p:txBody>
      </p:sp>
      <p:pic>
        <p:nvPicPr>
          <p:cNvPr id="88067" name="Picture 4" descr="Schrift 33"/>
          <p:cNvPicPr>
            <a:picLocks noChangeAspect="1" noChangeArrowheads="1"/>
          </p:cNvPicPr>
          <p:nvPr/>
        </p:nvPicPr>
        <p:blipFill>
          <a:blip r:embed="rId4"/>
          <a:srcRect t="18898" b="18898"/>
          <a:stretch>
            <a:fillRect/>
          </a:stretch>
        </p:blipFill>
        <p:spPr bwMode="auto">
          <a:xfrm>
            <a:off x="4329113" y="436563"/>
            <a:ext cx="4314825" cy="547687"/>
          </a:xfrm>
          <a:prstGeom prst="rect">
            <a:avLst/>
          </a:prstGeom>
          <a:noFill/>
          <a:ln w="9525">
            <a:noFill/>
            <a:miter lim="800000"/>
            <a:headEnd/>
            <a:tailEnd/>
          </a:ln>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animEffect transition="in" filter="slide(fromBottom)">
                                      <p:cBhvr>
                                        <p:cTn id="7" dur="500"/>
                                        <p:tgtEl>
                                          <p:spTgt spid="695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95299">
                                            <p:txEl>
                                              <p:pRg st="1" end="1"/>
                                            </p:txEl>
                                          </p:spTgt>
                                        </p:tgtEl>
                                        <p:attrNameLst>
                                          <p:attrName>style.visibility</p:attrName>
                                        </p:attrNameLst>
                                      </p:cBhvr>
                                      <p:to>
                                        <p:strVal val="visible"/>
                                      </p:to>
                                    </p:set>
                                    <p:animEffect transition="in" filter="slide(fromBottom)">
                                      <p:cBhvr>
                                        <p:cTn id="12" dur="500"/>
                                        <p:tgtEl>
                                          <p:spTgt spid="695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95299">
                                            <p:txEl>
                                              <p:pRg st="2" end="2"/>
                                            </p:txEl>
                                          </p:spTgt>
                                        </p:tgtEl>
                                        <p:attrNameLst>
                                          <p:attrName>style.visibility</p:attrName>
                                        </p:attrNameLst>
                                      </p:cBhvr>
                                      <p:to>
                                        <p:strVal val="visible"/>
                                      </p:to>
                                    </p:set>
                                    <p:animEffect transition="in" filter="slide(fromBottom)">
                                      <p:cBhvr>
                                        <p:cTn id="17" dur="500"/>
                                        <p:tgtEl>
                                          <p:spTgt spid="69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299"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487988" y="3089275"/>
            <a:ext cx="3260725" cy="366713"/>
          </a:xfrm>
          <a:prstGeom prst="rect">
            <a:avLst/>
          </a:prstGeom>
          <a:noFill/>
          <a:ln w="9525">
            <a:noFill/>
            <a:miter lim="800000"/>
            <a:headEnd/>
            <a:tailEnd/>
          </a:ln>
        </p:spPr>
        <p:txBody>
          <a:bodyPr>
            <a:spAutoFit/>
          </a:bodyPr>
          <a:lstStyle/>
          <a:p>
            <a:endParaRPr lang="de-DE" sz="1800"/>
          </a:p>
        </p:txBody>
      </p:sp>
      <p:sp>
        <p:nvSpPr>
          <p:cNvPr id="657411" name="AutoShape 3"/>
          <p:cNvSpPr>
            <a:spLocks noChangeArrowheads="1"/>
          </p:cNvSpPr>
          <p:nvPr/>
        </p:nvSpPr>
        <p:spPr bwMode="auto">
          <a:xfrm>
            <a:off x="4356100" y="2808288"/>
            <a:ext cx="4643438" cy="2736850"/>
          </a:xfrm>
          <a:prstGeom prst="roundRect">
            <a:avLst>
              <a:gd name="adj" fmla="val 16667"/>
            </a:avLst>
          </a:prstGeom>
          <a:gradFill>
            <a:gsLst>
              <a:gs pos="0">
                <a:srgbClr val="000066"/>
              </a:gs>
              <a:gs pos="100000">
                <a:schemeClr val="tx1"/>
              </a:gs>
            </a:gsLst>
            <a:lin ang="18900000" scaled="1"/>
          </a:gradFill>
          <a:ln w="19050" cap="flat" cmpd="sng" algn="ctr">
            <a:solidFill>
              <a:schemeClr val="tx1"/>
            </a:solidFill>
            <a:prstDash val="solid"/>
            <a:round/>
            <a:headEnd type="none" w="med" len="med"/>
            <a:tailEnd type="none" w="med" len="med"/>
          </a:ln>
          <a:effectLst>
            <a:outerShdw blurRad="254000" dist="215900" dir="2700000" algn="ctr" rotWithShape="0">
              <a:srgbClr val="000000">
                <a:alpha val="60000"/>
              </a:srgbClr>
            </a:outerShdw>
          </a:effectLst>
        </p:spPr>
        <p:txBody>
          <a:bodyPr/>
          <a:lstStyle/>
          <a:p>
            <a:pPr algn="ctr">
              <a:defRPr/>
            </a:pPr>
            <a:endParaRPr lang="de-DE" dirty="0">
              <a:solidFill>
                <a:srgbClr val="000000"/>
              </a:solidFill>
            </a:endParaRPr>
          </a:p>
        </p:txBody>
      </p:sp>
      <p:grpSp>
        <p:nvGrpSpPr>
          <p:cNvPr id="2" name="Group 7"/>
          <p:cNvGrpSpPr>
            <a:grpSpLocks/>
          </p:cNvGrpSpPr>
          <p:nvPr/>
        </p:nvGrpSpPr>
        <p:grpSpPr bwMode="auto">
          <a:xfrm>
            <a:off x="4287838" y="361950"/>
            <a:ext cx="4678362" cy="1555750"/>
            <a:chOff x="2813" y="179"/>
            <a:chExt cx="2947" cy="980"/>
          </a:xfrm>
        </p:grpSpPr>
        <p:pic>
          <p:nvPicPr>
            <p:cNvPr id="657416" name="Picture 8" descr="Schrift 71"/>
            <p:cNvPicPr>
              <a:picLocks noChangeAspect="1" noChangeArrowheads="1"/>
            </p:cNvPicPr>
            <p:nvPr/>
          </p:nvPicPr>
          <p:blipFill>
            <a:blip r:embed="rId2"/>
            <a:srcRect r="38605"/>
            <a:stretch>
              <a:fillRect/>
            </a:stretch>
          </p:blipFill>
          <p:spPr bwMode="auto">
            <a:xfrm>
              <a:off x="2813" y="179"/>
              <a:ext cx="2749" cy="640"/>
            </a:xfrm>
            <a:prstGeom prst="rect">
              <a:avLst/>
            </a:prstGeom>
            <a:noFill/>
            <a:ln w="9525">
              <a:noFill/>
              <a:miter lim="800000"/>
              <a:headEnd/>
              <a:tailEnd/>
            </a:ln>
            <a:effectLst>
              <a:outerShdw blurRad="254000" dist="215900" dir="2700000" algn="ctr" rotWithShape="0">
                <a:srgbClr val="000000">
                  <a:alpha val="60000"/>
                </a:srgbClr>
              </a:outerShdw>
            </a:effectLst>
          </p:spPr>
        </p:pic>
        <p:pic>
          <p:nvPicPr>
            <p:cNvPr id="657417" name="Picture 9" descr="Schrift 71"/>
            <p:cNvPicPr>
              <a:picLocks noChangeAspect="1" noChangeArrowheads="1"/>
            </p:cNvPicPr>
            <p:nvPr/>
          </p:nvPicPr>
          <p:blipFill>
            <a:blip r:embed="rId2"/>
            <a:srcRect l="61552"/>
            <a:stretch>
              <a:fillRect/>
            </a:stretch>
          </p:blipFill>
          <p:spPr bwMode="auto">
            <a:xfrm>
              <a:off x="4039" y="519"/>
              <a:ext cx="1721" cy="640"/>
            </a:xfrm>
            <a:prstGeom prst="rect">
              <a:avLst/>
            </a:prstGeom>
            <a:noFill/>
            <a:ln w="9525">
              <a:noFill/>
              <a:miter lim="800000"/>
              <a:headEnd/>
              <a:tailEnd/>
            </a:ln>
            <a:effectLst>
              <a:outerShdw blurRad="254000" dist="215900" dir="2700000" algn="ctr" rotWithShape="0">
                <a:srgbClr val="000000">
                  <a:alpha val="60000"/>
                </a:srgbClr>
              </a:outerShdw>
            </a:effectLst>
          </p:spPr>
        </p:pic>
      </p:grpSp>
      <p:sp>
        <p:nvSpPr>
          <p:cNvPr id="12" name="Text Box 5"/>
          <p:cNvSpPr txBox="1">
            <a:spLocks noChangeArrowheads="1"/>
          </p:cNvSpPr>
          <p:nvPr/>
        </p:nvSpPr>
        <p:spPr bwMode="auto">
          <a:xfrm>
            <a:off x="7313613" y="6299200"/>
            <a:ext cx="1668462" cy="396875"/>
          </a:xfrm>
          <a:prstGeom prst="rect">
            <a:avLst/>
          </a:prstGeom>
          <a:noFill/>
          <a:ln w="9525">
            <a:noFill/>
            <a:miter lim="800000"/>
            <a:headEnd/>
            <a:tailEnd/>
          </a:ln>
        </p:spPr>
        <p:txBody>
          <a:bodyPr>
            <a:spAutoFit/>
          </a:bodyPr>
          <a:lstStyle/>
          <a:p>
            <a:pPr>
              <a:spcBef>
                <a:spcPct val="50000"/>
              </a:spcBef>
              <a:defRPr/>
            </a:pPr>
            <a:r>
              <a:rPr lang="en-US" dirty="0">
                <a:solidFill>
                  <a:srgbClr val="FFFFFF"/>
                </a:solidFill>
                <a:effectLst>
                  <a:outerShdw blurRad="254000" dist="215900" dir="2700000" algn="ctr" rotWithShape="0">
                    <a:srgbClr val="000000">
                      <a:alpha val="80000"/>
                    </a:srgbClr>
                  </a:outerShdw>
                </a:effectLst>
                <a:latin typeface="Arial Narrow" pitchFamily="34" charset="0"/>
              </a:rPr>
              <a:t>© Olaf Schröer</a:t>
            </a:r>
            <a:endParaRPr lang="de-DE" dirty="0">
              <a:solidFill>
                <a:srgbClr val="FFFFFF"/>
              </a:solidFill>
              <a:effectLst>
                <a:outerShdw blurRad="254000" dist="215900" dir="2700000" algn="ctr" rotWithShape="0">
                  <a:srgbClr val="000000">
                    <a:alpha val="80000"/>
                  </a:srgbClr>
                </a:outerShdw>
              </a:effectLst>
              <a:latin typeface="Arial Narrow" pitchFamily="34" charset="0"/>
            </a:endParaRPr>
          </a:p>
        </p:txBody>
      </p:sp>
      <p:pic>
        <p:nvPicPr>
          <p:cNvPr id="10" name="Picture 11" descr="Jesu Wiederkunft 02"/>
          <p:cNvPicPr>
            <a:picLocks noChangeAspect="1" noChangeArrowheads="1"/>
          </p:cNvPicPr>
          <p:nvPr/>
        </p:nvPicPr>
        <p:blipFill>
          <a:blip r:embed="rId3"/>
          <a:srcRect l="20998" r="29720"/>
          <a:stretch>
            <a:fillRect/>
          </a:stretch>
        </p:blipFill>
        <p:spPr bwMode="auto">
          <a:xfrm>
            <a:off x="0" y="0"/>
            <a:ext cx="4306888" cy="6858000"/>
          </a:xfrm>
          <a:prstGeom prst="rect">
            <a:avLst/>
          </a:prstGeom>
          <a:noFill/>
          <a:ln w="9525">
            <a:noFill/>
            <a:miter lim="800000"/>
            <a:headEnd/>
            <a:tailEnd/>
          </a:ln>
        </p:spPr>
      </p:pic>
      <p:sp>
        <p:nvSpPr>
          <p:cNvPr id="657412" name="Text Box 4"/>
          <p:cNvSpPr txBox="1">
            <a:spLocks noChangeArrowheads="1"/>
          </p:cNvSpPr>
          <p:nvPr/>
        </p:nvSpPr>
        <p:spPr bwMode="auto">
          <a:xfrm>
            <a:off x="4352082" y="3398825"/>
            <a:ext cx="4658831" cy="1487587"/>
          </a:xfrm>
          <a:prstGeom prst="rect">
            <a:avLst/>
          </a:prstGeom>
          <a:noFill/>
          <a:ln w="9525">
            <a:noFill/>
            <a:miter lim="800000"/>
            <a:headEnd/>
            <a:tailEnd/>
          </a:ln>
          <a:effectLst>
            <a:outerShdw dist="17961" dir="2700000" algn="ctr" rotWithShape="0">
              <a:schemeClr val="bg2"/>
            </a:outerShdw>
          </a:effectLst>
        </p:spPr>
        <p:txBody>
          <a:bodyPr wrap="square">
            <a:spAutoFit/>
          </a:bodyPr>
          <a:lstStyle/>
          <a:p>
            <a:pPr algn="ctr">
              <a:spcBef>
                <a:spcPct val="50000"/>
              </a:spcBef>
              <a:defRPr/>
            </a:pPr>
            <a:r>
              <a:rPr lang="de-DE" sz="4200" b="1" dirty="0">
                <a:solidFill>
                  <a:srgbClr val="FFFFFF"/>
                </a:solidFill>
                <a:effectLst>
                  <a:outerShdw blurRad="127000" dist="127000" dir="2700000" algn="ctr" rotWithShape="0">
                    <a:srgbClr val="000000">
                      <a:alpha val="60000"/>
                    </a:srgbClr>
                  </a:outerShdw>
                </a:effectLst>
                <a:latin typeface="Arial Narrow" pitchFamily="34" charset="0"/>
              </a:rPr>
              <a:t>Thema </a:t>
            </a:r>
            <a:r>
              <a:rPr lang="de-DE" sz="4200" b="1" dirty="0" smtClean="0">
                <a:solidFill>
                  <a:srgbClr val="FFFFFF"/>
                </a:solidFill>
                <a:effectLst>
                  <a:outerShdw blurRad="127000" dist="127000" dir="2700000" algn="ctr" rotWithShape="0">
                    <a:srgbClr val="000000">
                      <a:alpha val="60000"/>
                    </a:srgbClr>
                  </a:outerShdw>
                </a:effectLst>
                <a:latin typeface="Arial Narrow" pitchFamily="34" charset="0"/>
              </a:rPr>
              <a:t>7:</a:t>
            </a:r>
            <a:endParaRPr lang="de-DE" sz="4200" b="1" dirty="0" smtClean="0">
              <a:solidFill>
                <a:srgbClr val="FFFFFF"/>
              </a:solidFill>
              <a:effectLst>
                <a:outerShdw blurRad="127000" dist="127000" dir="2700000" algn="ctr" rotWithShape="0">
                  <a:srgbClr val="000000">
                    <a:alpha val="60000"/>
                  </a:srgbClr>
                </a:outerShdw>
              </a:effectLst>
              <a:latin typeface="Arial Narrow" pitchFamily="34" charset="0"/>
            </a:endParaRPr>
          </a:p>
          <a:p>
            <a:pPr algn="ctr">
              <a:spcBef>
                <a:spcPts val="800"/>
              </a:spcBef>
              <a:defRPr/>
            </a:pPr>
            <a:r>
              <a:rPr lang="de-DE" sz="4200" b="1" dirty="0" smtClean="0">
                <a:solidFill>
                  <a:srgbClr val="FFFFFF"/>
                </a:solidFill>
                <a:effectLst>
                  <a:outerShdw blurRad="127000" dist="127000" dir="2700000" algn="ctr" rotWithShape="0">
                    <a:srgbClr val="000000">
                      <a:alpha val="60000"/>
                    </a:srgbClr>
                  </a:outerShdw>
                </a:effectLst>
                <a:latin typeface="Arial Narrow" pitchFamily="34" charset="0"/>
              </a:rPr>
              <a:t>Jesus</a:t>
            </a:r>
            <a:r>
              <a:rPr lang="de-DE" sz="4000" b="1" dirty="0" smtClean="0">
                <a:solidFill>
                  <a:srgbClr val="FFFFFF"/>
                </a:solidFill>
                <a:effectLst>
                  <a:outerShdw blurRad="127000" dist="127000" dir="2700000" algn="ctr" rotWithShape="0">
                    <a:srgbClr val="000000">
                      <a:alpha val="60000"/>
                    </a:srgbClr>
                  </a:outerShdw>
                </a:effectLst>
                <a:latin typeface="Arial Narrow" pitchFamily="34" charset="0"/>
              </a:rPr>
              <a:t> </a:t>
            </a:r>
            <a:r>
              <a:rPr lang="de-DE" sz="4200" b="1" dirty="0" smtClean="0">
                <a:solidFill>
                  <a:srgbClr val="FFFFFF"/>
                </a:solidFill>
                <a:effectLst>
                  <a:outerShdw blurRad="127000" dist="127000" dir="2700000" algn="ctr" rotWithShape="0">
                    <a:srgbClr val="000000">
                      <a:alpha val="60000"/>
                    </a:srgbClr>
                  </a:outerShdw>
                </a:effectLst>
                <a:latin typeface="Arial Narrow" pitchFamily="34" charset="0"/>
              </a:rPr>
              <a:t>kommt</a:t>
            </a:r>
            <a:r>
              <a:rPr lang="de-DE" sz="4000" b="1" dirty="0" smtClean="0">
                <a:solidFill>
                  <a:srgbClr val="FFFFFF"/>
                </a:solidFill>
                <a:effectLst>
                  <a:outerShdw blurRad="127000" dist="127000" dir="2700000" algn="ctr" rotWithShape="0">
                    <a:srgbClr val="000000">
                      <a:alpha val="60000"/>
                    </a:srgbClr>
                  </a:outerShdw>
                </a:effectLst>
                <a:latin typeface="Arial Narrow" pitchFamily="34" charset="0"/>
              </a:rPr>
              <a:t> </a:t>
            </a:r>
            <a:r>
              <a:rPr lang="de-DE" sz="4200" b="1" dirty="0" smtClean="0">
                <a:solidFill>
                  <a:srgbClr val="FFFFFF"/>
                </a:solidFill>
                <a:effectLst>
                  <a:outerShdw blurRad="127000" dist="127000" dir="2700000" algn="ctr" rotWithShape="0">
                    <a:srgbClr val="000000">
                      <a:alpha val="60000"/>
                    </a:srgbClr>
                  </a:outerShdw>
                </a:effectLst>
                <a:latin typeface="Arial Narrow" pitchFamily="34" charset="0"/>
              </a:rPr>
              <a:t>wieder!</a:t>
            </a:r>
            <a:endParaRPr lang="de-DE" sz="4200" b="1" dirty="0">
              <a:solidFill>
                <a:srgbClr val="FFFFFF"/>
              </a:solidFill>
              <a:effectLst>
                <a:outerShdw blurRad="127000" dist="127000" dir="2700000" algn="ctr" rotWithShape="0">
                  <a:srgbClr val="000000">
                    <a:alpha val="60000"/>
                  </a:srgbClr>
                </a:outerShdw>
              </a:effectLst>
              <a:latin typeface="Arial Narrow"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57412"/>
                                        </p:tgtEl>
                                        <p:attrNameLst>
                                          <p:attrName>style.visibility</p:attrName>
                                        </p:attrNameLst>
                                      </p:cBhvr>
                                      <p:to>
                                        <p:strVal val="visible"/>
                                      </p:to>
                                    </p:set>
                                    <p:animEffect transition="in" filter="fade">
                                      <p:cBhvr>
                                        <p:cTn id="7" dur="1600" decel="100000"/>
                                        <p:tgtEl>
                                          <p:spTgt spid="657412"/>
                                        </p:tgtEl>
                                      </p:cBhvr>
                                    </p:animEffect>
                                    <p:anim calcmode="lin" valueType="num">
                                      <p:cBhvr>
                                        <p:cTn id="8" dur="1600" decel="100000" fill="hold"/>
                                        <p:tgtEl>
                                          <p:spTgt spid="657412"/>
                                        </p:tgtEl>
                                        <p:attrNameLst>
                                          <p:attrName>style.rotation</p:attrName>
                                        </p:attrNameLst>
                                      </p:cBhvr>
                                      <p:tavLst>
                                        <p:tav tm="0">
                                          <p:val>
                                            <p:fltVal val="-90"/>
                                          </p:val>
                                        </p:tav>
                                        <p:tav tm="100000">
                                          <p:val>
                                            <p:fltVal val="0"/>
                                          </p:val>
                                        </p:tav>
                                      </p:tavLst>
                                    </p:anim>
                                    <p:anim calcmode="lin" valueType="num">
                                      <p:cBhvr>
                                        <p:cTn id="9" dur="1600" decel="100000" fill="hold"/>
                                        <p:tgtEl>
                                          <p:spTgt spid="657412"/>
                                        </p:tgtEl>
                                        <p:attrNameLst>
                                          <p:attrName>ppt_x</p:attrName>
                                        </p:attrNameLst>
                                      </p:cBhvr>
                                      <p:tavLst>
                                        <p:tav tm="0">
                                          <p:val>
                                            <p:strVal val="#ppt_x+0.4"/>
                                          </p:val>
                                        </p:tav>
                                        <p:tav tm="100000">
                                          <p:val>
                                            <p:strVal val="#ppt_x-0.05"/>
                                          </p:val>
                                        </p:tav>
                                      </p:tavLst>
                                    </p:anim>
                                    <p:anim calcmode="lin" valueType="num">
                                      <p:cBhvr>
                                        <p:cTn id="10" dur="1600" decel="100000" fill="hold"/>
                                        <p:tgtEl>
                                          <p:spTgt spid="65741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5741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574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Eigene Dateien\Eigene Bilder\Türkeireise\2004-04-27\Ephesus\Ephesus 16 - Domitianus- Tempel.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584200" y="6211888"/>
            <a:ext cx="8281988" cy="646112"/>
          </a:xfrm>
          <a:prstGeom prst="rect">
            <a:avLst/>
          </a:prstGeom>
          <a:noFill/>
          <a:ln w="28575">
            <a:noFill/>
            <a:miter lim="800000"/>
            <a:headEnd/>
            <a:tailEnd/>
          </a:ln>
          <a:effectLst/>
        </p:spPr>
        <p:txBody>
          <a:bodyPr>
            <a:spAutoFit/>
          </a:bodyPr>
          <a:lstStyle/>
          <a:p>
            <a:pPr algn="l">
              <a:spcBef>
                <a:spcPct val="50000"/>
              </a:spcBef>
              <a:defRPr/>
            </a:pP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Ephesus heute – </a:t>
            </a:r>
            <a:r>
              <a:rPr lang="de-DE" sz="3600" b="1" dirty="0" err="1">
                <a:solidFill>
                  <a:srgbClr val="FFFF00"/>
                </a:solidFill>
                <a:effectLst>
                  <a:glow rad="228600">
                    <a:schemeClr val="accent4">
                      <a:satMod val="175000"/>
                      <a:alpha val="40000"/>
                    </a:schemeClr>
                  </a:glow>
                  <a:outerShdw blurRad="38100" dist="38100" dir="2700000" algn="tl">
                    <a:srgbClr val="000000">
                      <a:alpha val="43137"/>
                    </a:srgbClr>
                  </a:outerShdw>
                </a:effectLst>
              </a:rPr>
              <a:t>Domitianus</a:t>
            </a:r>
            <a:r>
              <a:rPr lang="de-DE" sz="3600" b="1" dirty="0">
                <a:solidFill>
                  <a:srgbClr val="FFFF00"/>
                </a:solidFill>
                <a:effectLst>
                  <a:glow rad="228600">
                    <a:schemeClr val="accent4">
                      <a:satMod val="175000"/>
                      <a:alpha val="40000"/>
                    </a:schemeClr>
                  </a:glow>
                  <a:outerShdw blurRad="38100" dist="38100" dir="2700000" algn="tl">
                    <a:srgbClr val="000000">
                      <a:alpha val="43137"/>
                    </a:srgbClr>
                  </a:outerShdw>
                </a:effectLst>
              </a:rPr>
              <a:t> Tempel</a:t>
            </a:r>
          </a:p>
        </p:txBody>
      </p:sp>
    </p:spTree>
  </p:cSld>
  <p:clrMapOvr>
    <a:masterClrMapping/>
  </p:clrMapOvr>
  <p:transition spd="med">
    <p:strips dir="rd"/>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0</TotalTime>
  <Words>1518</Words>
  <Application>Microsoft Office PowerPoint</Application>
  <PresentationFormat>Bildschirmpräsentation (4:3)</PresentationFormat>
  <Paragraphs>484</Paragraphs>
  <Slides>85</Slides>
  <Notes>57</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85</vt:i4>
      </vt:variant>
    </vt:vector>
  </HeadingPairs>
  <TitlesOfParts>
    <vt:vector size="93" baseType="lpstr">
      <vt:lpstr>Arial</vt:lpstr>
      <vt:lpstr>Arial Rounded MT Bold</vt:lpstr>
      <vt:lpstr>Arial Narrow</vt:lpstr>
      <vt:lpstr>Symbol</vt:lpstr>
      <vt:lpstr>Wingdings</vt:lpstr>
      <vt:lpstr>Times New Roman</vt:lpstr>
      <vt:lpstr>Standarddesign</vt:lpstr>
      <vt:lpstr>1_Standarddesign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lpstr>Folie 47</vt:lpstr>
      <vt:lpstr>Folie 48</vt:lpstr>
      <vt:lpstr>Folie 49</vt:lpstr>
      <vt:lpstr>Folie 50</vt:lpstr>
      <vt:lpstr>Folie 51</vt:lpstr>
      <vt:lpstr>Folie 52</vt:lpstr>
      <vt:lpstr>Folie 53</vt:lpstr>
      <vt:lpstr>Folie 54</vt:lpstr>
      <vt:lpstr>Folie 55</vt:lpstr>
      <vt:lpstr>Folie 56</vt:lpstr>
      <vt:lpstr>Folie 57</vt:lpstr>
      <vt:lpstr>Folie 58</vt:lpstr>
      <vt:lpstr>Folie 59</vt:lpstr>
      <vt:lpstr>Folie 60</vt:lpstr>
      <vt:lpstr>Folie 61</vt:lpstr>
      <vt:lpstr>Folie 62</vt:lpstr>
      <vt:lpstr>Folie 63</vt:lpstr>
      <vt:lpstr>Folie 64</vt:lpstr>
      <vt:lpstr>Folie 65</vt:lpstr>
      <vt:lpstr>Folie 66</vt:lpstr>
      <vt:lpstr>Folie 67</vt:lpstr>
      <vt:lpstr>Folie 68</vt:lpstr>
      <vt:lpstr>Folie 69</vt:lpstr>
      <vt:lpstr>Folie 70</vt:lpstr>
      <vt:lpstr>Folie 71</vt:lpstr>
      <vt:lpstr>Folie 72</vt:lpstr>
      <vt:lpstr>Folie 73</vt:lpstr>
      <vt:lpstr>Folie 74</vt:lpstr>
      <vt:lpstr>Folie 75</vt:lpstr>
      <vt:lpstr>Folie 76</vt:lpstr>
      <vt:lpstr>Folie 77</vt:lpstr>
      <vt:lpstr>Folie 78</vt:lpstr>
      <vt:lpstr>Folie 79</vt:lpstr>
      <vt:lpstr>Folie 80</vt:lpstr>
      <vt:lpstr>Folie 81</vt:lpstr>
      <vt:lpstr>Folie 82</vt:lpstr>
      <vt:lpstr>Folie 83</vt:lpstr>
      <vt:lpstr>Folie 84</vt:lpstr>
      <vt:lpstr>Folie 85</vt:lpstr>
    </vt:vector>
  </TitlesOfParts>
  <Company>STA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Olaf Schröer</dc:creator>
  <cp:lastModifiedBy>Olaf Schröer</cp:lastModifiedBy>
  <cp:revision>190</cp:revision>
  <dcterms:created xsi:type="dcterms:W3CDTF">2005-03-09T00:49:12Z</dcterms:created>
  <dcterms:modified xsi:type="dcterms:W3CDTF">2008-12-13T21:57:43Z</dcterms:modified>
</cp:coreProperties>
</file>